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81" r:id="rId2"/>
    <p:sldId id="299" r:id="rId3"/>
    <p:sldId id="300" r:id="rId4"/>
    <p:sldId id="724" r:id="rId5"/>
    <p:sldId id="283" r:id="rId6"/>
    <p:sldId id="725" r:id="rId7"/>
    <p:sldId id="1868" r:id="rId8"/>
    <p:sldId id="1870" r:id="rId9"/>
    <p:sldId id="1871" r:id="rId10"/>
    <p:sldId id="1869" r:id="rId11"/>
    <p:sldId id="1873" r:id="rId12"/>
    <p:sldId id="1885" r:id="rId13"/>
    <p:sldId id="1872" r:id="rId14"/>
    <p:sldId id="1887" r:id="rId15"/>
    <p:sldId id="919" r:id="rId16"/>
    <p:sldId id="928" r:id="rId17"/>
    <p:sldId id="1888" r:id="rId18"/>
    <p:sldId id="913" r:id="rId19"/>
    <p:sldId id="927" r:id="rId20"/>
    <p:sldId id="1886" r:id="rId21"/>
    <p:sldId id="914" r:id="rId22"/>
    <p:sldId id="1874" r:id="rId23"/>
    <p:sldId id="1879" r:id="rId24"/>
    <p:sldId id="1875" r:id="rId25"/>
    <p:sldId id="924" r:id="rId26"/>
    <p:sldId id="926" r:id="rId27"/>
    <p:sldId id="922" r:id="rId28"/>
    <p:sldId id="1876" r:id="rId29"/>
    <p:sldId id="1877" r:id="rId30"/>
    <p:sldId id="1881" r:id="rId31"/>
    <p:sldId id="298"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ambria Math" panose="02040503050406030204" pitchFamily="18" charset="0"/>
      <p:regular r:id="rId40"/>
    </p:embeddedFont>
    <p:embeddedFont>
      <p:font typeface="Gilroy" panose="00000400000000000000" pitchFamily="2" charset="-52"/>
      <p:regular r:id="rId41"/>
      <p:bold r:id="rId42"/>
      <p:italic r:id="rId43"/>
      <p:boldItalic r:id="rId44"/>
    </p:embeddedFont>
    <p:embeddedFont>
      <p:font typeface="Gilroy Medium" panose="00000600000000000000" pitchFamily="2" charset="-52"/>
      <p:regular r:id="rId45"/>
    </p:embeddedFont>
    <p:embeddedFont>
      <p:font typeface="Gilroy SemiBold" panose="00000700000000000000" pitchFamily="2" charset="-52"/>
      <p:bold r:id="rId46"/>
    </p:embeddedFont>
    <p:embeddedFont>
      <p:font typeface="Gilroy UltraLight" panose="00000300000000000000" pitchFamily="2" charset="-52"/>
      <p:regular r:id="rId47"/>
    </p:embeddedFont>
    <p:embeddedFont>
      <p:font typeface="Helvetica" pitchFamily="2" charset="0"/>
      <p:regular r:id="rId48"/>
      <p:bold r:id="rId49"/>
      <p:italic r:id="rId50"/>
      <p:boldItalic r:id="rId51"/>
    </p:embeddedFont>
    <p:embeddedFont>
      <p:font typeface="Nekst" panose="00000500000000000000" pitchFamily="2" charset="-52"/>
      <p:regular r:id="rId52"/>
    </p:embeddedFont>
    <p:embeddedFont>
      <p:font typeface="Nekst Bold" panose="00000800000000000000" pitchFamily="2" charset="-52"/>
      <p:regular r:id="rId53"/>
    </p:embeddedFont>
    <p:embeddedFont>
      <p:font typeface="Nekst Medium" panose="00000600000000000000" pitchFamily="2" charset="-52"/>
      <p:regular r:id="rId54"/>
    </p:embeddedFont>
    <p:embeddedFont>
      <p:font typeface="Nekst Semi Bold" panose="00000700000000000000" pitchFamily="2" charset="-52"/>
      <p:regular r:id="rId55"/>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7" userDrawn="1">
          <p15:clr>
            <a:srgbClr val="A4A3A4"/>
          </p15:clr>
        </p15:guide>
        <p15:guide id="2" pos="483" userDrawn="1">
          <p15:clr>
            <a:srgbClr val="A4A3A4"/>
          </p15:clr>
        </p15:guide>
        <p15:guide id="3" pos="7378" userDrawn="1">
          <p15:clr>
            <a:srgbClr val="A4A3A4"/>
          </p15:clr>
        </p15:guide>
        <p15:guide id="4" pos="347" userDrawn="1">
          <p15:clr>
            <a:srgbClr val="A4A3A4"/>
          </p15:clr>
        </p15:guide>
        <p15:guide id="5" orient="horz" pos="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39A"/>
    <a:srgbClr val="F2F6FA"/>
    <a:srgbClr val="5F1700"/>
    <a:srgbClr val="965A00"/>
    <a:srgbClr val="D28200"/>
    <a:srgbClr val="FFC846"/>
    <a:srgbClr val="FFFAA0"/>
    <a:srgbClr val="3C8C3C"/>
    <a:srgbClr val="BDFFFF"/>
    <a:srgbClr val="DBE5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5" autoAdjust="0"/>
    <p:restoredTop sz="91222" autoAdjust="0"/>
  </p:normalViewPr>
  <p:slideViewPr>
    <p:cSldViewPr snapToGrid="0" showGuides="1">
      <p:cViewPr>
        <p:scale>
          <a:sx n="100" d="100"/>
          <a:sy n="100" d="100"/>
        </p:scale>
        <p:origin x="1296" y="24"/>
      </p:cViewPr>
      <p:guideLst>
        <p:guide orient="horz" pos="3997"/>
        <p:guide pos="483"/>
        <p:guide pos="7378"/>
        <p:guide pos="347"/>
        <p:guide orient="horz" pos="368"/>
      </p:guideLst>
    </p:cSldViewPr>
  </p:slideViewPr>
  <p:notesTextViewPr>
    <p:cViewPr>
      <p:scale>
        <a:sx n="1" d="1"/>
        <a:sy n="1" d="1"/>
      </p:scale>
      <p:origin x="0" y="0"/>
    </p:cViewPr>
  </p:notesTextViewPr>
  <p:sorterViewPr>
    <p:cViewPr>
      <p:scale>
        <a:sx n="100" d="100"/>
        <a:sy n="100" d="100"/>
      </p:scale>
      <p:origin x="0" y="-55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Продажи</c:v>
                </c:pt>
              </c:strCache>
            </c:strRef>
          </c:tx>
          <c:dPt>
            <c:idx val="0"/>
            <c:bubble3D val="0"/>
            <c:spPr>
              <a:solidFill>
                <a:srgbClr val="FFFA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2AF-429F-A3C8-59E8F13982F6}"/>
              </c:ext>
            </c:extLst>
          </c:dPt>
          <c:dPt>
            <c:idx val="1"/>
            <c:bubble3D val="0"/>
            <c:spPr>
              <a:solidFill>
                <a:srgbClr val="FFC84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2AF-429F-A3C8-59E8F13982F6}"/>
              </c:ext>
            </c:extLst>
          </c:dPt>
          <c:dPt>
            <c:idx val="2"/>
            <c:bubble3D val="0"/>
            <c:spPr>
              <a:solidFill>
                <a:srgbClr val="D282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A2AF-429F-A3C8-59E8F13982F6}"/>
              </c:ext>
            </c:extLst>
          </c:dPt>
          <c:dPt>
            <c:idx val="3"/>
            <c:bubble3D val="0"/>
            <c:spPr>
              <a:solidFill>
                <a:srgbClr val="FFFA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A2AF-429F-A3C8-59E8F13982F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Лист1!$A$2:$A$5</c:f>
              <c:strCache>
                <c:ptCount val="4"/>
                <c:pt idx="0">
                  <c:v>Песчаник кр.з.</c:v>
                </c:pt>
                <c:pt idx="1">
                  <c:v>Песчаник мк.з.</c:v>
                </c:pt>
                <c:pt idx="2">
                  <c:v>Кв. 3</c:v>
                </c:pt>
                <c:pt idx="3">
                  <c:v>Кв. 4</c:v>
                </c:pt>
              </c:strCache>
            </c:strRef>
          </c:cat>
          <c:val>
            <c:numRef>
              <c:f>Лист1!$B$2:$B$5</c:f>
              <c:numCache>
                <c:formatCode>General</c:formatCode>
                <c:ptCount val="4"/>
                <c:pt idx="0">
                  <c:v>60</c:v>
                </c:pt>
                <c:pt idx="1">
                  <c:v>17</c:v>
                </c:pt>
                <c:pt idx="2">
                  <c:v>23</c:v>
                </c:pt>
              </c:numCache>
            </c:numRef>
          </c:val>
          <c:extLst>
            <c:ext xmlns:c16="http://schemas.microsoft.com/office/drawing/2014/chart" uri="{C3380CC4-5D6E-409C-BE32-E72D297353CC}">
              <c16:uniqueId val="{00000008-A2AF-429F-A3C8-59E8F13982F6}"/>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Продажи</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5F4-4C4A-ABD5-8FF6B2FA2EEC}"/>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5F4-4C4A-ABD5-8FF6B2FA2EEC}"/>
              </c:ext>
            </c:extLst>
          </c:dPt>
          <c:dPt>
            <c:idx val="2"/>
            <c:bubble3D val="0"/>
            <c:spPr>
              <a:solidFill>
                <a:srgbClr val="D282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5D73-464B-972E-C2B1F1E03932}"/>
              </c:ext>
            </c:extLst>
          </c:dPt>
          <c:dPt>
            <c:idx val="3"/>
            <c:bubble3D val="0"/>
            <c:spPr>
              <a:solidFill>
                <a:srgbClr val="FFFA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5D73-464B-972E-C2B1F1E0393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Лист1!$A$2:$A$5</c:f>
              <c:strCache>
                <c:ptCount val="4"/>
                <c:pt idx="2">
                  <c:v>Кв. 3</c:v>
                </c:pt>
                <c:pt idx="3">
                  <c:v>Кв. 4</c:v>
                </c:pt>
              </c:strCache>
            </c:strRef>
          </c:cat>
          <c:val>
            <c:numRef>
              <c:f>Лист1!$B$2:$B$5</c:f>
              <c:numCache>
                <c:formatCode>General</c:formatCode>
                <c:ptCount val="4"/>
                <c:pt idx="2">
                  <c:v>17</c:v>
                </c:pt>
                <c:pt idx="3">
                  <c:v>83</c:v>
                </c:pt>
              </c:numCache>
            </c:numRef>
          </c:val>
          <c:extLst>
            <c:ext xmlns:c16="http://schemas.microsoft.com/office/drawing/2014/chart" uri="{C3380CC4-5D6E-409C-BE32-E72D297353CC}">
              <c16:uniqueId val="{00000000-5D73-464B-972E-C2B1F1E03932}"/>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08252-CC65-4801-B12F-2CA866996C41}" type="datetimeFigureOut">
              <a:rPr lang="ru-RU" smtClean="0"/>
              <a:t>27.05.2024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0FBD5-F4B4-411D-BA16-0057BB446DA9}" type="slidenum">
              <a:rPr lang="ru-RU" smtClean="0"/>
              <a:t>‹#›</a:t>
            </a:fld>
            <a:endParaRPr lang="ru-RU"/>
          </a:p>
        </p:txBody>
      </p:sp>
    </p:spTree>
    <p:extLst>
      <p:ext uri="{BB962C8B-B14F-4D97-AF65-F5344CB8AC3E}">
        <p14:creationId xmlns:p14="http://schemas.microsoft.com/office/powerpoint/2010/main" val="55648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19685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В настоящее время всеми отраслями промышленности в России, в том числе и в нефтегазовой, взят курс на цифровую трансформацию.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9685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Развиваются и внедряются технологии ИИ, такие как Машинное обучение, Экспертные системы, Технологии Data Mining, искусственных нейронных сетей, технологии автоматизированной обработки, предиктивной аналитики и другие.</a:t>
            </a:r>
          </a:p>
          <a:p>
            <a:pPr indent="196850" algn="just">
              <a:lnSpc>
                <a:spcPct val="107000"/>
              </a:lnSpc>
              <a:spcAft>
                <a:spcPts val="800"/>
              </a:spcAft>
            </a:pPr>
            <a:endParaRPr lang="ru-RU"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9685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Потребность применения таких технологий </a:t>
            </a:r>
            <a:r>
              <a:rPr lang="ru-RU" sz="1800"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обусловлена возрастающими требованиями</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к </a:t>
            </a:r>
            <a:r>
              <a:rPr lang="ru-RU" sz="1800" b="1" u="sng" kern="100" dirty="0">
                <a:effectLst/>
                <a:latin typeface="Times New Roman" panose="02020603050405020304" pitchFamily="18" charset="0"/>
                <a:ea typeface="Calibri" panose="020F0502020204030204" pitchFamily="34" charset="0"/>
                <a:cs typeface="Times New Roman" panose="02020603050405020304" pitchFamily="18" charset="0"/>
              </a:rPr>
              <a:t>обоснованию</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принятия производственных решений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за счет использования </a:t>
            </a:r>
            <a:r>
              <a:rPr lang="ru-RU" sz="1800" b="1" u="sng" kern="100" dirty="0">
                <a:effectLst/>
                <a:latin typeface="Times New Roman" panose="02020603050405020304" pitchFamily="18" charset="0"/>
                <a:ea typeface="Calibri" panose="020F0502020204030204" pitchFamily="34" charset="0"/>
                <a:cs typeface="Times New Roman" panose="02020603050405020304" pitchFamily="18" charset="0"/>
              </a:rPr>
              <a:t>дополнительной</a:t>
            </a:r>
            <a:r>
              <a:rPr lang="ru-RU" sz="1800"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u="sng" kern="100" dirty="0">
                <a:effectLst/>
                <a:latin typeface="Times New Roman" panose="02020603050405020304" pitchFamily="18" charset="0"/>
                <a:ea typeface="Calibri" panose="020F0502020204030204" pitchFamily="34" charset="0"/>
                <a:cs typeface="Times New Roman" panose="02020603050405020304" pitchFamily="18" charset="0"/>
              </a:rPr>
              <a:t>не используемой ранее новой информации</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извлекаемую из постоянно возрастающего потока цифровых данных, который требует </a:t>
            </a:r>
            <a:r>
              <a:rPr lang="ru-RU" sz="1800" u="sng" kern="100" dirty="0">
                <a:effectLst/>
                <a:latin typeface="Times New Roman" panose="02020603050405020304" pitchFamily="18" charset="0"/>
                <a:ea typeface="Calibri" panose="020F0502020204030204" pitchFamily="34" charset="0"/>
                <a:cs typeface="Times New Roman" panose="02020603050405020304" pitchFamily="18" charset="0"/>
              </a:rPr>
              <a:t>менять </a:t>
            </a:r>
            <a:r>
              <a:rPr lang="ru-RU" sz="1800" b="1" u="sng" kern="100" dirty="0">
                <a:effectLst/>
                <a:latin typeface="Times New Roman" panose="02020603050405020304" pitchFamily="18" charset="0"/>
                <a:ea typeface="Calibri" panose="020F0502020204030204" pitchFamily="34" charset="0"/>
                <a:cs typeface="Times New Roman" panose="02020603050405020304" pitchFamily="18" charset="0"/>
              </a:rPr>
              <a:t>принципы обработки</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ранее казавшиеся </a:t>
            </a: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незыблемыми</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endParaRPr lang="ru-RU"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Вместе с тем, в геологической отрасли, при интерпретации данных ГИС до сих пор  используется так называемая традиционная технология «ручной полу автоматизированной» интерпретации - незыблемая на сегодняшний день.</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ru-RU"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9685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Это в свою очередь накладывает ограничения на применение технологий ИИ при геологическом моделировании</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и </a:t>
            </a:r>
            <a:r>
              <a:rPr lang="ru-RU" sz="1800" u="sng" dirty="0">
                <a:effectLst/>
                <a:latin typeface="Times New Roman" panose="02020603050405020304" pitchFamily="18" charset="0"/>
                <a:ea typeface="Calibri" panose="020F0502020204030204" pitchFamily="34" charset="0"/>
              </a:rPr>
              <a:t>не позволяет</a:t>
            </a:r>
            <a:r>
              <a:rPr lang="ru-RU" sz="1800" dirty="0">
                <a:effectLst/>
                <a:latin typeface="Times New Roman" panose="02020603050405020304" pitchFamily="18" charset="0"/>
                <a:ea typeface="Calibri" panose="020F0502020204030204" pitchFamily="34" charset="0"/>
              </a:rPr>
              <a:t> в полной мере </a:t>
            </a:r>
            <a:r>
              <a:rPr lang="ru-RU" sz="1800" u="sng" dirty="0">
                <a:effectLst/>
                <a:latin typeface="Times New Roman" panose="02020603050405020304" pitchFamily="18" charset="0"/>
                <a:ea typeface="Calibri" panose="020F0502020204030204" pitchFamily="34" charset="0"/>
              </a:rPr>
              <a:t>восстановить неоднородность</a:t>
            </a:r>
            <a:r>
              <a:rPr lang="ru-RU" sz="1800" dirty="0">
                <a:effectLst/>
                <a:latin typeface="Times New Roman" panose="02020603050405020304" pitchFamily="18" charset="0"/>
                <a:ea typeface="Calibri" panose="020F0502020204030204" pitchFamily="34" charset="0"/>
              </a:rPr>
              <a:t> геологического строения и флюидального насыщения.</a:t>
            </a:r>
          </a:p>
          <a:p>
            <a:endParaRPr lang="ru-RU"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96850" algn="just">
              <a:lnSpc>
                <a:spcPct val="107000"/>
              </a:lnSpc>
              <a:spcAft>
                <a:spcPts val="800"/>
              </a:spcAft>
            </a:pP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17F0FBD5-F4B4-411D-BA16-0057BB446DA9}" type="slidenum">
              <a:rPr lang="ru-RU" smtClean="0"/>
              <a:t>1</a:t>
            </a:fld>
            <a:endParaRPr lang="ru-RU"/>
          </a:p>
        </p:txBody>
      </p:sp>
    </p:spTree>
    <p:extLst>
      <p:ext uri="{BB962C8B-B14F-4D97-AF65-F5344CB8AC3E}">
        <p14:creationId xmlns:p14="http://schemas.microsoft.com/office/powerpoint/2010/main" val="1174746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01930" algn="just">
              <a:lnSpc>
                <a:spcPct val="107000"/>
              </a:lnSpc>
              <a:spcAft>
                <a:spcPts val="800"/>
              </a:spcAft>
            </a:pPr>
            <a:endParaRPr lang="ru-RU" sz="1800" b="0" kern="1200" dirty="0">
              <a:solidFill>
                <a:schemeClr val="tx1"/>
              </a:solidFill>
              <a:latin typeface="+mn-lt"/>
              <a:ea typeface="+mn-ea"/>
              <a:cs typeface="+mn-cs"/>
            </a:endParaRPr>
          </a:p>
          <a:p>
            <a:pPr indent="20193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Инструментом для формирования </a:t>
            </a:r>
            <a:r>
              <a:rPr lang="ru-RU" sz="1800" u="sng" kern="100" dirty="0">
                <a:effectLst/>
                <a:latin typeface="Times New Roman" panose="02020603050405020304" pitchFamily="18" charset="0"/>
                <a:ea typeface="Calibri" panose="020F0502020204030204" pitchFamily="34" charset="0"/>
                <a:cs typeface="Times New Roman" panose="02020603050405020304" pitchFamily="18" charset="0"/>
              </a:rPr>
              <a:t>Базы данных расширенной</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информации является Экспертная система «Коллекторские свойства»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ESKS</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одной из основных задач которой является классификация с использованием дерева решений по коллекторским свойствам, литологии и насыщению.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0193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Вообще, в теории Искусственного интеллекта такой процесс обнаружения и извлечения из Баз данных ранее неизвестных, нетривиальных, практически полезных данных называется Data Mining, т.е. Добыча данных.</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0193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0193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Под управлением экспертной системы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ESKS</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функционируют методики для различных типов разреза – терригенного (ТАВС), карбонатного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CARB</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и вулканогенного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VULCAN</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01930" algn="just">
              <a:lnSpc>
                <a:spcPct val="107000"/>
              </a:lnSpc>
              <a:spcAft>
                <a:spcPts val="800"/>
              </a:spcAft>
            </a:pPr>
            <a:endParaRPr lang="ru-RU" sz="1800" b="0" kern="1200" dirty="0">
              <a:solidFill>
                <a:schemeClr val="tx1"/>
              </a:solidFill>
              <a:latin typeface="+mn-lt"/>
              <a:ea typeface="+mn-ea"/>
              <a:cs typeface="+mn-cs"/>
            </a:endParaRPr>
          </a:p>
          <a:p>
            <a:pPr indent="201930" algn="just">
              <a:lnSpc>
                <a:spcPct val="107000"/>
              </a:lnSpc>
              <a:spcAft>
                <a:spcPts val="800"/>
              </a:spcAft>
            </a:pPr>
            <a:endParaRPr lang="ru-RU" sz="1800" b="0" kern="1200" dirty="0">
              <a:solidFill>
                <a:schemeClr val="tx1"/>
              </a:solidFill>
              <a:latin typeface="+mn-lt"/>
              <a:ea typeface="+mn-ea"/>
              <a:cs typeface="+mn-cs"/>
            </a:endParaRPr>
          </a:p>
          <a:p>
            <a:pPr indent="201930" algn="just">
              <a:lnSpc>
                <a:spcPct val="107000"/>
              </a:lnSpc>
              <a:spcAft>
                <a:spcPts val="800"/>
              </a:spcAft>
            </a:pPr>
            <a:endParaRPr lang="ru-RU" sz="1800" b="0" kern="1200" dirty="0">
              <a:solidFill>
                <a:schemeClr val="tx1"/>
              </a:solidFill>
              <a:latin typeface="+mn-lt"/>
              <a:ea typeface="+mn-ea"/>
              <a:cs typeface="+mn-cs"/>
            </a:endParaRPr>
          </a:p>
          <a:p>
            <a:pPr indent="201930" algn="just">
              <a:lnSpc>
                <a:spcPct val="107000"/>
              </a:lnSpc>
              <a:spcAft>
                <a:spcPts val="800"/>
              </a:spcAft>
            </a:pPr>
            <a:r>
              <a:rPr lang="ru-RU" sz="1800" b="0" kern="1200" dirty="0">
                <a:solidFill>
                  <a:schemeClr val="tx1"/>
                </a:solidFill>
                <a:latin typeface="+mn-lt"/>
                <a:ea typeface="+mn-ea"/>
                <a:cs typeface="+mn-cs"/>
              </a:rPr>
              <a:t>Поиск решения с помощью формализованных правил содержащихся в Базе знаний</a:t>
            </a:r>
          </a:p>
          <a:p>
            <a:pPr indent="201930" algn="just">
              <a:lnSpc>
                <a:spcPct val="107000"/>
              </a:lnSpc>
              <a:spcAft>
                <a:spcPts val="800"/>
              </a:spcAft>
            </a:pPr>
            <a:endParaRPr lang="ru-RU" sz="1800" b="0" kern="1200" dirty="0">
              <a:solidFill>
                <a:schemeClr val="tx1"/>
              </a:solidFill>
              <a:latin typeface="+mn-lt"/>
              <a:ea typeface="+mn-ea"/>
              <a:cs typeface="+mn-cs"/>
            </a:endParaRPr>
          </a:p>
          <a:p>
            <a:r>
              <a:rPr lang="ru-RU" sz="1200" dirty="0">
                <a:solidFill>
                  <a:srgbClr val="000000"/>
                </a:solidFill>
                <a:effectLst/>
                <a:latin typeface="Calibri" panose="020F0502020204030204" pitchFamily="34" charset="0"/>
                <a:ea typeface="Calibri" panose="020F0502020204030204" pitchFamily="34" charset="0"/>
              </a:rPr>
              <a:t>Экспертная система </a:t>
            </a:r>
            <a:r>
              <a:rPr lang="en-US" sz="1200" dirty="0">
                <a:solidFill>
                  <a:srgbClr val="000000"/>
                </a:solidFill>
                <a:effectLst/>
                <a:latin typeface="Calibri" panose="020F0502020204030204" pitchFamily="34" charset="0"/>
                <a:ea typeface="Calibri" panose="020F0502020204030204" pitchFamily="34" charset="0"/>
              </a:rPr>
              <a:t>ESKS </a:t>
            </a:r>
            <a:r>
              <a:rPr lang="ru-RU" sz="1200" dirty="0">
                <a:solidFill>
                  <a:srgbClr val="000000"/>
                </a:solidFill>
                <a:effectLst/>
                <a:latin typeface="Calibri" panose="020F0502020204030204" pitchFamily="34" charset="0"/>
                <a:ea typeface="Calibri" panose="020F0502020204030204" pitchFamily="34" charset="0"/>
              </a:rPr>
              <a:t>построена на основе процедур логического вывода и принятия решений, и базы знаний, реализованной как совокупность фактов и правил логического вывода о классификации пород по структурно-литологическим,  коллекторским, фильтрационно-емкостным и флюидальным свойствам</a:t>
            </a:r>
          </a:p>
          <a:p>
            <a:endParaRPr lang="ru-R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i="1" dirty="0">
                <a:solidFill>
                  <a:srgbClr val="333333"/>
                </a:solidFill>
                <a:effectLst/>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Постоянство</a:t>
            </a:r>
            <a:r>
              <a:rPr lang="ru-RU" sz="1800" dirty="0">
                <a:solidFill>
                  <a:srgbClr val="333333"/>
                </a:solidFill>
                <a:effectLst/>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 С использованием экспертных системам подобные транзакции обрабатываются одним и тем же способом. Система будет делать сопоставимые рекомендации для похожих ситуаций.</a:t>
            </a:r>
            <a:endParaRPr lang="ru-RU"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r>
              <a:rPr lang="ru-RU" dirty="0"/>
              <a:t>Стабильный и однозначный результат для похожих ситуаций в условиях большой неопределенности</a:t>
            </a:r>
          </a:p>
          <a:p>
            <a:endParaRPr lang="ru-RU" dirty="0"/>
          </a:p>
          <a:p>
            <a:pPr indent="201930" algn="just">
              <a:lnSpc>
                <a:spcPct val="107000"/>
              </a:lnSpc>
              <a:spcAft>
                <a:spcPts val="800"/>
              </a:spcAft>
            </a:pPr>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10</a:t>
            </a:fld>
            <a:endParaRPr lang="ru-RU"/>
          </a:p>
        </p:txBody>
      </p:sp>
    </p:spTree>
    <p:extLst>
      <p:ext uri="{BB962C8B-B14F-4D97-AF65-F5344CB8AC3E}">
        <p14:creationId xmlns:p14="http://schemas.microsoft.com/office/powerpoint/2010/main" val="2022993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Современный этап развития в технологиях динамической интерпретации сейсмических данных позволяет нам придерживаться не только классических подходов, основанных на линейных многомерны функциях, но и использовать технологии искусственного интеллекта и машинного обучения.</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Нами, в сотрудничестве с Лабораторией профессора </a:t>
            </a:r>
            <a:r>
              <a:rPr lang="ru-RU" sz="1800" kern="100" dirty="0" err="1">
                <a:effectLst/>
                <a:latin typeface="Times New Roman" panose="02020603050405020304" pitchFamily="18" charset="0"/>
                <a:ea typeface="Calibri" panose="020F0502020204030204" pitchFamily="34" charset="0"/>
                <a:cs typeface="Times New Roman" panose="02020603050405020304" pitchFamily="18" charset="0"/>
              </a:rPr>
              <a:t>Приезжева</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из Губкинского университета, разработан и применяется метод прямого прогноза свойств на основе нейронных сетей Колмогорова с использованием гибридного машинного обучения.</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На этом слайде демонстрируется преимущество использования нейронных сетей </a:t>
            </a:r>
            <a:r>
              <a:rPr lang="ru-RU" sz="1800" kern="100" dirty="0" err="1">
                <a:effectLst/>
                <a:latin typeface="Times New Roman" panose="02020603050405020304" pitchFamily="18" charset="0"/>
                <a:ea typeface="Calibri" panose="020F0502020204030204" pitchFamily="34" charset="0"/>
                <a:cs typeface="Times New Roman" panose="02020603050405020304" pitchFamily="18" charset="0"/>
              </a:rPr>
              <a:t>колмогорова</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относительно традиционной многомерной регрессии и классической нейронной сети, что снижает неопределенность прогнозирования свойств в межскважинном пространстве.</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11</a:t>
            </a:fld>
            <a:endParaRPr lang="ru-RU"/>
          </a:p>
        </p:txBody>
      </p:sp>
    </p:spTree>
    <p:extLst>
      <p:ext uri="{BB962C8B-B14F-4D97-AF65-F5344CB8AC3E}">
        <p14:creationId xmlns:p14="http://schemas.microsoft.com/office/powerpoint/2010/main" val="204083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effectLst/>
                <a:latin typeface="Times New Roman" panose="02020603050405020304" pitchFamily="18" charset="0"/>
                <a:ea typeface="Calibri" panose="020F0502020204030204" pitchFamily="34" charset="0"/>
                <a:cs typeface="Arial" panose="020B0604020202020204" pitchFamily="34" charset="0"/>
              </a:rPr>
              <a:t>Обоснованность такого соответствия была показана нами на втором этапе проекта ОПР. Здесь мы приведем один из планшетов сопоставления фракций по данным керна и компонент структурно-минералогической модели по скважине 14115.</a:t>
            </a:r>
            <a:endParaRPr lang="ru-RU" dirty="0"/>
          </a:p>
        </p:txBody>
      </p:sp>
      <p:sp>
        <p:nvSpPr>
          <p:cNvPr id="4" name="Номер слайда 3"/>
          <p:cNvSpPr>
            <a:spLocks noGrp="1"/>
          </p:cNvSpPr>
          <p:nvPr>
            <p:ph type="sldNum" sz="quarter" idx="5"/>
          </p:nvPr>
        </p:nvSpPr>
        <p:spPr/>
        <p:txBody>
          <a:bodyPr/>
          <a:lstStyle/>
          <a:p>
            <a:fld id="{15939D3D-C28F-434E-8E7A-3094675C26DF}" type="slidenum">
              <a:rPr lang="ru-RU" smtClean="0"/>
              <a:t>12</a:t>
            </a:fld>
            <a:endParaRPr lang="ru-RU"/>
          </a:p>
        </p:txBody>
      </p:sp>
    </p:spTree>
    <p:extLst>
      <p:ext uri="{BB962C8B-B14F-4D97-AF65-F5344CB8AC3E}">
        <p14:creationId xmlns:p14="http://schemas.microsoft.com/office/powerpoint/2010/main" val="2974105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На этом слайде рассмотрены принципы литологического моделирования и классификации пород.</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Преимущество такого подхода заключается в том, что выделенные классы пород соответствуют </a:t>
            </a:r>
            <a:r>
              <a:rPr lang="ru-RU" sz="1800" kern="100" dirty="0" err="1">
                <a:effectLst/>
                <a:latin typeface="Times New Roman" panose="02020603050405020304" pitchFamily="18" charset="0"/>
                <a:ea typeface="Calibri" panose="020F0502020204030204" pitchFamily="34" charset="0"/>
                <a:cs typeface="Times New Roman" panose="02020603050405020304" pitchFamily="18" charset="0"/>
              </a:rPr>
              <a:t>литотипам</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определенным на основе исследований фракционного состава керна.</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Технология позволяет применить любую классификацию, примеры которой показаны в виде литологических треугольников с выделенными областями.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Результатом такого моделирования является куб литологии, который по традиционным технологиям построить невозможно, по причине отсутствия информации о структуре породы.</a:t>
            </a:r>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13</a:t>
            </a:fld>
            <a:endParaRPr lang="ru-RU"/>
          </a:p>
        </p:txBody>
      </p:sp>
    </p:spTree>
    <p:extLst>
      <p:ext uri="{BB962C8B-B14F-4D97-AF65-F5344CB8AC3E}">
        <p14:creationId xmlns:p14="http://schemas.microsoft.com/office/powerpoint/2010/main" val="4093135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основе укрупненной классификации лежит принцип «преобладающей фракции». Данный принцип может быть формализован в виде алгоритма, который разделяет литологический треугольник на три области – желтая – песчаник, оранжевая – алевролит и зеленая – глина.</a:t>
            </a:r>
          </a:p>
          <a:p>
            <a:r>
              <a:rPr lang="ru-RU" dirty="0"/>
              <a:t>В результате выполнения скрипта в модели был сформирован куб литологии</a:t>
            </a:r>
            <a:r>
              <a:rPr lang="en-US" dirty="0"/>
              <a:t> LITO</a:t>
            </a:r>
            <a:r>
              <a:rPr lang="ru-RU" dirty="0"/>
              <a:t>, слайс которого вы видите на слайде. </a:t>
            </a:r>
            <a:r>
              <a:rPr lang="ru-RU" i="1" dirty="0"/>
              <a:t>В кубе </a:t>
            </a:r>
            <a:r>
              <a:rPr lang="ru-RU" i="1" dirty="0" err="1"/>
              <a:t>литотип</a:t>
            </a:r>
            <a:r>
              <a:rPr lang="ru-RU" i="1" dirty="0"/>
              <a:t> «Песчаник» </a:t>
            </a:r>
            <a:r>
              <a:rPr lang="ru-RU" sz="1800" i="1" dirty="0">
                <a:effectLst/>
                <a:latin typeface="Times New Roman" panose="02020603050405020304" pitchFamily="18" charset="0"/>
                <a:ea typeface="Calibri" panose="020F0502020204030204" pitchFamily="34" charset="0"/>
                <a:cs typeface="Arial" panose="020B0604020202020204" pitchFamily="34" charset="0"/>
              </a:rPr>
              <a:t>соответствует породе с преобладанием псаммитовой фракции (&gt;0.1 мм), </a:t>
            </a:r>
            <a:r>
              <a:rPr lang="ru-RU" sz="1800" i="1" dirty="0" err="1">
                <a:effectLst/>
                <a:latin typeface="Times New Roman" panose="02020603050405020304" pitchFamily="18" charset="0"/>
                <a:ea typeface="Calibri" panose="020F0502020204030204" pitchFamily="34" charset="0"/>
                <a:cs typeface="Arial" panose="020B0604020202020204" pitchFamily="34" charset="0"/>
              </a:rPr>
              <a:t>литотип</a:t>
            </a:r>
            <a:r>
              <a:rPr lang="ru-RU" sz="1800" i="1" dirty="0">
                <a:effectLst/>
                <a:latin typeface="Times New Roman" panose="02020603050405020304" pitchFamily="18" charset="0"/>
                <a:ea typeface="Calibri" panose="020F0502020204030204" pitchFamily="34" charset="0"/>
                <a:cs typeface="Arial" panose="020B0604020202020204" pitchFamily="34" charset="0"/>
              </a:rPr>
              <a:t> «Алевролит» соответствует породе с преобладанием алевритовой фракции (0.1-0.01 мм), </a:t>
            </a:r>
            <a:r>
              <a:rPr lang="ru-RU" sz="1800" i="1" dirty="0" err="1">
                <a:effectLst/>
                <a:latin typeface="Times New Roman" panose="02020603050405020304" pitchFamily="18" charset="0"/>
                <a:ea typeface="Calibri" panose="020F0502020204030204" pitchFamily="34" charset="0"/>
                <a:cs typeface="Arial" panose="020B0604020202020204" pitchFamily="34" charset="0"/>
              </a:rPr>
              <a:t>литотип</a:t>
            </a:r>
            <a:r>
              <a:rPr lang="ru-RU" sz="1800" i="1" dirty="0">
                <a:effectLst/>
                <a:latin typeface="Times New Roman" panose="02020603050405020304" pitchFamily="18" charset="0"/>
                <a:ea typeface="Calibri" panose="020F0502020204030204" pitchFamily="34" charset="0"/>
                <a:cs typeface="Arial" panose="020B0604020202020204" pitchFamily="34" charset="0"/>
              </a:rPr>
              <a:t> «Глина» соответствует породе с преобладанием </a:t>
            </a:r>
            <a:r>
              <a:rPr lang="ru-RU" sz="1800" i="1" dirty="0" err="1">
                <a:effectLst/>
                <a:latin typeface="Times New Roman" panose="02020603050405020304" pitchFamily="18" charset="0"/>
                <a:ea typeface="Calibri" panose="020F0502020204030204" pitchFamily="34" charset="0"/>
                <a:cs typeface="Arial" panose="020B0604020202020204" pitchFamily="34" charset="0"/>
              </a:rPr>
              <a:t>пелитовой</a:t>
            </a:r>
            <a:r>
              <a:rPr lang="ru-RU" sz="1800" i="1" dirty="0">
                <a:effectLst/>
                <a:latin typeface="Times New Roman" panose="02020603050405020304" pitchFamily="18" charset="0"/>
                <a:ea typeface="Calibri" panose="020F0502020204030204" pitchFamily="34" charset="0"/>
                <a:cs typeface="Arial" panose="020B0604020202020204" pitchFamily="34" charset="0"/>
              </a:rPr>
              <a:t> фракции (&lt;0.01 мм)</a:t>
            </a:r>
            <a:endParaRPr lang="ru-RU" i="1" dirty="0"/>
          </a:p>
        </p:txBody>
      </p:sp>
      <p:sp>
        <p:nvSpPr>
          <p:cNvPr id="4" name="Номер слайда 3"/>
          <p:cNvSpPr>
            <a:spLocks noGrp="1"/>
          </p:cNvSpPr>
          <p:nvPr>
            <p:ph type="sldNum" sz="quarter" idx="5"/>
          </p:nvPr>
        </p:nvSpPr>
        <p:spPr/>
        <p:txBody>
          <a:bodyPr/>
          <a:lstStyle/>
          <a:p>
            <a:fld id="{15939D3D-C28F-434E-8E7A-3094675C26DF}" type="slidenum">
              <a:rPr lang="ru-RU" smtClean="0"/>
              <a:t>14</a:t>
            </a:fld>
            <a:endParaRPr lang="ru-RU"/>
          </a:p>
        </p:txBody>
      </p:sp>
    </p:spTree>
    <p:extLst>
      <p:ext uri="{BB962C8B-B14F-4D97-AF65-F5344CB8AC3E}">
        <p14:creationId xmlns:p14="http://schemas.microsoft.com/office/powerpoint/2010/main" val="57526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23838" y="808038"/>
            <a:ext cx="7185026" cy="4041775"/>
          </a:xfrm>
        </p:spPr>
      </p:sp>
      <p:sp>
        <p:nvSpPr>
          <p:cNvPr id="3" name="Заметки 2"/>
          <p:cNvSpPr>
            <a:spLocks noGrp="1"/>
          </p:cNvSpPr>
          <p:nvPr>
            <p:ph type="body" idx="1"/>
          </p:nvPr>
        </p:nvSpPr>
        <p:spPr/>
        <p:txBody>
          <a:bodyPr/>
          <a:lstStyle/>
          <a:p>
            <a:r>
              <a:rPr lang="ru-RU" sz="1800" dirty="0">
                <a:effectLst/>
                <a:latin typeface="Times New Roman" panose="02020603050405020304" pitchFamily="18" charset="0"/>
                <a:ea typeface="Calibri" panose="020F0502020204030204" pitchFamily="34" charset="0"/>
                <a:cs typeface="Arial" panose="020B0604020202020204" pitchFamily="34" charset="0"/>
              </a:rPr>
              <a:t>Если посмотреть на круговую гистограмму пропорций литологии в коллекторе, то становится очевидно, что псаммитовую фракцию необходимо разделить на две составляющие: среднезернистую и мелкозернистую. Дополнительным обоснованием такого разделения является значительное изменение проницаемости для песчаника среднезернистого и песчаника глинистого, что отражено на распределении проницаемости. Анализ таблицы средних значений ФЕС уточненных </a:t>
            </a:r>
            <a:r>
              <a:rPr lang="ru-RU" sz="1800" dirty="0" err="1">
                <a:effectLst/>
                <a:latin typeface="Times New Roman" panose="02020603050405020304" pitchFamily="18" charset="0"/>
                <a:ea typeface="Calibri" panose="020F0502020204030204" pitchFamily="34" charset="0"/>
                <a:cs typeface="Arial" panose="020B0604020202020204" pitchFamily="34" charset="0"/>
              </a:rPr>
              <a:t>литотипов</a:t>
            </a:r>
            <a:r>
              <a:rPr lang="ru-RU" sz="1800" dirty="0">
                <a:effectLst/>
                <a:latin typeface="Times New Roman" panose="02020603050405020304" pitchFamily="18" charset="0"/>
                <a:ea typeface="Calibri" panose="020F0502020204030204" pitchFamily="34" charset="0"/>
                <a:cs typeface="Arial" panose="020B0604020202020204" pitchFamily="34" charset="0"/>
              </a:rPr>
              <a:t> показал, что мелкозернистый песчаник по своим добычным характеристикам является более низкопродуктивным, чем алевролит при сопоставимой пористости.</a:t>
            </a:r>
            <a:endParaRPr lang="ru-RU" dirty="0">
              <a:effectLst/>
            </a:endParaRPr>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64B694-649F-4CF1-8105-CB4C7FEF2CE3}"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ru-RU" altLang="ru-R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2724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effectLst/>
                <a:latin typeface="Times New Roman" panose="02020603050405020304" pitchFamily="18" charset="0"/>
                <a:ea typeface="Calibri" panose="020F0502020204030204" pitchFamily="34" charset="0"/>
                <a:cs typeface="Arial" panose="020B0604020202020204" pitchFamily="34" charset="0"/>
              </a:rPr>
              <a:t>Данный факт имеет геологическое объяснение: </a:t>
            </a:r>
            <a:r>
              <a:rPr lang="ru-RU" sz="1200" dirty="0" err="1">
                <a:effectLst/>
                <a:latin typeface="Times New Roman" panose="02020603050405020304" pitchFamily="18" charset="0"/>
                <a:ea typeface="Calibri" panose="020F0502020204030204" pitchFamily="34" charset="0"/>
                <a:cs typeface="Arial" panose="020B0604020202020204" pitchFamily="34" charset="0"/>
              </a:rPr>
              <a:t>литотип</a:t>
            </a:r>
            <a:r>
              <a:rPr lang="ru-RU" sz="1200" dirty="0">
                <a:effectLst/>
                <a:latin typeface="Times New Roman" panose="02020603050405020304" pitchFamily="18" charset="0"/>
                <a:ea typeface="Calibri" panose="020F0502020204030204" pitchFamily="34" charset="0"/>
                <a:cs typeface="Arial" panose="020B0604020202020204" pitchFamily="34" charset="0"/>
              </a:rPr>
              <a:t> «мелкозернистый песчаник» – это смесь крупных и мелких зерен псаммитовой и алевритовой фракций, для которой характерна плохая </a:t>
            </a:r>
            <a:r>
              <a:rPr lang="ru-RU" sz="1200" dirty="0" err="1">
                <a:effectLst/>
                <a:latin typeface="Times New Roman" panose="02020603050405020304" pitchFamily="18" charset="0"/>
                <a:ea typeface="Calibri" panose="020F0502020204030204" pitchFamily="34" charset="0"/>
                <a:cs typeface="Arial" panose="020B0604020202020204" pitchFamily="34" charset="0"/>
              </a:rPr>
              <a:t>отсортированность</a:t>
            </a:r>
            <a:r>
              <a:rPr lang="ru-RU" sz="1200" dirty="0">
                <a:effectLst/>
                <a:latin typeface="Times New Roman" panose="02020603050405020304" pitchFamily="18" charset="0"/>
                <a:ea typeface="Calibri" panose="020F0502020204030204" pitchFamily="34" charset="0"/>
                <a:cs typeface="Arial" panose="020B0604020202020204" pitchFamily="34" charset="0"/>
              </a:rPr>
              <a:t>. </a:t>
            </a:r>
            <a:r>
              <a:rPr lang="ru-RU" sz="1200" dirty="0" err="1">
                <a:effectLst/>
                <a:latin typeface="Times New Roman" panose="02020603050405020304" pitchFamily="18" charset="0"/>
                <a:ea typeface="Calibri" panose="020F0502020204030204" pitchFamily="34" charset="0"/>
                <a:cs typeface="Arial" panose="020B0604020202020204" pitchFamily="34" charset="0"/>
              </a:rPr>
              <a:t>Отсортированность</a:t>
            </a:r>
            <a:r>
              <a:rPr lang="ru-RU" sz="1200" dirty="0">
                <a:effectLst/>
                <a:latin typeface="Times New Roman" panose="02020603050405020304" pitchFamily="18" charset="0"/>
                <a:ea typeface="Calibri" panose="020F0502020204030204" pitchFamily="34" charset="0"/>
                <a:cs typeface="Arial" panose="020B0604020202020204" pitchFamily="34" charset="0"/>
              </a:rPr>
              <a:t> оказывает решающее влияние на добычную характеристику породы. При переходе к чистым алевролитам, несмотря на уменьшение размера зерен, пористость возрастает за счет улучшения </a:t>
            </a:r>
            <a:r>
              <a:rPr lang="ru-RU" sz="1200" dirty="0" err="1">
                <a:effectLst/>
                <a:latin typeface="Times New Roman" panose="02020603050405020304" pitchFamily="18" charset="0"/>
                <a:ea typeface="Calibri" panose="020F0502020204030204" pitchFamily="34" charset="0"/>
                <a:cs typeface="Arial" panose="020B0604020202020204" pitchFamily="34" charset="0"/>
              </a:rPr>
              <a:t>отсортированности</a:t>
            </a:r>
            <a:r>
              <a:rPr lang="ru-RU" sz="1200" dirty="0">
                <a:effectLst/>
                <a:latin typeface="Times New Roman" panose="02020603050405020304" pitchFamily="18" charset="0"/>
                <a:ea typeface="Calibri" panose="020F0502020204030204" pitchFamily="34" charset="0"/>
                <a:cs typeface="Arial" panose="020B0604020202020204" pitchFamily="34" charset="0"/>
              </a:rPr>
              <a:t>, а проницаемость увеличивается.</a:t>
            </a:r>
            <a:endParaRPr lang="ru-RU" dirty="0"/>
          </a:p>
        </p:txBody>
      </p:sp>
      <p:sp>
        <p:nvSpPr>
          <p:cNvPr id="4" name="Номер слайда 3"/>
          <p:cNvSpPr>
            <a:spLocks noGrp="1"/>
          </p:cNvSpPr>
          <p:nvPr>
            <p:ph type="sldNum" sz="quarter" idx="5"/>
          </p:nvPr>
        </p:nvSpPr>
        <p:spPr/>
        <p:txBody>
          <a:bodyPr/>
          <a:lstStyle/>
          <a:p>
            <a:fld id="{15939D3D-C28F-434E-8E7A-3094675C26DF}" type="slidenum">
              <a:rPr lang="ru-RU" smtClean="0"/>
              <a:t>16</a:t>
            </a:fld>
            <a:endParaRPr lang="ru-RU"/>
          </a:p>
        </p:txBody>
      </p:sp>
    </p:spTree>
    <p:extLst>
      <p:ext uri="{BB962C8B-B14F-4D97-AF65-F5344CB8AC3E}">
        <p14:creationId xmlns:p14="http://schemas.microsoft.com/office/powerpoint/2010/main" val="1486171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основе укрупненной классификации лежит принцип «преобладающей фракции». Данный принцип может быть формализован в виде алгоритма, который разделяет литологический треугольник на три области – желтая – песчаник, оранжевая – алевролит и зеленая – глина.</a:t>
            </a:r>
          </a:p>
          <a:p>
            <a:r>
              <a:rPr lang="ru-RU" dirty="0"/>
              <a:t>В результате выполнения скрипта в модели был сформирован куб литологии</a:t>
            </a:r>
            <a:r>
              <a:rPr lang="en-US" dirty="0"/>
              <a:t> LITO</a:t>
            </a:r>
            <a:r>
              <a:rPr lang="ru-RU" dirty="0"/>
              <a:t>, слайс которого вы видите на слайде. </a:t>
            </a:r>
            <a:r>
              <a:rPr lang="ru-RU" i="1" dirty="0"/>
              <a:t>В кубе </a:t>
            </a:r>
            <a:r>
              <a:rPr lang="ru-RU" i="1" dirty="0" err="1"/>
              <a:t>литотип</a:t>
            </a:r>
            <a:r>
              <a:rPr lang="ru-RU" i="1" dirty="0"/>
              <a:t> «Песчаник» </a:t>
            </a:r>
            <a:r>
              <a:rPr lang="ru-RU" sz="1800" i="1" dirty="0">
                <a:effectLst/>
                <a:latin typeface="Times New Roman" panose="02020603050405020304" pitchFamily="18" charset="0"/>
                <a:ea typeface="Calibri" panose="020F0502020204030204" pitchFamily="34" charset="0"/>
                <a:cs typeface="Arial" panose="020B0604020202020204" pitchFamily="34" charset="0"/>
              </a:rPr>
              <a:t>соответствует породе с преобладанием псаммитовой фракции (&gt;0.1 мм), </a:t>
            </a:r>
            <a:r>
              <a:rPr lang="ru-RU" sz="1800" i="1" dirty="0" err="1">
                <a:effectLst/>
                <a:latin typeface="Times New Roman" panose="02020603050405020304" pitchFamily="18" charset="0"/>
                <a:ea typeface="Calibri" panose="020F0502020204030204" pitchFamily="34" charset="0"/>
                <a:cs typeface="Arial" panose="020B0604020202020204" pitchFamily="34" charset="0"/>
              </a:rPr>
              <a:t>литотип</a:t>
            </a:r>
            <a:r>
              <a:rPr lang="ru-RU" sz="1800" i="1" dirty="0">
                <a:effectLst/>
                <a:latin typeface="Times New Roman" panose="02020603050405020304" pitchFamily="18" charset="0"/>
                <a:ea typeface="Calibri" panose="020F0502020204030204" pitchFamily="34" charset="0"/>
                <a:cs typeface="Arial" panose="020B0604020202020204" pitchFamily="34" charset="0"/>
              </a:rPr>
              <a:t> «Алевролит» соответствует породе с преобладанием алевритовой фракции (0.1-0.01 мм), </a:t>
            </a:r>
            <a:r>
              <a:rPr lang="ru-RU" sz="1800" i="1" dirty="0" err="1">
                <a:effectLst/>
                <a:latin typeface="Times New Roman" panose="02020603050405020304" pitchFamily="18" charset="0"/>
                <a:ea typeface="Calibri" panose="020F0502020204030204" pitchFamily="34" charset="0"/>
                <a:cs typeface="Arial" panose="020B0604020202020204" pitchFamily="34" charset="0"/>
              </a:rPr>
              <a:t>литотип</a:t>
            </a:r>
            <a:r>
              <a:rPr lang="ru-RU" sz="1800" i="1" dirty="0">
                <a:effectLst/>
                <a:latin typeface="Times New Roman" panose="02020603050405020304" pitchFamily="18" charset="0"/>
                <a:ea typeface="Calibri" panose="020F0502020204030204" pitchFamily="34" charset="0"/>
                <a:cs typeface="Arial" panose="020B0604020202020204" pitchFamily="34" charset="0"/>
              </a:rPr>
              <a:t> «Глина» соответствует породе с преобладанием </a:t>
            </a:r>
            <a:r>
              <a:rPr lang="ru-RU" sz="1800" i="1" dirty="0" err="1">
                <a:effectLst/>
                <a:latin typeface="Times New Roman" panose="02020603050405020304" pitchFamily="18" charset="0"/>
                <a:ea typeface="Calibri" panose="020F0502020204030204" pitchFamily="34" charset="0"/>
                <a:cs typeface="Arial" panose="020B0604020202020204" pitchFamily="34" charset="0"/>
              </a:rPr>
              <a:t>пелитовой</a:t>
            </a:r>
            <a:r>
              <a:rPr lang="ru-RU" sz="1800" i="1" dirty="0">
                <a:effectLst/>
                <a:latin typeface="Times New Roman" panose="02020603050405020304" pitchFamily="18" charset="0"/>
                <a:ea typeface="Calibri" panose="020F0502020204030204" pitchFamily="34" charset="0"/>
                <a:cs typeface="Arial" panose="020B0604020202020204" pitchFamily="34" charset="0"/>
              </a:rPr>
              <a:t> фракции (&lt;0.01 мм)</a:t>
            </a:r>
            <a:endParaRPr lang="ru-RU" i="1" dirty="0"/>
          </a:p>
        </p:txBody>
      </p:sp>
      <p:sp>
        <p:nvSpPr>
          <p:cNvPr id="4" name="Номер слайда 3"/>
          <p:cNvSpPr>
            <a:spLocks noGrp="1"/>
          </p:cNvSpPr>
          <p:nvPr>
            <p:ph type="sldNum" sz="quarter" idx="5"/>
          </p:nvPr>
        </p:nvSpPr>
        <p:spPr/>
        <p:txBody>
          <a:bodyPr/>
          <a:lstStyle/>
          <a:p>
            <a:fld id="{15939D3D-C28F-434E-8E7A-3094675C26DF}" type="slidenum">
              <a:rPr lang="ru-RU" smtClean="0"/>
              <a:t>17</a:t>
            </a:fld>
            <a:endParaRPr lang="ru-RU"/>
          </a:p>
        </p:txBody>
      </p:sp>
    </p:spTree>
    <p:extLst>
      <p:ext uri="{BB962C8B-B14F-4D97-AF65-F5344CB8AC3E}">
        <p14:creationId xmlns:p14="http://schemas.microsoft.com/office/powerpoint/2010/main" val="727601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effectLst/>
                <a:latin typeface="Times New Roman" panose="02020603050405020304" pitchFamily="18" charset="0"/>
                <a:ea typeface="Calibri" panose="020F0502020204030204" pitchFamily="34" charset="0"/>
                <a:cs typeface="Arial" panose="020B0604020202020204" pitchFamily="34" charset="0"/>
              </a:rPr>
              <a:t>Кроме предложенного Исполнителем варианта классификации пород, были рассмотрены альтернативные классификации, предложенные Даниловой и другими авторами, ранее занимавшимися изучением литологии терригенных пород Ромашкинского месторождения. Одна из таких классификаций получила развитие в диссертации Хусаинова. В целом, по гранулометрическому составу, авторы выделяют 6 классов пород, первые 5 из которых характерны для пород-коллекторов.</a:t>
            </a:r>
          </a:p>
          <a:p>
            <a:r>
              <a:rPr lang="ru-RU" sz="1800" dirty="0">
                <a:effectLst/>
                <a:latin typeface="Times New Roman" panose="02020603050405020304" pitchFamily="18" charset="0"/>
                <a:ea typeface="Calibri" panose="020F0502020204030204" pitchFamily="34" charset="0"/>
                <a:cs typeface="Arial" panose="020B0604020202020204" pitchFamily="34" charset="0"/>
              </a:rPr>
              <a:t>Для нанесения этой таблицы на треугольник классификации терригенной породы, мы объединили 5 фракций в три: псаммитовая фракция (&gt;0.1 мм), алевритовая фракция (0.1-0.01 мм) и </a:t>
            </a:r>
            <a:r>
              <a:rPr lang="ru-RU" sz="1800" dirty="0" err="1">
                <a:effectLst/>
                <a:latin typeface="Times New Roman" panose="02020603050405020304" pitchFamily="18" charset="0"/>
                <a:ea typeface="Calibri" panose="020F0502020204030204" pitchFamily="34" charset="0"/>
                <a:cs typeface="Arial" panose="020B0604020202020204" pitchFamily="34" charset="0"/>
              </a:rPr>
              <a:t>пелитовая</a:t>
            </a:r>
            <a:r>
              <a:rPr lang="ru-RU" sz="1800" dirty="0">
                <a:effectLst/>
                <a:latin typeface="Times New Roman" panose="02020603050405020304" pitchFamily="18" charset="0"/>
                <a:ea typeface="Calibri" panose="020F0502020204030204" pitchFamily="34" charset="0"/>
                <a:cs typeface="Arial" panose="020B0604020202020204" pitchFamily="34" charset="0"/>
              </a:rPr>
              <a:t> фракция (&lt;0.01 мм). На треугольнике в виде кругов изображены центры тяжести многогранников, определенных на основе средних весовых долей каждого </a:t>
            </a:r>
            <a:r>
              <a:rPr lang="ru-RU" sz="1800" dirty="0" err="1">
                <a:effectLst/>
                <a:latin typeface="Times New Roman" panose="02020603050405020304" pitchFamily="18" charset="0"/>
                <a:ea typeface="Calibri" panose="020F0502020204030204" pitchFamily="34" charset="0"/>
                <a:cs typeface="Arial" panose="020B0604020202020204" pitchFamily="34" charset="0"/>
              </a:rPr>
              <a:t>литотипа</a:t>
            </a:r>
            <a:r>
              <a:rPr lang="ru-RU" sz="1800" dirty="0">
                <a:effectLst/>
                <a:latin typeface="Times New Roman" panose="02020603050405020304" pitchFamily="18" charset="0"/>
                <a:ea typeface="Calibri" panose="020F0502020204030204" pitchFamily="34" charset="0"/>
                <a:cs typeface="Arial" panose="020B0604020202020204" pitchFamily="34" charset="0"/>
              </a:rPr>
              <a:t>.</a:t>
            </a:r>
            <a:endParaRPr lang="ru-RU" dirty="0"/>
          </a:p>
        </p:txBody>
      </p:sp>
      <p:sp>
        <p:nvSpPr>
          <p:cNvPr id="4" name="Номер слайда 3"/>
          <p:cNvSpPr>
            <a:spLocks noGrp="1"/>
          </p:cNvSpPr>
          <p:nvPr>
            <p:ph type="sldNum" sz="quarter" idx="5"/>
          </p:nvPr>
        </p:nvSpPr>
        <p:spPr/>
        <p:txBody>
          <a:bodyPr/>
          <a:lstStyle/>
          <a:p>
            <a:fld id="{15939D3D-C28F-434E-8E7A-3094675C26DF}" type="slidenum">
              <a:rPr lang="ru-RU" smtClean="0"/>
              <a:t>18</a:t>
            </a:fld>
            <a:endParaRPr lang="ru-RU"/>
          </a:p>
        </p:txBody>
      </p:sp>
    </p:spTree>
    <p:extLst>
      <p:ext uri="{BB962C8B-B14F-4D97-AF65-F5344CB8AC3E}">
        <p14:creationId xmlns:p14="http://schemas.microsoft.com/office/powerpoint/2010/main" val="309432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Times New Roman" panose="02020603050405020304" pitchFamily="18" charset="0"/>
                <a:ea typeface="Calibri" panose="020F0502020204030204" pitchFamily="34" charset="0"/>
                <a:cs typeface="Arial" panose="020B0604020202020204" pitchFamily="34" charset="0"/>
              </a:rPr>
              <a:t>Для классификации пород по рассчитываемым петрофизическим параметрам Данилова предлагает использовать комплексный параметр </a:t>
            </a:r>
            <a:r>
              <a:rPr lang="ru-RU" sz="1200" dirty="0" err="1">
                <a:effectLst/>
                <a:latin typeface="Times New Roman" panose="02020603050405020304" pitchFamily="18" charset="0"/>
                <a:ea typeface="Calibri" panose="020F0502020204030204" pitchFamily="34" charset="0"/>
                <a:cs typeface="Arial" panose="020B0604020202020204" pitchFamily="34" charset="0"/>
              </a:rPr>
              <a:t>Реф</a:t>
            </a:r>
            <a:r>
              <a:rPr lang="ru-RU" sz="1200" dirty="0">
                <a:effectLst/>
                <a:latin typeface="Times New Roman" panose="02020603050405020304" pitchFamily="18" charset="0"/>
                <a:ea typeface="Calibri" panose="020F0502020204030204" pitchFamily="34" charset="0"/>
                <a:cs typeface="Arial" panose="020B0604020202020204" pitchFamily="34" charset="0"/>
              </a:rPr>
              <a:t> и проницаемость, как интегральный параметр добычной характеристики породы. </a:t>
            </a:r>
            <a:r>
              <a:rPr lang="ru-RU" sz="1200" dirty="0" err="1">
                <a:effectLst/>
                <a:latin typeface="Times New Roman" panose="02020603050405020304" pitchFamily="18" charset="0"/>
                <a:ea typeface="Calibri" panose="020F0502020204030204" pitchFamily="34" charset="0"/>
                <a:cs typeface="Arial" panose="020B0604020202020204" pitchFamily="34" charset="0"/>
              </a:rPr>
              <a:t>Реф</a:t>
            </a:r>
            <a:r>
              <a:rPr lang="ru-RU" sz="1200" dirty="0">
                <a:effectLst/>
                <a:latin typeface="Times New Roman" panose="02020603050405020304" pitchFamily="18" charset="0"/>
                <a:ea typeface="Calibri" panose="020F0502020204030204" pitchFamily="34" charset="0"/>
                <a:cs typeface="Arial" panose="020B0604020202020204" pitchFamily="34" charset="0"/>
              </a:rPr>
              <a:t> предложено рассчитывать по представленной на слайде формуле.</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Times New Roman" panose="02020603050405020304" pitchFamily="18" charset="0"/>
                <a:ea typeface="Calibri" panose="020F0502020204030204" pitchFamily="34" charset="0"/>
                <a:cs typeface="Arial" panose="020B0604020202020204" pitchFamily="34" charset="0"/>
              </a:rPr>
              <a:t>Граничные значения комплексного параметра </a:t>
            </a:r>
            <a:r>
              <a:rPr lang="ru-RU" sz="1800" dirty="0">
                <a:effectLst/>
                <a:latin typeface="Times New Roman" panose="02020603050405020304" pitchFamily="18" charset="0"/>
                <a:ea typeface="Calibri" panose="020F0502020204030204" pitchFamily="34" charset="0"/>
                <a:cs typeface="Arial" panose="020B0604020202020204" pitchFamily="34" charset="0"/>
              </a:rPr>
              <a:t>и проницаемости</a:t>
            </a:r>
            <a:r>
              <a:rPr lang="ru-RU" sz="1200" dirty="0">
                <a:effectLst/>
                <a:latin typeface="Times New Roman" panose="02020603050405020304" pitchFamily="18" charset="0"/>
                <a:ea typeface="Calibri" panose="020F0502020204030204" pitchFamily="34" charset="0"/>
                <a:cs typeface="Arial" panose="020B0604020202020204" pitchFamily="34" charset="0"/>
              </a:rPr>
              <a:t>, взяты нами из Атласа пород основных нефтеносных горизонтов палеозойских отложений республики Татарстан.</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Arial" panose="020B0604020202020204" pitchFamily="34" charset="0"/>
              </a:rPr>
              <a:t>В правой части слайда изображены литологические треугольники, в основу которых были положены компоненты структурно-минералогической модели, определенной по методике ТАВС. При этом классы пород, обозначенные цветом точек, были сгруппированы в соответствии с их продуктивностью. </a:t>
            </a:r>
            <a:r>
              <a:rPr lang="ru-RU" sz="1800" dirty="0">
                <a:effectLst/>
                <a:highlight>
                  <a:srgbClr val="FFFF00"/>
                </a:highlight>
                <a:latin typeface="Times New Roman" panose="02020603050405020304" pitchFamily="18" charset="0"/>
                <a:ea typeface="Calibri" panose="020F0502020204030204" pitchFamily="34" charset="0"/>
                <a:cs typeface="Arial" panose="020B0604020202020204" pitchFamily="34" charset="0"/>
              </a:rPr>
              <a:t>Визуально выделенные классы имеют очень широкий диапазон изменения псаммитовой и алевритовой фракций, определенных по данным ГИС, их облака распространения накладываются друг на друга, а ожидаемая связь между грансоставом и продуктивностью прослеживается слабо.</a:t>
            </a:r>
            <a:endParaRPr lang="ru-RU" sz="1800" dirty="0">
              <a:effectLst/>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5"/>
          </p:nvPr>
        </p:nvSpPr>
        <p:spPr/>
        <p:txBody>
          <a:bodyPr/>
          <a:lstStyle/>
          <a:p>
            <a:fld id="{15939D3D-C28F-434E-8E7A-3094675C26DF}" type="slidenum">
              <a:rPr lang="ru-RU" smtClean="0"/>
              <a:t>19</a:t>
            </a:fld>
            <a:endParaRPr lang="ru-RU"/>
          </a:p>
        </p:txBody>
      </p:sp>
    </p:spTree>
    <p:extLst>
      <p:ext uri="{BB962C8B-B14F-4D97-AF65-F5344CB8AC3E}">
        <p14:creationId xmlns:p14="http://schemas.microsoft.com/office/powerpoint/2010/main" val="49531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solidFill>
                  <a:srgbClr val="000000"/>
                </a:solidFill>
                <a:effectLst/>
                <a:latin typeface="Times New Roman" panose="02020603050405020304" pitchFamily="18" charset="0"/>
                <a:ea typeface="Arial Unicode MS"/>
              </a:rPr>
              <a:t>Основными направлениями деятельности компании </a:t>
            </a: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ООО «ГИФТС» </a:t>
            </a:r>
            <a:r>
              <a:rPr lang="ru-RU" sz="1800" dirty="0">
                <a:solidFill>
                  <a:srgbClr val="000000"/>
                </a:solidFill>
                <a:effectLst/>
                <a:latin typeface="Times New Roman" panose="02020603050405020304" pitchFamily="18" charset="0"/>
                <a:ea typeface="Arial Unicode MS"/>
              </a:rPr>
              <a:t> являются Научно-исследовательские работы, Внедрение и ПО и IT технологий, а также сервисные услуги.</a:t>
            </a:r>
          </a:p>
          <a:p>
            <a:endParaRPr lang="ru-RU" sz="1800" dirty="0">
              <a:solidFill>
                <a:srgbClr val="000000"/>
              </a:solidFill>
              <a:effectLst/>
              <a:latin typeface="Times New Roman" panose="02020603050405020304" pitchFamily="18" charset="0"/>
            </a:endParaRPr>
          </a:p>
          <a:p>
            <a:pPr indent="19685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Основными направлениями деятельности компании ГИФТС являются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Научно-исследовательские работы в области теоретической </a:t>
            </a:r>
            <a:r>
              <a:rPr lang="ru-RU" sz="1800" dirty="0" err="1">
                <a:solidFill>
                  <a:srgbClr val="000000"/>
                </a:solidFill>
                <a:effectLst/>
                <a:uFill>
                  <a:solidFill>
                    <a:srgbClr val="000000"/>
                  </a:solidFill>
                </a:uFill>
                <a:latin typeface="Times New Roman" panose="02020603050405020304" pitchFamily="18" charset="0"/>
                <a:ea typeface="Arial Unicode MS"/>
                <a:cs typeface="Arial Unicode MS"/>
              </a:rPr>
              <a:t>петрофизики</a:t>
            </a: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 теории методов ГИС и технологий геологического моделирования. </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mj-lt"/>
              <a:buAutoNum type="arabicPeriod"/>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Внедрение ПО и IT технологий, </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mj-lt"/>
              <a:buAutoNum type="arabicPeriod"/>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а также сервисные услуги, цель которых:</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уточнение геологического строения месторождений, </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поиск запасов, </a:t>
            </a:r>
            <a:r>
              <a:rPr lang="ru-RU" sz="1800" b="1" u="sng" dirty="0">
                <a:solidFill>
                  <a:srgbClr val="000000"/>
                </a:solidFill>
                <a:effectLst/>
                <a:uFill>
                  <a:solidFill>
                    <a:srgbClr val="000000"/>
                  </a:solidFill>
                </a:uFill>
                <a:latin typeface="Times New Roman" panose="02020603050405020304" pitchFamily="18" charset="0"/>
                <a:ea typeface="Arial Unicode MS"/>
                <a:cs typeface="Arial Unicode MS"/>
              </a:rPr>
              <a:t>не вовлеченных</a:t>
            </a: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 в разработку </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оптимизация траектории бурения скважин</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и прочих задач для обоснования ГТМ.</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190500" indent="19685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a:t>
            </a:r>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2</a:t>
            </a:fld>
            <a:endParaRPr lang="ru-RU"/>
          </a:p>
        </p:txBody>
      </p:sp>
    </p:spTree>
    <p:extLst>
      <p:ext uri="{BB962C8B-B14F-4D97-AF65-F5344CB8AC3E}">
        <p14:creationId xmlns:p14="http://schemas.microsoft.com/office/powerpoint/2010/main" val="1415051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После применения соответствующих скриптов, реализующих классификацию по Даниловой, в модели были сформированы два куба: </a:t>
            </a:r>
            <a:r>
              <a:rPr lang="en-US" dirty="0"/>
              <a:t>LITO_4 </a:t>
            </a:r>
            <a:r>
              <a:rPr lang="ru-RU" dirty="0"/>
              <a:t>на основе параметра </a:t>
            </a:r>
            <a:r>
              <a:rPr lang="ru-RU" dirty="0" err="1"/>
              <a:t>Реф</a:t>
            </a:r>
            <a:r>
              <a:rPr lang="ru-RU" dirty="0"/>
              <a:t>, и </a:t>
            </a:r>
            <a:r>
              <a:rPr lang="en-US" dirty="0"/>
              <a:t>LITO_5 </a:t>
            </a:r>
            <a:r>
              <a:rPr lang="ru-RU" dirty="0"/>
              <a:t>на основе проницаемости.</a:t>
            </a:r>
          </a:p>
        </p:txBody>
      </p:sp>
      <p:sp>
        <p:nvSpPr>
          <p:cNvPr id="4" name="Номер слайда 3"/>
          <p:cNvSpPr>
            <a:spLocks noGrp="1"/>
          </p:cNvSpPr>
          <p:nvPr>
            <p:ph type="sldNum" sz="quarter" idx="5"/>
          </p:nvPr>
        </p:nvSpPr>
        <p:spPr/>
        <p:txBody>
          <a:bodyPr/>
          <a:lstStyle/>
          <a:p>
            <a:fld id="{15939D3D-C28F-434E-8E7A-3094675C26DF}" type="slidenum">
              <a:rPr lang="ru-RU" smtClean="0"/>
              <a:t>20</a:t>
            </a:fld>
            <a:endParaRPr lang="ru-RU"/>
          </a:p>
        </p:txBody>
      </p:sp>
    </p:spTree>
    <p:extLst>
      <p:ext uri="{BB962C8B-B14F-4D97-AF65-F5344CB8AC3E}">
        <p14:creationId xmlns:p14="http://schemas.microsoft.com/office/powerpoint/2010/main" val="1938965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КЕРН и ГИС масштабы и освещенность КЕРН небольшая, ТАВС – непрерывно по всему разрезу.</a:t>
            </a:r>
          </a:p>
          <a:p>
            <a:endParaRPr lang="ru-RU" dirty="0"/>
          </a:p>
          <a:p>
            <a:r>
              <a:rPr lang="ru-RU" dirty="0"/>
              <a:t>Для визуального сравнения кубов литологии мы свели их разрезы на единый слайд. </a:t>
            </a:r>
          </a:p>
          <a:p>
            <a:r>
              <a:rPr lang="ru-RU" dirty="0"/>
              <a:t>Дополнительным преимуществом классификации способом, предложенным нами, является то, что эта классификация может быть применена для всего объема пород, а не только для коллекторов. Два правых куба в </a:t>
            </a:r>
            <a:r>
              <a:rPr lang="ru-RU" dirty="0" err="1"/>
              <a:t>неколлекторе</a:t>
            </a:r>
            <a:r>
              <a:rPr lang="ru-RU" dirty="0"/>
              <a:t> залиты глиной. </a:t>
            </a:r>
          </a:p>
          <a:p>
            <a:r>
              <a:rPr lang="ru-RU" dirty="0"/>
              <a:t>Так же можно заметить, что большое количество классов по продуктивности приводит к появлению множества мелких тел, обоснование ГТМ на которых может быть сопряжено с повышенными рисками. Таким образом, на данном этапе куб уточненной классификации Альма рассматривается как базовый. Однако, поскольку моделирование является итеративным процессом, то на этапе выделения тел мы можем пересмотреть критерии классификации пород.</a:t>
            </a:r>
          </a:p>
        </p:txBody>
      </p:sp>
      <p:sp>
        <p:nvSpPr>
          <p:cNvPr id="4" name="Номер слайда 3"/>
          <p:cNvSpPr>
            <a:spLocks noGrp="1"/>
          </p:cNvSpPr>
          <p:nvPr>
            <p:ph type="sldNum" sz="quarter" idx="5"/>
          </p:nvPr>
        </p:nvSpPr>
        <p:spPr/>
        <p:txBody>
          <a:bodyPr/>
          <a:lstStyle/>
          <a:p>
            <a:fld id="{15939D3D-C28F-434E-8E7A-3094675C26DF}" type="slidenum">
              <a:rPr lang="ru-RU" smtClean="0"/>
              <a:t>21</a:t>
            </a:fld>
            <a:endParaRPr lang="ru-RU"/>
          </a:p>
        </p:txBody>
      </p:sp>
    </p:spTree>
    <p:extLst>
      <p:ext uri="{BB962C8B-B14F-4D97-AF65-F5344CB8AC3E}">
        <p14:creationId xmlns:p14="http://schemas.microsoft.com/office/powerpoint/2010/main" val="2890660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800" kern="100" spc="15"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При традиционном моделировании насыщения применяется модель переходной зоны, которая задается некоторой интегральной функцией на основе анализа кривых капиллярного давления (</a:t>
            </a:r>
            <a:r>
              <a:rPr lang="ru-RU" sz="1800" kern="100" spc="15"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Leverett</a:t>
            </a:r>
            <a:r>
              <a:rPr lang="ru-RU" sz="1800" kern="100" spc="15"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ru-RU" sz="1800" kern="100" spc="15"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Brooks</a:t>
            </a:r>
            <a:r>
              <a:rPr lang="ru-RU" sz="1800" kern="100" spc="15"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и т.д.). Такая функция не в полной мере учитывает неоднородность каждого элементарного объема в геологической модели.</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Мы разработали технологию моделирования насыщения на основе машинного обучения.</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На этом слайде демонстрируются принципы обоснования топологии персептрона </a:t>
            </a:r>
            <a:r>
              <a:rPr lang="ru-RU" sz="1800" b="1" u="sng" kern="100" cap="all" dirty="0">
                <a:effectLst/>
                <a:latin typeface="Times New Roman" panose="02020603050405020304" pitchFamily="18" charset="0"/>
                <a:ea typeface="Calibri" panose="020F0502020204030204" pitchFamily="34" charset="0"/>
                <a:cs typeface="Times New Roman" panose="02020603050405020304" pitchFamily="18" charset="0"/>
              </a:rPr>
              <a:t>и </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результаты прогноза коэффициента насыщения в межскважинном пространстве.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В основе этой технологии лежит зависимость между коэффициентом насыщения и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структурно-минералогическим строением пород, а также другими параметрами, определенными по технологии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ESKS</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TABC</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и определяющими неоднородность залежи.</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При этом, достоверность прогноза подтверждается сопоставлением с результатами интерпретации ГИС, а также различными статистическими метриками</a:t>
            </a:r>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22</a:t>
            </a:fld>
            <a:endParaRPr lang="ru-RU"/>
          </a:p>
        </p:txBody>
      </p:sp>
    </p:spTree>
    <p:extLst>
      <p:ext uri="{BB962C8B-B14F-4D97-AF65-F5344CB8AC3E}">
        <p14:creationId xmlns:p14="http://schemas.microsoft.com/office/powerpoint/2010/main" val="732124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На слайде представлен еще один пример моделирования насыщения, при котором используются технологии факторного анализа, многомерно регрессионного анализа и нейронных сетей.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Хочу обратить ваше внимание на то, что набор исходных параметров не постоянный, определяется для каждого изучаемого объекта индивидуально.</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23</a:t>
            </a:fld>
            <a:endParaRPr lang="ru-RU"/>
          </a:p>
        </p:txBody>
      </p:sp>
    </p:spTree>
    <p:extLst>
      <p:ext uri="{BB962C8B-B14F-4D97-AF65-F5344CB8AC3E}">
        <p14:creationId xmlns:p14="http://schemas.microsoft.com/office/powerpoint/2010/main" val="812021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Еще одним отличительным этапом в нашей технологии геологического моделирования является поиск и локализация геологических тел с различными ФЕС и флюидальным насыщением.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На слайде показан поэтапный процесс выделения тел, по которым можно прогнозировать наиболее подходящие технологии воздействия на пласты.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24</a:t>
            </a:fld>
            <a:endParaRPr lang="ru-RU"/>
          </a:p>
        </p:txBody>
      </p:sp>
    </p:spTree>
    <p:extLst>
      <p:ext uri="{BB962C8B-B14F-4D97-AF65-F5344CB8AC3E}">
        <p14:creationId xmlns:p14="http://schemas.microsoft.com/office/powerpoint/2010/main" val="2427217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5939D3D-C28F-434E-8E7A-3094675C26DF}" type="slidenum">
              <a:rPr lang="ru-RU" smtClean="0"/>
              <a:t>27</a:t>
            </a:fld>
            <a:endParaRPr lang="ru-RU"/>
          </a:p>
        </p:txBody>
      </p:sp>
    </p:spTree>
    <p:extLst>
      <p:ext uri="{BB962C8B-B14F-4D97-AF65-F5344CB8AC3E}">
        <p14:creationId xmlns:p14="http://schemas.microsoft.com/office/powerpoint/2010/main" val="4132398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Использование лито-фациальной модели позволяет применить </a:t>
            </a:r>
            <a:r>
              <a:rPr lang="ru-RU" sz="1800" b="1" u="sng" kern="100" dirty="0">
                <a:effectLst/>
                <a:latin typeface="Times New Roman" panose="02020603050405020304" pitchFamily="18" charset="0"/>
                <a:ea typeface="Calibri" panose="020F0502020204030204" pitchFamily="34" charset="0"/>
                <a:cs typeface="Times New Roman" panose="02020603050405020304" pitchFamily="18" charset="0"/>
              </a:rPr>
              <a:t>новый методической подход к исследованию пространственного распределения</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углеводородов: установить структуру запасов. Которая дает представление о качестве запасов и выражается в расчете объемов углеводородов в породах разного литологического состава и фильтрационно-емкостных свойств.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Информация о структуре запасов используется при выработке мероприятий по оптимизации дальнейшей разработки залежи.</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28</a:t>
            </a:fld>
            <a:endParaRPr lang="ru-RU"/>
          </a:p>
        </p:txBody>
      </p:sp>
    </p:spTree>
    <p:extLst>
      <p:ext uri="{BB962C8B-B14F-4D97-AF65-F5344CB8AC3E}">
        <p14:creationId xmlns:p14="http://schemas.microsoft.com/office/powerpoint/2010/main" val="3122848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В качестве примера использования выделенных тел на этом слайде показаны варианты проводки горизонтальных стволов с двух кустов.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По результатам моделирования было предложено повернуть азимут горизонтального участка ствола скважины на 80 градусов по отношению к принятому по текущей технологической схеме разработки. Обоснованием такого поворота являлось увеличение эффективных газонасыщенных толщин за счет проводки ствола по выделенному телу.</a:t>
            </a:r>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29</a:t>
            </a:fld>
            <a:endParaRPr lang="ru-RU"/>
          </a:p>
        </p:txBody>
      </p:sp>
    </p:spTree>
    <p:extLst>
      <p:ext uri="{BB962C8B-B14F-4D97-AF65-F5344CB8AC3E}">
        <p14:creationId xmlns:p14="http://schemas.microsoft.com/office/powerpoint/2010/main" val="2866589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01930" algn="just">
              <a:lnSpc>
                <a:spcPct val="107000"/>
              </a:lnSpc>
              <a:spcAft>
                <a:spcPts val="800"/>
              </a:spcAft>
            </a:pPr>
            <a:r>
              <a:rPr lang="ru-RU" sz="1800" dirty="0">
                <a:effectLst/>
                <a:latin typeface="Times New Roman" panose="02020603050405020304" pitchFamily="18" charset="0"/>
                <a:ea typeface="Calibri" panose="020F0502020204030204" pitchFamily="34" charset="0"/>
              </a:rPr>
              <a:t>Наше ПО и технологии имеют богатый путь промышленного внедрения, имеют государственную регистрацию в виде патентов, свидетельств на разработку ПО, а также прошли успешную экспертизу на Экспертно-техническом совете ГКЗ Роснедра и включены в его парк технологий</a:t>
            </a:r>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30</a:t>
            </a:fld>
            <a:endParaRPr lang="ru-RU"/>
          </a:p>
        </p:txBody>
      </p:sp>
    </p:spTree>
    <p:extLst>
      <p:ext uri="{BB962C8B-B14F-4D97-AF65-F5344CB8AC3E}">
        <p14:creationId xmlns:p14="http://schemas.microsoft.com/office/powerpoint/2010/main" val="1540641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31</a:t>
            </a:fld>
            <a:endParaRPr lang="ru-RU"/>
          </a:p>
        </p:txBody>
      </p:sp>
    </p:spTree>
    <p:extLst>
      <p:ext uri="{BB962C8B-B14F-4D97-AF65-F5344CB8AC3E}">
        <p14:creationId xmlns:p14="http://schemas.microsoft.com/office/powerpoint/2010/main" val="1380263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Сотрудниками нашей компании </a:t>
            </a: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Разработаны 5 уникальных технологий</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которые являются нашим конкурентным преимуществом. </a:t>
            </a: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Имеем два патента и 15 свидетельств на разработку программ</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По результатам наших работ защищены 2 докторские и 7 кандидатских диссертаций.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Внедрили более 700 лицензий ПО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Gintel</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в разные добывающие и нефтесервисные компании</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Выполнили большое количество проектов по интерпретации данных ГИС и моделированию</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1800" dirty="0">
              <a:solidFill>
                <a:srgbClr val="000000"/>
              </a:solidFill>
              <a:effectLst/>
              <a:uFill>
                <a:solidFill>
                  <a:srgbClr val="000000"/>
                </a:solidFill>
              </a:uFill>
              <a:latin typeface="Times New Roman" panose="02020603050405020304" pitchFamily="18" charset="0"/>
              <a:ea typeface="Arial Unicode MS"/>
              <a:cs typeface="Arial Unicode MS"/>
            </a:endParaRPr>
          </a:p>
          <a:p>
            <a:r>
              <a:rPr lang="ru-RU" sz="1800" dirty="0">
                <a:solidFill>
                  <a:srgbClr val="000000"/>
                </a:solidFill>
                <a:effectLst/>
                <a:latin typeface="Times New Roman" panose="02020603050405020304" pitchFamily="18" charset="0"/>
                <a:ea typeface="Arial Unicode MS"/>
              </a:rPr>
              <a:t>Нашими заказчиками являются российские и иностранные компании, в том числе и </a:t>
            </a:r>
            <a:r>
              <a:rPr lang="ru-RU" sz="1800" dirty="0" err="1">
                <a:solidFill>
                  <a:srgbClr val="000000"/>
                </a:solidFill>
                <a:effectLst/>
                <a:latin typeface="Times New Roman" panose="02020603050405020304" pitchFamily="18" charset="0"/>
                <a:ea typeface="Arial Unicode MS"/>
              </a:rPr>
              <a:t>бэйкер</a:t>
            </a:r>
            <a:r>
              <a:rPr lang="ru-RU" sz="1800" dirty="0">
                <a:solidFill>
                  <a:srgbClr val="000000"/>
                </a:solidFill>
                <a:effectLst/>
                <a:latin typeface="Times New Roman" panose="02020603050405020304" pitchFamily="18" charset="0"/>
                <a:ea typeface="Arial Unicode MS"/>
              </a:rPr>
              <a:t> </a:t>
            </a:r>
            <a:r>
              <a:rPr lang="ru-RU" sz="1800" dirty="0" err="1">
                <a:solidFill>
                  <a:srgbClr val="000000"/>
                </a:solidFill>
                <a:effectLst/>
                <a:latin typeface="Times New Roman" panose="02020603050405020304" pitchFamily="18" charset="0"/>
                <a:ea typeface="Arial Unicode MS"/>
              </a:rPr>
              <a:t>хьюз</a:t>
            </a:r>
            <a:r>
              <a:rPr lang="ru-RU" sz="1800" dirty="0">
                <a:solidFill>
                  <a:srgbClr val="000000"/>
                </a:solidFill>
                <a:effectLst/>
                <a:latin typeface="Times New Roman" panose="02020603050405020304" pitchFamily="18" charset="0"/>
                <a:ea typeface="Arial Unicode MS"/>
              </a:rPr>
              <a:t>, </a:t>
            </a:r>
            <a:r>
              <a:rPr lang="ru-RU" sz="1800" dirty="0" err="1">
                <a:solidFill>
                  <a:srgbClr val="000000"/>
                </a:solidFill>
                <a:effectLst/>
                <a:latin typeface="Times New Roman" panose="02020603050405020304" pitchFamily="18" charset="0"/>
                <a:ea typeface="Arial Unicode MS"/>
              </a:rPr>
              <a:t>халибартон</a:t>
            </a:r>
            <a:r>
              <a:rPr lang="ru-RU" sz="1800" dirty="0">
                <a:solidFill>
                  <a:srgbClr val="000000"/>
                </a:solidFill>
                <a:effectLst/>
                <a:latin typeface="Times New Roman" panose="02020603050405020304" pitchFamily="18" charset="0"/>
                <a:ea typeface="Arial Unicode MS"/>
              </a:rPr>
              <a:t> и </a:t>
            </a:r>
            <a:r>
              <a:rPr lang="ru-RU" sz="1800" dirty="0" err="1">
                <a:solidFill>
                  <a:srgbClr val="000000"/>
                </a:solidFill>
                <a:effectLst/>
                <a:latin typeface="Times New Roman" panose="02020603050405020304" pitchFamily="18" charset="0"/>
                <a:ea typeface="Arial Unicode MS"/>
              </a:rPr>
              <a:t>везерфорд</a:t>
            </a:r>
            <a:r>
              <a:rPr lang="ru-RU" sz="1800" dirty="0">
                <a:solidFill>
                  <a:srgbClr val="000000"/>
                </a:solidFill>
                <a:effectLst/>
                <a:latin typeface="Times New Roman" panose="02020603050405020304" pitchFamily="18" charset="0"/>
                <a:ea typeface="Arial Unicode MS"/>
              </a:rPr>
              <a:t>.</a:t>
            </a:r>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3</a:t>
            </a:fld>
            <a:endParaRPr lang="ru-RU"/>
          </a:p>
        </p:txBody>
      </p:sp>
    </p:spTree>
    <p:extLst>
      <p:ext uri="{BB962C8B-B14F-4D97-AF65-F5344CB8AC3E}">
        <p14:creationId xmlns:p14="http://schemas.microsoft.com/office/powerpoint/2010/main" val="412077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Отличительными особенностями наших работ является применение уникальных технологий, разработанных на основе собственных научных исследований и реализованные на программной платформе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Gintel</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авторами которой мы являемся.</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Это полностью российская разработка, находится в реестре </a:t>
            </a:r>
            <a:r>
              <a:rPr lang="ru-RU" sz="1800" dirty="0" err="1">
                <a:effectLst/>
                <a:latin typeface="Times New Roman" panose="02020603050405020304" pitchFamily="18" charset="0"/>
                <a:ea typeface="Calibri" panose="020F0502020204030204" pitchFamily="34" charset="0"/>
              </a:rPr>
              <a:t>Минцифры</a:t>
            </a:r>
            <a:r>
              <a:rPr lang="ru-RU" sz="1800" dirty="0">
                <a:effectLst/>
                <a:latin typeface="Times New Roman" panose="02020603050405020304" pitchFamily="18" charset="0"/>
                <a:ea typeface="Calibri" panose="020F0502020204030204" pitchFamily="34" charset="0"/>
              </a:rPr>
              <a:t> и в реестре апробированных ИТ- решений Технопарка ПАО «Газпром нефть». </a:t>
            </a:r>
            <a:endParaRPr lang="ru-RU" sz="1800" dirty="0">
              <a:solidFill>
                <a:srgbClr val="000000"/>
              </a:solidFill>
              <a:effectLst/>
              <a:uFill>
                <a:solidFill>
                  <a:srgbClr val="000000"/>
                </a:solidFill>
              </a:uFill>
              <a:latin typeface="Times New Roman" panose="02020603050405020304" pitchFamily="18" charset="0"/>
              <a:ea typeface="Arial Unicode MS"/>
              <a:cs typeface="Arial Unicode MS"/>
            </a:endParaRPr>
          </a:p>
          <a:p>
            <a:pPr indent="196850" algn="just">
              <a:lnSpc>
                <a:spcPct val="107000"/>
              </a:lnSpc>
              <a:spcAft>
                <a:spcPts val="800"/>
              </a:spcAft>
            </a:pPr>
            <a:endParaRPr lang="ru-RU" sz="1800" dirty="0">
              <a:solidFill>
                <a:srgbClr val="000000"/>
              </a:solidFill>
              <a:effectLst/>
              <a:uFill>
                <a:solidFill>
                  <a:srgbClr val="000000"/>
                </a:solidFill>
              </a:uFill>
              <a:latin typeface="Times New Roman" panose="02020603050405020304" pitchFamily="18" charset="0"/>
              <a:ea typeface="Arial Unicode MS"/>
              <a:cs typeface="Arial Unicode MS"/>
            </a:endParaRPr>
          </a:p>
          <a:p>
            <a:pPr indent="196850" algn="just">
              <a:lnSpc>
                <a:spcPct val="107000"/>
              </a:lnSpc>
              <a:spcAft>
                <a:spcPts val="800"/>
              </a:spcAft>
            </a:pPr>
            <a:endParaRPr lang="ru-RU" sz="1800" dirty="0">
              <a:solidFill>
                <a:srgbClr val="000000"/>
              </a:solidFill>
              <a:effectLst/>
              <a:uFill>
                <a:solidFill>
                  <a:srgbClr val="000000"/>
                </a:solidFill>
              </a:uFill>
              <a:latin typeface="Times New Roman" panose="02020603050405020304" pitchFamily="18" charset="0"/>
              <a:ea typeface="Arial Unicode MS"/>
              <a:cs typeface="Arial Unicode MS"/>
            </a:endParaRPr>
          </a:p>
          <a:p>
            <a:pPr indent="196850" algn="just">
              <a:lnSpc>
                <a:spcPct val="107000"/>
              </a:lnSpc>
              <a:spcAft>
                <a:spcPts val="800"/>
              </a:spcAft>
            </a:pPr>
            <a:endParaRPr lang="ru-RU" sz="1800" dirty="0">
              <a:solidFill>
                <a:srgbClr val="000000"/>
              </a:solidFill>
              <a:effectLst/>
              <a:uFill>
                <a:solidFill>
                  <a:srgbClr val="000000"/>
                </a:solidFill>
              </a:uFill>
              <a:latin typeface="Times New Roman" panose="02020603050405020304" pitchFamily="18" charset="0"/>
              <a:ea typeface="Arial Unicode MS"/>
              <a:cs typeface="Arial Unicode MS"/>
            </a:endParaRPr>
          </a:p>
          <a:p>
            <a:pPr indent="196850" algn="just">
              <a:lnSpc>
                <a:spcPct val="107000"/>
              </a:lnSpc>
              <a:spcAft>
                <a:spcPts val="800"/>
              </a:spcAft>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Программная платформа Gintel предназначена для решения геофизических задач, связанных с бурением и эксплуатацией добывающих скважин. </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indent="196850" algn="just">
              <a:lnSpc>
                <a:spcPct val="107000"/>
              </a:lnSpc>
              <a:spcAft>
                <a:spcPts val="800"/>
              </a:spcAft>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Это полностью российская разработка, находится в реестре </a:t>
            </a:r>
            <a:r>
              <a:rPr lang="ru-RU" sz="1800" dirty="0" err="1">
                <a:solidFill>
                  <a:srgbClr val="000000"/>
                </a:solidFill>
                <a:effectLst/>
                <a:uFill>
                  <a:solidFill>
                    <a:srgbClr val="000000"/>
                  </a:solidFill>
                </a:uFill>
                <a:latin typeface="Times New Roman" panose="02020603050405020304" pitchFamily="18" charset="0"/>
                <a:ea typeface="Arial Unicode MS"/>
                <a:cs typeface="Arial Unicode MS"/>
              </a:rPr>
              <a:t>Минцифры</a:t>
            </a: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 и в реестре апробированных решений «Газпром нефть». </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p:txBody>
      </p:sp>
      <p:sp>
        <p:nvSpPr>
          <p:cNvPr id="4" name="Номер слайда 3"/>
          <p:cNvSpPr>
            <a:spLocks noGrp="1"/>
          </p:cNvSpPr>
          <p:nvPr>
            <p:ph type="sldNum" sz="quarter" idx="5"/>
          </p:nvPr>
        </p:nvSpPr>
        <p:spPr/>
        <p:txBody>
          <a:bodyPr/>
          <a:lstStyle/>
          <a:p>
            <a:fld id="{F6C9EA40-14BC-4819-A644-5F9E996EAC3B}" type="slidenum">
              <a:rPr lang="ru-RU" smtClean="0"/>
              <a:t>4</a:t>
            </a:fld>
            <a:endParaRPr lang="ru-RU"/>
          </a:p>
        </p:txBody>
      </p:sp>
    </p:spTree>
    <p:extLst>
      <p:ext uri="{BB962C8B-B14F-4D97-AF65-F5344CB8AC3E}">
        <p14:creationId xmlns:p14="http://schemas.microsoft.com/office/powerpoint/2010/main" val="327505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19685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Платформа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Gintel </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предназначена для решения геофизических задач при сопровождении разведочного и эксплуатационного бурения, а также гидродинамических и промыслово-геофизических исследований при контроле за разработкой и диагностике технического состояния скважин.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9685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9685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Архитектура программной платформы Gintel спроектирована для реализации как традиционных технологий, так технологий автоматизированной обработки и интерпретации данных ГИС, включая технологии ИИ.</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17F0FBD5-F4B4-411D-BA16-0057BB446DA9}" type="slidenum">
              <a:rPr lang="ru-RU" smtClean="0"/>
              <a:t>5</a:t>
            </a:fld>
            <a:endParaRPr lang="ru-RU"/>
          </a:p>
        </p:txBody>
      </p:sp>
    </p:spTree>
    <p:extLst>
      <p:ext uri="{BB962C8B-B14F-4D97-AF65-F5344CB8AC3E}">
        <p14:creationId xmlns:p14="http://schemas.microsoft.com/office/powerpoint/2010/main" val="2933748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2225"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Из конкурентных преимуществ программной платформы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Gintel</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хотелось бы выделить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2225" algn="just">
              <a:lnSpc>
                <a:spcPct val="107000"/>
              </a:lnSpc>
              <a:spcAft>
                <a:spcPts val="800"/>
              </a:spcAft>
            </a:pP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Мультидисциплинарную команду разработчиков</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которая имеет хорошие компетенции в предметной области,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IT</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-технологиях и программировании. А также обладает огромным опытом практической работы.</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2225" algn="just">
              <a:lnSpc>
                <a:spcPct val="107000"/>
              </a:lnSpc>
              <a:spcAft>
                <a:spcPts val="800"/>
              </a:spcAft>
            </a:pP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Готовую к внедрению платформу </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Gintel</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2225"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В основе которой лежит надежная фундаментальная научная база,</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2225" algn="just">
              <a:lnSpc>
                <a:spcPct val="107000"/>
              </a:lnSpc>
              <a:spcAft>
                <a:spcPts val="800"/>
              </a:spcAft>
            </a:pP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И конечно же, наши уникальные технологии</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которые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2225"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позволят вывести геофизическую службу на более высокий методический уровень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2225"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освободят Ваших специалистов от рутины,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2225"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позволят им больше времени сосредоточится на анализе результатов и принятии производственных решений</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6</a:t>
            </a:fld>
            <a:endParaRPr lang="ru-RU"/>
          </a:p>
        </p:txBody>
      </p:sp>
    </p:spTree>
    <p:extLst>
      <p:ext uri="{BB962C8B-B14F-4D97-AF65-F5344CB8AC3E}">
        <p14:creationId xmlns:p14="http://schemas.microsoft.com/office/powerpoint/2010/main" val="3643228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Из отличительных особенностей нашей технологии моделирования от традиционного подхода хотелось бы выделить следующие этапы:</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Формирование </a:t>
            </a:r>
            <a:r>
              <a:rPr lang="ru-RU" sz="1800" u="sng" dirty="0">
                <a:solidFill>
                  <a:srgbClr val="000000"/>
                </a:solidFill>
                <a:effectLst/>
                <a:uFill>
                  <a:solidFill>
                    <a:srgbClr val="000000"/>
                  </a:solidFill>
                </a:uFill>
                <a:latin typeface="Times New Roman" panose="02020603050405020304" pitchFamily="18" charset="0"/>
                <a:ea typeface="Arial Unicode MS"/>
                <a:cs typeface="Arial Unicode MS"/>
              </a:rPr>
              <a:t>Базы данных расширенной</a:t>
            </a: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 по составу интерпретированной геолого-геофизической информации, </a:t>
            </a:r>
            <a:r>
              <a:rPr lang="ru-RU" sz="1800" b="1" u="sng" dirty="0">
                <a:solidFill>
                  <a:srgbClr val="000000"/>
                </a:solidFill>
                <a:effectLst/>
                <a:uFill>
                  <a:solidFill>
                    <a:srgbClr val="000000"/>
                  </a:solidFill>
                </a:uFill>
                <a:latin typeface="Times New Roman" panose="02020603050405020304" pitchFamily="18" charset="0"/>
                <a:ea typeface="Arial Unicode MS"/>
                <a:cs typeface="Arial Unicode MS"/>
              </a:rPr>
              <a:t>непрерывной по всему интервалу залегания пластов</a:t>
            </a: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 определенных по технологии </a:t>
            </a:r>
            <a:r>
              <a:rPr lang="en-US" sz="1800" dirty="0">
                <a:solidFill>
                  <a:srgbClr val="000000"/>
                </a:solidFill>
                <a:effectLst/>
                <a:uFill>
                  <a:solidFill>
                    <a:srgbClr val="000000"/>
                  </a:solidFill>
                </a:uFill>
                <a:latin typeface="Times New Roman" panose="02020603050405020304" pitchFamily="18" charset="0"/>
                <a:ea typeface="Arial Unicode MS"/>
                <a:cs typeface="Arial Unicode MS"/>
              </a:rPr>
              <a:t>ESKS TABC</a:t>
            </a: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457200" algn="just">
              <a:lnSpc>
                <a:spcPct val="107000"/>
              </a:lnSpc>
              <a:spcAft>
                <a:spcPts val="800"/>
              </a:spcAft>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Важно отметить, что создание такой </a:t>
            </a:r>
            <a:r>
              <a:rPr lang="ru-RU" sz="1800" b="1" u="sng" dirty="0">
                <a:solidFill>
                  <a:srgbClr val="000000"/>
                </a:solidFill>
                <a:effectLst/>
                <a:uFill>
                  <a:solidFill>
                    <a:srgbClr val="000000"/>
                  </a:solidFill>
                </a:uFill>
                <a:latin typeface="Times New Roman" panose="02020603050405020304" pitchFamily="18" charset="0"/>
                <a:ea typeface="Arial Unicode MS"/>
                <a:cs typeface="Arial Unicode MS"/>
              </a:rPr>
              <a:t>базы данных нового уровня</a:t>
            </a: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 не требует дополнительных затрат на проведение новых дорогостоящих исследований, а осуществляется путем анализа и обработки уже существующих данных. </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mj-lt"/>
              <a:buAutoNum type="arabicPeriod"/>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Второй этап это литолого-фациальное геологическое  моделирование </a:t>
            </a:r>
            <a:r>
              <a:rPr lang="ru-RU" sz="1800" dirty="0">
                <a:solidFill>
                  <a:srgbClr val="000000"/>
                </a:solidFill>
                <a:effectLst/>
                <a:highlight>
                  <a:srgbClr val="FFFF00"/>
                </a:highlight>
                <a:uFill>
                  <a:solidFill>
                    <a:srgbClr val="000000"/>
                  </a:solidFill>
                </a:uFill>
                <a:latin typeface="Times New Roman" panose="02020603050405020304" pitchFamily="18" charset="0"/>
                <a:ea typeface="Arial Unicode MS"/>
                <a:cs typeface="Arial Unicode MS"/>
              </a:rPr>
              <a:t>на основе расширенного набора параметров с применением новых технологий нейросетевого прогнозирования свойств в межскважинном пространстве</a:t>
            </a: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mj-lt"/>
              <a:buAutoNum type="arabicPeriod"/>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Третий этап это </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выделение геологических тел, </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анализ геологической и флюидальной неоднородности объектов разработки, </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определение структуры запасов </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ru-RU" sz="1800" dirty="0">
                <a:solidFill>
                  <a:srgbClr val="000000"/>
                </a:solidFill>
                <a:effectLst/>
                <a:uFill>
                  <a:solidFill>
                    <a:srgbClr val="000000"/>
                  </a:solidFill>
                </a:uFill>
                <a:latin typeface="Times New Roman" panose="02020603050405020304" pitchFamily="18" charset="0"/>
                <a:ea typeface="Arial Unicode MS"/>
                <a:cs typeface="Arial Unicode MS"/>
              </a:rPr>
              <a:t>и решение прочих задач, цель которых подготовка информации к обоснованию ГТМ</a:t>
            </a:r>
            <a:endParaRPr lang="ru-RU" sz="1800" dirty="0">
              <a:solidFill>
                <a:srgbClr val="000000"/>
              </a:solidFill>
              <a:effectLst/>
              <a:uFill>
                <a:solidFill>
                  <a:srgbClr val="000000"/>
                </a:solidFill>
              </a:uFill>
              <a:latin typeface="Calibri" panose="020F0502020204030204" pitchFamily="34" charset="0"/>
              <a:ea typeface="Arial Unicode MS"/>
              <a:cs typeface="Arial Unicode MS"/>
            </a:endParaRPr>
          </a:p>
          <a:p>
            <a:endParaRPr lang="ru-RU" b="1" dirty="0"/>
          </a:p>
        </p:txBody>
      </p:sp>
      <p:sp>
        <p:nvSpPr>
          <p:cNvPr id="4" name="Номер слайда 3"/>
          <p:cNvSpPr>
            <a:spLocks noGrp="1"/>
          </p:cNvSpPr>
          <p:nvPr>
            <p:ph type="sldNum" sz="quarter" idx="5"/>
          </p:nvPr>
        </p:nvSpPr>
        <p:spPr/>
        <p:txBody>
          <a:bodyPr/>
          <a:lstStyle/>
          <a:p>
            <a:fld id="{F6C9EA40-14BC-4819-A644-5F9E996EAC3B}" type="slidenum">
              <a:rPr lang="ru-RU" smtClean="0"/>
              <a:t>7</a:t>
            </a:fld>
            <a:endParaRPr lang="ru-RU"/>
          </a:p>
        </p:txBody>
      </p:sp>
    </p:spTree>
    <p:extLst>
      <p:ext uri="{BB962C8B-B14F-4D97-AF65-F5344CB8AC3E}">
        <p14:creationId xmlns:p14="http://schemas.microsoft.com/office/powerpoint/2010/main" val="2923718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0193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Задача методики ТАВС – получение расширенной (относительно традиционных методик) геологической информации и формирование репрезентативной выборки, которая отвечает требованиям полной представительности знаний об изучаемом объекте и насчитывает десятки тысяч уникальных примеров.</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01930"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При стандартном регрессионном анализе, который является ключевой процедурой в стандартных методиках интерпретации, эта информация теряется. Это ограничивает успешное применение </a:t>
            </a:r>
            <a:r>
              <a:rPr lang="ru-RU" sz="1800" u="sng" kern="100" dirty="0">
                <a:effectLst/>
                <a:latin typeface="Times New Roman" panose="02020603050405020304" pitchFamily="18" charset="0"/>
                <a:ea typeface="Calibri" panose="020F0502020204030204" pitchFamily="34" charset="0"/>
                <a:cs typeface="Times New Roman" panose="02020603050405020304" pitchFamily="18" charset="0"/>
              </a:rPr>
              <a:t>прогнозных моделей </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в задачах машинного обучения.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8</a:t>
            </a:fld>
            <a:endParaRPr lang="ru-RU"/>
          </a:p>
        </p:txBody>
      </p:sp>
    </p:spTree>
    <p:extLst>
      <p:ext uri="{BB962C8B-B14F-4D97-AF65-F5344CB8AC3E}">
        <p14:creationId xmlns:p14="http://schemas.microsoft.com/office/powerpoint/2010/main" val="29724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Говорят, что данные - это новая нефть,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но очевидно, </a:t>
            </a:r>
            <a:r>
              <a:rPr lang="ru-RU" sz="1800"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что только научно обоснованные технологии</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и новые знания играют решающую роль, потому что это единственный насос, который позволит выкачать нефть, сокрытую в данных.</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На представленном слайде можно наглядно отметить разницу в количестве полезной интерпретированной информации по технологии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ESKS</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TABC </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относительно традиционной.</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F6C9EA40-14BC-4819-A644-5F9E996EAC3B}" type="slidenum">
              <a:rPr lang="ru-RU" smtClean="0"/>
              <a:t>9</a:t>
            </a:fld>
            <a:endParaRPr lang="ru-RU"/>
          </a:p>
        </p:txBody>
      </p:sp>
    </p:spTree>
    <p:extLst>
      <p:ext uri="{BB962C8B-B14F-4D97-AF65-F5344CB8AC3E}">
        <p14:creationId xmlns:p14="http://schemas.microsoft.com/office/powerpoint/2010/main" val="2033463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505469-35C2-3018-FD96-0348A2EA2C5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39D2407-F193-5D8B-A09B-893922C55D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09D77D6-1AE8-DD12-8B4C-E05A0BACCBF0}"/>
              </a:ext>
            </a:extLst>
          </p:cNvPr>
          <p:cNvSpPr>
            <a:spLocks noGrp="1"/>
          </p:cNvSpPr>
          <p:nvPr>
            <p:ph type="dt" sz="half" idx="10"/>
          </p:nvPr>
        </p:nvSpPr>
        <p:spPr/>
        <p:txBody>
          <a:bodyPr/>
          <a:lstStyle/>
          <a:p>
            <a:fld id="{DC768F62-EE4F-4B23-B9FB-E281DE9F1E43}" type="datetimeFigureOut">
              <a:rPr lang="ru-RU" smtClean="0"/>
              <a:t>27.05.2024</a:t>
            </a:fld>
            <a:endParaRPr lang="ru-RU"/>
          </a:p>
        </p:txBody>
      </p:sp>
      <p:sp>
        <p:nvSpPr>
          <p:cNvPr id="5" name="Нижний колонтитул 4">
            <a:extLst>
              <a:ext uri="{FF2B5EF4-FFF2-40B4-BE49-F238E27FC236}">
                <a16:creationId xmlns:a16="http://schemas.microsoft.com/office/drawing/2014/main" id="{E6AAAA93-B22A-B8C2-D8C2-199107E3F85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1B6E507-3B54-EA0F-3269-E18939171E64}"/>
              </a:ext>
            </a:extLst>
          </p:cNvPr>
          <p:cNvSpPr>
            <a:spLocks noGrp="1"/>
          </p:cNvSpPr>
          <p:nvPr>
            <p:ph type="sldNum" sz="quarter" idx="12"/>
          </p:nvPr>
        </p:nvSpPr>
        <p:spPr/>
        <p:txBody>
          <a:bodyPr/>
          <a:lstStyle/>
          <a:p>
            <a:fld id="{FA5DA919-C5DF-4E55-B47E-B892AB78EE60}" type="slidenum">
              <a:rPr lang="ru-RU" smtClean="0"/>
              <a:t>‹#›</a:t>
            </a:fld>
            <a:endParaRPr lang="ru-RU"/>
          </a:p>
        </p:txBody>
      </p:sp>
    </p:spTree>
    <p:extLst>
      <p:ext uri="{BB962C8B-B14F-4D97-AF65-F5344CB8AC3E}">
        <p14:creationId xmlns:p14="http://schemas.microsoft.com/office/powerpoint/2010/main" val="2879922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91A378-5BE8-4D78-9D9D-B1F3DFB212D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7DA7E99-70AA-E510-AB1A-35C6857482A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125214C-7360-2B65-83CD-96BF952EC714}"/>
              </a:ext>
            </a:extLst>
          </p:cNvPr>
          <p:cNvSpPr>
            <a:spLocks noGrp="1"/>
          </p:cNvSpPr>
          <p:nvPr>
            <p:ph type="dt" sz="half" idx="10"/>
          </p:nvPr>
        </p:nvSpPr>
        <p:spPr/>
        <p:txBody>
          <a:bodyPr/>
          <a:lstStyle/>
          <a:p>
            <a:fld id="{DC768F62-EE4F-4B23-B9FB-E281DE9F1E43}" type="datetimeFigureOut">
              <a:rPr lang="ru-RU" smtClean="0"/>
              <a:t>27.05.2024</a:t>
            </a:fld>
            <a:endParaRPr lang="ru-RU"/>
          </a:p>
        </p:txBody>
      </p:sp>
      <p:sp>
        <p:nvSpPr>
          <p:cNvPr id="5" name="Нижний колонтитул 4">
            <a:extLst>
              <a:ext uri="{FF2B5EF4-FFF2-40B4-BE49-F238E27FC236}">
                <a16:creationId xmlns:a16="http://schemas.microsoft.com/office/drawing/2014/main" id="{A61BEA14-00E8-B38C-550A-869DBC667A5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C9A33E1-401D-08D6-6A20-0E55B567A0A8}"/>
              </a:ext>
            </a:extLst>
          </p:cNvPr>
          <p:cNvSpPr>
            <a:spLocks noGrp="1"/>
          </p:cNvSpPr>
          <p:nvPr>
            <p:ph type="sldNum" sz="quarter" idx="12"/>
          </p:nvPr>
        </p:nvSpPr>
        <p:spPr/>
        <p:txBody>
          <a:bodyPr/>
          <a:lstStyle/>
          <a:p>
            <a:fld id="{FA5DA919-C5DF-4E55-B47E-B892AB78EE60}" type="slidenum">
              <a:rPr lang="ru-RU" smtClean="0"/>
              <a:t>‹#›</a:t>
            </a:fld>
            <a:endParaRPr lang="ru-RU"/>
          </a:p>
        </p:txBody>
      </p:sp>
    </p:spTree>
    <p:extLst>
      <p:ext uri="{BB962C8B-B14F-4D97-AF65-F5344CB8AC3E}">
        <p14:creationId xmlns:p14="http://schemas.microsoft.com/office/powerpoint/2010/main" val="2698544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7F12867-4DEC-8A90-DDED-E5A75896D869}"/>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8C1D300-8C1A-6044-C727-A78C509DA92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E94CCD0-E9DF-914E-82E9-C67604B39068}"/>
              </a:ext>
            </a:extLst>
          </p:cNvPr>
          <p:cNvSpPr>
            <a:spLocks noGrp="1"/>
          </p:cNvSpPr>
          <p:nvPr>
            <p:ph type="dt" sz="half" idx="10"/>
          </p:nvPr>
        </p:nvSpPr>
        <p:spPr/>
        <p:txBody>
          <a:bodyPr/>
          <a:lstStyle/>
          <a:p>
            <a:fld id="{DC768F62-EE4F-4B23-B9FB-E281DE9F1E43}" type="datetimeFigureOut">
              <a:rPr lang="ru-RU" smtClean="0"/>
              <a:t>27.05.2024</a:t>
            </a:fld>
            <a:endParaRPr lang="ru-RU"/>
          </a:p>
        </p:txBody>
      </p:sp>
      <p:sp>
        <p:nvSpPr>
          <p:cNvPr id="5" name="Нижний колонтитул 4">
            <a:extLst>
              <a:ext uri="{FF2B5EF4-FFF2-40B4-BE49-F238E27FC236}">
                <a16:creationId xmlns:a16="http://schemas.microsoft.com/office/drawing/2014/main" id="{C33DA417-533C-64F2-93D0-0EF1B9210C8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C62C9FF-A169-4D08-05C2-EA441EB7FF49}"/>
              </a:ext>
            </a:extLst>
          </p:cNvPr>
          <p:cNvSpPr>
            <a:spLocks noGrp="1"/>
          </p:cNvSpPr>
          <p:nvPr>
            <p:ph type="sldNum" sz="quarter" idx="12"/>
          </p:nvPr>
        </p:nvSpPr>
        <p:spPr/>
        <p:txBody>
          <a:bodyPr/>
          <a:lstStyle/>
          <a:p>
            <a:fld id="{FA5DA919-C5DF-4E55-B47E-B892AB78EE60}" type="slidenum">
              <a:rPr lang="ru-RU" smtClean="0"/>
              <a:t>‹#›</a:t>
            </a:fld>
            <a:endParaRPr lang="ru-RU"/>
          </a:p>
        </p:txBody>
      </p:sp>
    </p:spTree>
    <p:extLst>
      <p:ext uri="{BB962C8B-B14F-4D97-AF65-F5344CB8AC3E}">
        <p14:creationId xmlns:p14="http://schemas.microsoft.com/office/powerpoint/2010/main" val="3568823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40"/>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942945AF-FE32-4586-A508-E3D93DA59DB3}" type="slidenum">
              <a:rPr lang="ru-RU"/>
              <a:pPr>
                <a:defRPr/>
              </a:pPr>
              <a:t>‹#›</a:t>
            </a:fld>
            <a:endParaRPr lang="ru-RU" dirty="0"/>
          </a:p>
        </p:txBody>
      </p:sp>
    </p:spTree>
    <p:extLst>
      <p:ext uri="{BB962C8B-B14F-4D97-AF65-F5344CB8AC3E}">
        <p14:creationId xmlns:p14="http://schemas.microsoft.com/office/powerpoint/2010/main" val="315790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простой слайд">
    <p:spTree>
      <p:nvGrpSpPr>
        <p:cNvPr id="1" name=""/>
        <p:cNvGrpSpPr/>
        <p:nvPr/>
      </p:nvGrpSpPr>
      <p:grpSpPr>
        <a:xfrm>
          <a:off x="0" y="0"/>
          <a:ext cx="0" cy="0"/>
          <a:chOff x="0" y="0"/>
          <a:chExt cx="0" cy="0"/>
        </a:xfrm>
      </p:grpSpPr>
      <p:sp>
        <p:nvSpPr>
          <p:cNvPr id="6" name="Дата 5">
            <a:extLst>
              <a:ext uri="{FF2B5EF4-FFF2-40B4-BE49-F238E27FC236}">
                <a16:creationId xmlns:a16="http://schemas.microsoft.com/office/drawing/2014/main" id="{7A11AF16-2E5C-6828-5074-DB4C9835CC30}"/>
              </a:ext>
            </a:extLst>
          </p:cNvPr>
          <p:cNvSpPr>
            <a:spLocks noGrp="1"/>
          </p:cNvSpPr>
          <p:nvPr>
            <p:ph type="dt" sz="half" idx="10"/>
          </p:nvPr>
        </p:nvSpPr>
        <p:spPr/>
        <p:txBody>
          <a:bodyPr/>
          <a:lstStyle/>
          <a:p>
            <a:fld id="{9FEBFDB7-5B2F-4434-B1F4-DAE1FBC88900}" type="datetime1">
              <a:rPr lang="ru-RU" smtClean="0"/>
              <a:t>27.05.2024</a:t>
            </a:fld>
            <a:endParaRPr lang="ru-RU"/>
          </a:p>
        </p:txBody>
      </p:sp>
      <p:sp>
        <p:nvSpPr>
          <p:cNvPr id="9" name="Нижний колонтитул 8">
            <a:extLst>
              <a:ext uri="{FF2B5EF4-FFF2-40B4-BE49-F238E27FC236}">
                <a16:creationId xmlns:a16="http://schemas.microsoft.com/office/drawing/2014/main" id="{DA2E51DD-961F-4683-2294-86FDF17E8E86}"/>
              </a:ext>
            </a:extLst>
          </p:cNvPr>
          <p:cNvSpPr>
            <a:spLocks noGrp="1"/>
          </p:cNvSpPr>
          <p:nvPr>
            <p:ph type="ftr" sz="quarter" idx="11"/>
          </p:nvPr>
        </p:nvSpPr>
        <p:spPr/>
        <p:txBody>
          <a:bodyPr/>
          <a:lstStyle/>
          <a:p>
            <a:endParaRPr lang="ru-RU"/>
          </a:p>
        </p:txBody>
      </p:sp>
      <p:sp>
        <p:nvSpPr>
          <p:cNvPr id="10" name="Номер слайда 9">
            <a:extLst>
              <a:ext uri="{FF2B5EF4-FFF2-40B4-BE49-F238E27FC236}">
                <a16:creationId xmlns:a16="http://schemas.microsoft.com/office/drawing/2014/main" id="{5F2FEC2B-A8F6-A5E5-2C9C-258FF459C9FD}"/>
              </a:ext>
            </a:extLst>
          </p:cNvPr>
          <p:cNvSpPr>
            <a:spLocks noGrp="1"/>
          </p:cNvSpPr>
          <p:nvPr>
            <p:ph type="sldNum" sz="quarter" idx="12"/>
          </p:nvPr>
        </p:nvSpPr>
        <p:spPr/>
        <p:txBody>
          <a:bodyPr/>
          <a:lstStyle>
            <a:lvl1pPr>
              <a:defRPr sz="2400" b="1">
                <a:solidFill>
                  <a:srgbClr val="00589A"/>
                </a:solidFill>
              </a:defRPr>
            </a:lvl1pPr>
          </a:lstStyle>
          <a:p>
            <a:fld id="{D3D20775-C6ED-4CFC-A0E3-2E43A9156611}" type="slidenum">
              <a:rPr lang="ru-RU" smtClean="0"/>
              <a:pPr/>
              <a:t>‹#›</a:t>
            </a:fld>
            <a:endParaRPr lang="ru-RU" dirty="0"/>
          </a:p>
        </p:txBody>
      </p:sp>
    </p:spTree>
    <p:extLst>
      <p:ext uri="{BB962C8B-B14F-4D97-AF65-F5344CB8AC3E}">
        <p14:creationId xmlns:p14="http://schemas.microsoft.com/office/powerpoint/2010/main" val="4109631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8AACAE-E82A-52C4-C89E-D0B37F68420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1989656-F2B7-A091-4898-0F15BA8E908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E8DC1B6-B280-4065-44FA-22DE1B243827}"/>
              </a:ext>
            </a:extLst>
          </p:cNvPr>
          <p:cNvSpPr>
            <a:spLocks noGrp="1"/>
          </p:cNvSpPr>
          <p:nvPr>
            <p:ph type="dt" sz="half" idx="10"/>
          </p:nvPr>
        </p:nvSpPr>
        <p:spPr/>
        <p:txBody>
          <a:bodyPr/>
          <a:lstStyle/>
          <a:p>
            <a:fld id="{DC768F62-EE4F-4B23-B9FB-E281DE9F1E43}" type="datetimeFigureOut">
              <a:rPr lang="ru-RU" smtClean="0"/>
              <a:t>27.05.2024</a:t>
            </a:fld>
            <a:endParaRPr lang="ru-RU"/>
          </a:p>
        </p:txBody>
      </p:sp>
      <p:sp>
        <p:nvSpPr>
          <p:cNvPr id="5" name="Нижний колонтитул 4">
            <a:extLst>
              <a:ext uri="{FF2B5EF4-FFF2-40B4-BE49-F238E27FC236}">
                <a16:creationId xmlns:a16="http://schemas.microsoft.com/office/drawing/2014/main" id="{EFB50E0F-4EA3-9512-8D74-E45E0BC1855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11C93B3-6214-8530-7D28-9CD1624E3569}"/>
              </a:ext>
            </a:extLst>
          </p:cNvPr>
          <p:cNvSpPr>
            <a:spLocks noGrp="1"/>
          </p:cNvSpPr>
          <p:nvPr>
            <p:ph type="sldNum" sz="quarter" idx="12"/>
          </p:nvPr>
        </p:nvSpPr>
        <p:spPr/>
        <p:txBody>
          <a:bodyPr/>
          <a:lstStyle/>
          <a:p>
            <a:fld id="{FA5DA919-C5DF-4E55-B47E-B892AB78EE60}" type="slidenum">
              <a:rPr lang="ru-RU" smtClean="0"/>
              <a:t>‹#›</a:t>
            </a:fld>
            <a:endParaRPr lang="ru-RU"/>
          </a:p>
        </p:txBody>
      </p:sp>
    </p:spTree>
    <p:extLst>
      <p:ext uri="{BB962C8B-B14F-4D97-AF65-F5344CB8AC3E}">
        <p14:creationId xmlns:p14="http://schemas.microsoft.com/office/powerpoint/2010/main" val="412673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C6FAF2-44CC-5848-2781-8310F5F26CE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3D5B9EA-39A9-0BF8-EA18-A4127A0955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850C15A-B6EC-1BD5-848A-F72D37FE8CC7}"/>
              </a:ext>
            </a:extLst>
          </p:cNvPr>
          <p:cNvSpPr>
            <a:spLocks noGrp="1"/>
          </p:cNvSpPr>
          <p:nvPr>
            <p:ph type="dt" sz="half" idx="10"/>
          </p:nvPr>
        </p:nvSpPr>
        <p:spPr/>
        <p:txBody>
          <a:bodyPr/>
          <a:lstStyle/>
          <a:p>
            <a:fld id="{DC768F62-EE4F-4B23-B9FB-E281DE9F1E43}" type="datetimeFigureOut">
              <a:rPr lang="ru-RU" smtClean="0"/>
              <a:t>27.05.2024</a:t>
            </a:fld>
            <a:endParaRPr lang="ru-RU"/>
          </a:p>
        </p:txBody>
      </p:sp>
      <p:sp>
        <p:nvSpPr>
          <p:cNvPr id="5" name="Нижний колонтитул 4">
            <a:extLst>
              <a:ext uri="{FF2B5EF4-FFF2-40B4-BE49-F238E27FC236}">
                <a16:creationId xmlns:a16="http://schemas.microsoft.com/office/drawing/2014/main" id="{7A4E847E-02A9-E56A-2549-2C39BDEBA44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F9611DC-0AFB-F55E-1D9B-9956DC903DFB}"/>
              </a:ext>
            </a:extLst>
          </p:cNvPr>
          <p:cNvSpPr>
            <a:spLocks noGrp="1"/>
          </p:cNvSpPr>
          <p:nvPr>
            <p:ph type="sldNum" sz="quarter" idx="12"/>
          </p:nvPr>
        </p:nvSpPr>
        <p:spPr/>
        <p:txBody>
          <a:bodyPr/>
          <a:lstStyle/>
          <a:p>
            <a:fld id="{FA5DA919-C5DF-4E55-B47E-B892AB78EE60}" type="slidenum">
              <a:rPr lang="ru-RU" smtClean="0"/>
              <a:t>‹#›</a:t>
            </a:fld>
            <a:endParaRPr lang="ru-RU"/>
          </a:p>
        </p:txBody>
      </p:sp>
    </p:spTree>
    <p:extLst>
      <p:ext uri="{BB962C8B-B14F-4D97-AF65-F5344CB8AC3E}">
        <p14:creationId xmlns:p14="http://schemas.microsoft.com/office/powerpoint/2010/main" val="407322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5FEBAD-0BFB-4379-0017-E32E4F2484F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7BF8BB6-839D-5940-BADC-5937102A4CF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9B136AC-5F2E-DEAF-73BE-F8725013ACF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4FB87BF-5295-F481-72B3-196566C00215}"/>
              </a:ext>
            </a:extLst>
          </p:cNvPr>
          <p:cNvSpPr>
            <a:spLocks noGrp="1"/>
          </p:cNvSpPr>
          <p:nvPr>
            <p:ph type="dt" sz="half" idx="10"/>
          </p:nvPr>
        </p:nvSpPr>
        <p:spPr/>
        <p:txBody>
          <a:bodyPr/>
          <a:lstStyle/>
          <a:p>
            <a:fld id="{DC768F62-EE4F-4B23-B9FB-E281DE9F1E43}" type="datetimeFigureOut">
              <a:rPr lang="ru-RU" smtClean="0"/>
              <a:t>27.05.2024</a:t>
            </a:fld>
            <a:endParaRPr lang="ru-RU"/>
          </a:p>
        </p:txBody>
      </p:sp>
      <p:sp>
        <p:nvSpPr>
          <p:cNvPr id="6" name="Нижний колонтитул 5">
            <a:extLst>
              <a:ext uri="{FF2B5EF4-FFF2-40B4-BE49-F238E27FC236}">
                <a16:creationId xmlns:a16="http://schemas.microsoft.com/office/drawing/2014/main" id="{873A1F6A-08E2-E68F-8F5B-EB656EABB72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3D91C0B-4D4F-1B63-D9EF-7538CCF3BB2D}"/>
              </a:ext>
            </a:extLst>
          </p:cNvPr>
          <p:cNvSpPr>
            <a:spLocks noGrp="1"/>
          </p:cNvSpPr>
          <p:nvPr>
            <p:ph type="sldNum" sz="quarter" idx="12"/>
          </p:nvPr>
        </p:nvSpPr>
        <p:spPr/>
        <p:txBody>
          <a:bodyPr/>
          <a:lstStyle/>
          <a:p>
            <a:fld id="{FA5DA919-C5DF-4E55-B47E-B892AB78EE60}" type="slidenum">
              <a:rPr lang="ru-RU" smtClean="0"/>
              <a:t>‹#›</a:t>
            </a:fld>
            <a:endParaRPr lang="ru-RU"/>
          </a:p>
        </p:txBody>
      </p:sp>
    </p:spTree>
    <p:extLst>
      <p:ext uri="{BB962C8B-B14F-4D97-AF65-F5344CB8AC3E}">
        <p14:creationId xmlns:p14="http://schemas.microsoft.com/office/powerpoint/2010/main" val="568621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DB0AD3-4374-C745-0D29-D62B2BB7B0F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8327A55-B985-6CC3-B81D-7572E8CF4D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2C91164-8FBD-C5A2-376E-00151F3E9C6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3E8F0E6-D146-2140-F7A3-3798034C41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1D9BD2C-471E-5BBA-52BA-E00DA984468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13A845E2-DE2E-5259-8764-52F82BC25A76}"/>
              </a:ext>
            </a:extLst>
          </p:cNvPr>
          <p:cNvSpPr>
            <a:spLocks noGrp="1"/>
          </p:cNvSpPr>
          <p:nvPr>
            <p:ph type="dt" sz="half" idx="10"/>
          </p:nvPr>
        </p:nvSpPr>
        <p:spPr/>
        <p:txBody>
          <a:bodyPr/>
          <a:lstStyle/>
          <a:p>
            <a:fld id="{DC768F62-EE4F-4B23-B9FB-E281DE9F1E43}" type="datetimeFigureOut">
              <a:rPr lang="ru-RU" smtClean="0"/>
              <a:t>27.05.2024</a:t>
            </a:fld>
            <a:endParaRPr lang="ru-RU"/>
          </a:p>
        </p:txBody>
      </p:sp>
      <p:sp>
        <p:nvSpPr>
          <p:cNvPr id="8" name="Нижний колонтитул 7">
            <a:extLst>
              <a:ext uri="{FF2B5EF4-FFF2-40B4-BE49-F238E27FC236}">
                <a16:creationId xmlns:a16="http://schemas.microsoft.com/office/drawing/2014/main" id="{6FDABC44-9460-A4E4-08D9-BF06FF54436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647FB0A-0EE6-F638-A2B2-18961984A5DE}"/>
              </a:ext>
            </a:extLst>
          </p:cNvPr>
          <p:cNvSpPr>
            <a:spLocks noGrp="1"/>
          </p:cNvSpPr>
          <p:nvPr>
            <p:ph type="sldNum" sz="quarter" idx="12"/>
          </p:nvPr>
        </p:nvSpPr>
        <p:spPr/>
        <p:txBody>
          <a:bodyPr/>
          <a:lstStyle/>
          <a:p>
            <a:fld id="{FA5DA919-C5DF-4E55-B47E-B892AB78EE60}" type="slidenum">
              <a:rPr lang="ru-RU" smtClean="0"/>
              <a:t>‹#›</a:t>
            </a:fld>
            <a:endParaRPr lang="ru-RU"/>
          </a:p>
        </p:txBody>
      </p:sp>
    </p:spTree>
    <p:extLst>
      <p:ext uri="{BB962C8B-B14F-4D97-AF65-F5344CB8AC3E}">
        <p14:creationId xmlns:p14="http://schemas.microsoft.com/office/powerpoint/2010/main" val="144644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A638DB-075A-68F4-7F0E-42F1BF123E6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2962842C-CB5E-895B-78ED-B785918DF53F}"/>
              </a:ext>
            </a:extLst>
          </p:cNvPr>
          <p:cNvSpPr>
            <a:spLocks noGrp="1"/>
          </p:cNvSpPr>
          <p:nvPr>
            <p:ph type="dt" sz="half" idx="10"/>
          </p:nvPr>
        </p:nvSpPr>
        <p:spPr/>
        <p:txBody>
          <a:bodyPr/>
          <a:lstStyle/>
          <a:p>
            <a:fld id="{DC768F62-EE4F-4B23-B9FB-E281DE9F1E43}" type="datetimeFigureOut">
              <a:rPr lang="ru-RU" smtClean="0"/>
              <a:t>27.05.2024</a:t>
            </a:fld>
            <a:endParaRPr lang="ru-RU"/>
          </a:p>
        </p:txBody>
      </p:sp>
      <p:sp>
        <p:nvSpPr>
          <p:cNvPr id="4" name="Нижний колонтитул 3">
            <a:extLst>
              <a:ext uri="{FF2B5EF4-FFF2-40B4-BE49-F238E27FC236}">
                <a16:creationId xmlns:a16="http://schemas.microsoft.com/office/drawing/2014/main" id="{AC79BB88-F55E-5DF9-7755-F71921AECBC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B72D7D3-693C-8EFC-5E32-1359F368ABFB}"/>
              </a:ext>
            </a:extLst>
          </p:cNvPr>
          <p:cNvSpPr>
            <a:spLocks noGrp="1"/>
          </p:cNvSpPr>
          <p:nvPr>
            <p:ph type="sldNum" sz="quarter" idx="12"/>
          </p:nvPr>
        </p:nvSpPr>
        <p:spPr/>
        <p:txBody>
          <a:bodyPr/>
          <a:lstStyle/>
          <a:p>
            <a:fld id="{FA5DA919-C5DF-4E55-B47E-B892AB78EE60}" type="slidenum">
              <a:rPr lang="ru-RU" smtClean="0"/>
              <a:t>‹#›</a:t>
            </a:fld>
            <a:endParaRPr lang="ru-RU"/>
          </a:p>
        </p:txBody>
      </p:sp>
    </p:spTree>
    <p:extLst>
      <p:ext uri="{BB962C8B-B14F-4D97-AF65-F5344CB8AC3E}">
        <p14:creationId xmlns:p14="http://schemas.microsoft.com/office/powerpoint/2010/main" val="1019252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902465E-A72F-58C7-C39E-C718112F113A}"/>
              </a:ext>
            </a:extLst>
          </p:cNvPr>
          <p:cNvSpPr>
            <a:spLocks noGrp="1"/>
          </p:cNvSpPr>
          <p:nvPr>
            <p:ph type="dt" sz="half" idx="10"/>
          </p:nvPr>
        </p:nvSpPr>
        <p:spPr/>
        <p:txBody>
          <a:bodyPr/>
          <a:lstStyle/>
          <a:p>
            <a:fld id="{DC768F62-EE4F-4B23-B9FB-E281DE9F1E43}" type="datetimeFigureOut">
              <a:rPr lang="ru-RU" smtClean="0"/>
              <a:t>27.05.2024</a:t>
            </a:fld>
            <a:endParaRPr lang="ru-RU"/>
          </a:p>
        </p:txBody>
      </p:sp>
      <p:sp>
        <p:nvSpPr>
          <p:cNvPr id="3" name="Нижний колонтитул 2">
            <a:extLst>
              <a:ext uri="{FF2B5EF4-FFF2-40B4-BE49-F238E27FC236}">
                <a16:creationId xmlns:a16="http://schemas.microsoft.com/office/drawing/2014/main" id="{DD8B48A4-5368-3839-ABB6-E04B28281EB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A1E1099-336C-0F66-2217-B478A47C0DE9}"/>
              </a:ext>
            </a:extLst>
          </p:cNvPr>
          <p:cNvSpPr>
            <a:spLocks noGrp="1"/>
          </p:cNvSpPr>
          <p:nvPr>
            <p:ph type="sldNum" sz="quarter" idx="12"/>
          </p:nvPr>
        </p:nvSpPr>
        <p:spPr/>
        <p:txBody>
          <a:bodyPr/>
          <a:lstStyle/>
          <a:p>
            <a:fld id="{FA5DA919-C5DF-4E55-B47E-B892AB78EE60}" type="slidenum">
              <a:rPr lang="ru-RU" smtClean="0"/>
              <a:t>‹#›</a:t>
            </a:fld>
            <a:endParaRPr lang="ru-RU"/>
          </a:p>
        </p:txBody>
      </p:sp>
    </p:spTree>
    <p:extLst>
      <p:ext uri="{BB962C8B-B14F-4D97-AF65-F5344CB8AC3E}">
        <p14:creationId xmlns:p14="http://schemas.microsoft.com/office/powerpoint/2010/main" val="356769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28C4A4-49E5-37DC-E547-A653D45D720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5E88F2E-40F8-1B8D-D7BA-D1EDCFCE0A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0A01B8A8-80A0-80F6-867F-6C562AA74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9797920-FC1F-2B9E-E77C-5BAAD90DE7A5}"/>
              </a:ext>
            </a:extLst>
          </p:cNvPr>
          <p:cNvSpPr>
            <a:spLocks noGrp="1"/>
          </p:cNvSpPr>
          <p:nvPr>
            <p:ph type="dt" sz="half" idx="10"/>
          </p:nvPr>
        </p:nvSpPr>
        <p:spPr/>
        <p:txBody>
          <a:bodyPr/>
          <a:lstStyle/>
          <a:p>
            <a:fld id="{DC768F62-EE4F-4B23-B9FB-E281DE9F1E43}" type="datetimeFigureOut">
              <a:rPr lang="ru-RU" smtClean="0"/>
              <a:t>27.05.2024</a:t>
            </a:fld>
            <a:endParaRPr lang="ru-RU"/>
          </a:p>
        </p:txBody>
      </p:sp>
      <p:sp>
        <p:nvSpPr>
          <p:cNvPr id="6" name="Нижний колонтитул 5">
            <a:extLst>
              <a:ext uri="{FF2B5EF4-FFF2-40B4-BE49-F238E27FC236}">
                <a16:creationId xmlns:a16="http://schemas.microsoft.com/office/drawing/2014/main" id="{90A71293-6974-6202-D33B-7B170B649B0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0A6A517-B880-723F-F0AB-493AAE9F68D3}"/>
              </a:ext>
            </a:extLst>
          </p:cNvPr>
          <p:cNvSpPr>
            <a:spLocks noGrp="1"/>
          </p:cNvSpPr>
          <p:nvPr>
            <p:ph type="sldNum" sz="quarter" idx="12"/>
          </p:nvPr>
        </p:nvSpPr>
        <p:spPr/>
        <p:txBody>
          <a:bodyPr/>
          <a:lstStyle/>
          <a:p>
            <a:fld id="{FA5DA919-C5DF-4E55-B47E-B892AB78EE60}" type="slidenum">
              <a:rPr lang="ru-RU" smtClean="0"/>
              <a:t>‹#›</a:t>
            </a:fld>
            <a:endParaRPr lang="ru-RU"/>
          </a:p>
        </p:txBody>
      </p:sp>
    </p:spTree>
    <p:extLst>
      <p:ext uri="{BB962C8B-B14F-4D97-AF65-F5344CB8AC3E}">
        <p14:creationId xmlns:p14="http://schemas.microsoft.com/office/powerpoint/2010/main" val="219929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08A58C-7413-CEA7-34C9-4D39367B60B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B1F4486-A45D-2BB7-3E3C-1D2CE147C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6D905BC-1839-943B-4B0B-5961103E6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F8628E6-325F-3F4F-D53C-605291335AAD}"/>
              </a:ext>
            </a:extLst>
          </p:cNvPr>
          <p:cNvSpPr>
            <a:spLocks noGrp="1"/>
          </p:cNvSpPr>
          <p:nvPr>
            <p:ph type="dt" sz="half" idx="10"/>
          </p:nvPr>
        </p:nvSpPr>
        <p:spPr/>
        <p:txBody>
          <a:bodyPr/>
          <a:lstStyle/>
          <a:p>
            <a:fld id="{DC768F62-EE4F-4B23-B9FB-E281DE9F1E43}" type="datetimeFigureOut">
              <a:rPr lang="ru-RU" smtClean="0"/>
              <a:t>27.05.2024</a:t>
            </a:fld>
            <a:endParaRPr lang="ru-RU"/>
          </a:p>
        </p:txBody>
      </p:sp>
      <p:sp>
        <p:nvSpPr>
          <p:cNvPr id="6" name="Нижний колонтитул 5">
            <a:extLst>
              <a:ext uri="{FF2B5EF4-FFF2-40B4-BE49-F238E27FC236}">
                <a16:creationId xmlns:a16="http://schemas.microsoft.com/office/drawing/2014/main" id="{D39531C1-AA93-AD8F-EBEE-33D9703EED2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CB5411A-73B2-32BE-E34D-04281EC6CB60}"/>
              </a:ext>
            </a:extLst>
          </p:cNvPr>
          <p:cNvSpPr>
            <a:spLocks noGrp="1"/>
          </p:cNvSpPr>
          <p:nvPr>
            <p:ph type="sldNum" sz="quarter" idx="12"/>
          </p:nvPr>
        </p:nvSpPr>
        <p:spPr/>
        <p:txBody>
          <a:bodyPr/>
          <a:lstStyle/>
          <a:p>
            <a:fld id="{FA5DA919-C5DF-4E55-B47E-B892AB78EE60}" type="slidenum">
              <a:rPr lang="ru-RU" smtClean="0"/>
              <a:t>‹#›</a:t>
            </a:fld>
            <a:endParaRPr lang="ru-RU"/>
          </a:p>
        </p:txBody>
      </p:sp>
    </p:spTree>
    <p:extLst>
      <p:ext uri="{BB962C8B-B14F-4D97-AF65-F5344CB8AC3E}">
        <p14:creationId xmlns:p14="http://schemas.microsoft.com/office/powerpoint/2010/main" val="266871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1D0717-2EEB-A16D-1DAD-6F5308E8B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87F4133-54B3-BE7C-4FCA-7CF7E499F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E28B449-76EB-4798-F381-347999A71F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68F62-EE4F-4B23-B9FB-E281DE9F1E43}" type="datetimeFigureOut">
              <a:rPr lang="ru-RU" smtClean="0"/>
              <a:t>27.05.2024</a:t>
            </a:fld>
            <a:endParaRPr lang="ru-RU"/>
          </a:p>
        </p:txBody>
      </p:sp>
      <p:sp>
        <p:nvSpPr>
          <p:cNvPr id="5" name="Нижний колонтитул 4">
            <a:extLst>
              <a:ext uri="{FF2B5EF4-FFF2-40B4-BE49-F238E27FC236}">
                <a16:creationId xmlns:a16="http://schemas.microsoft.com/office/drawing/2014/main" id="{1B2431E1-6252-3DF8-B2D8-C936AD3F18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DE0EAB36-26D0-DC5B-CFBE-39B6271CDB77}"/>
              </a:ext>
            </a:extLst>
          </p:cNvPr>
          <p:cNvSpPr>
            <a:spLocks noGrp="1"/>
          </p:cNvSpPr>
          <p:nvPr>
            <p:ph type="sldNum" sz="quarter" idx="4"/>
          </p:nvPr>
        </p:nvSpPr>
        <p:spPr>
          <a:xfrm>
            <a:off x="892492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5DA919-C5DF-4E55-B47E-B892AB78EE60}" type="slidenum">
              <a:rPr lang="ru-RU" smtClean="0"/>
              <a:t>‹#›</a:t>
            </a:fld>
            <a:endParaRPr lang="ru-RU"/>
          </a:p>
        </p:txBody>
      </p:sp>
    </p:spTree>
    <p:extLst>
      <p:ext uri="{BB962C8B-B14F-4D97-AF65-F5344CB8AC3E}">
        <p14:creationId xmlns:p14="http://schemas.microsoft.com/office/powerpoint/2010/main" val="2601696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png"/><Relationship Id="rId9" Type="http://schemas.openxmlformats.org/officeDocument/2006/relationships/image" Target="../media/image85.png"/></Relationships>
</file>

<file path=ppt/slides/_rels/slide1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4.png"/><Relationship Id="rId3" Type="http://schemas.openxmlformats.org/officeDocument/2006/relationships/image" Target="../media/image88.jpeg"/><Relationship Id="rId7" Type="http://schemas.microsoft.com/office/2007/relationships/hdphoto" Target="../media/hdphoto1.wdp"/><Relationship Id="rId12" Type="http://schemas.openxmlformats.org/officeDocument/2006/relationships/image" Target="../media/image93.png"/><Relationship Id="rId2" Type="http://schemas.openxmlformats.org/officeDocument/2006/relationships/notesSlide" Target="../notesSlides/notesSlide13.xml"/><Relationship Id="rId16"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86.svg"/><Relationship Id="rId5" Type="http://schemas.openxmlformats.org/officeDocument/2006/relationships/image" Target="../media/image90.png"/><Relationship Id="rId15" Type="http://schemas.openxmlformats.org/officeDocument/2006/relationships/image" Target="../media/image96.png"/><Relationship Id="rId10" Type="http://schemas.openxmlformats.org/officeDocument/2006/relationships/image" Target="../media/image85.png"/><Relationship Id="rId4" Type="http://schemas.openxmlformats.org/officeDocument/2006/relationships/image" Target="../media/image89.png"/><Relationship Id="rId9" Type="http://schemas.microsoft.com/office/2007/relationships/hdphoto" Target="../media/hdphoto2.wdp"/><Relationship Id="rId1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chart" Target="../charts/chart2.xml"/><Relationship Id="rId4" Type="http://schemas.openxmlformats.org/officeDocument/2006/relationships/image" Target="../media/image101.png"/></Relationships>
</file>

<file path=ppt/slides/_rels/slide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04.png"/><Relationship Id="rId4" Type="http://schemas.openxmlformats.org/officeDocument/2006/relationships/image" Target="../media/image103.png"/></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99.png"/><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10.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97.png"/><Relationship Id="rId7" Type="http://schemas.openxmlformats.org/officeDocument/2006/relationships/image" Target="../media/image111.png"/><Relationship Id="rId12"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6.png"/><Relationship Id="rId11" Type="http://schemas.openxmlformats.org/officeDocument/2006/relationships/image" Target="../media/image114.png"/><Relationship Id="rId5" Type="http://schemas.openxmlformats.org/officeDocument/2006/relationships/image" Target="../media/image95.png"/><Relationship Id="rId10" Type="http://schemas.openxmlformats.org/officeDocument/2006/relationships/image" Target="../media/image113.png"/><Relationship Id="rId4" Type="http://schemas.openxmlformats.org/officeDocument/2006/relationships/image" Target="../media/image94.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86.svg"/><Relationship Id="rId5" Type="http://schemas.openxmlformats.org/officeDocument/2006/relationships/image" Target="../media/image117.png"/><Relationship Id="rId10" Type="http://schemas.openxmlformats.org/officeDocument/2006/relationships/image" Target="../media/image85.png"/><Relationship Id="rId4" Type="http://schemas.openxmlformats.org/officeDocument/2006/relationships/image" Target="../media/image116.png"/><Relationship Id="rId9" Type="http://schemas.openxmlformats.org/officeDocument/2006/relationships/image" Target="../media/image121.png"/></Relationships>
</file>

<file path=ppt/slides/_rels/slide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24.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140.jpeg"/><Relationship Id="rId3" Type="http://schemas.openxmlformats.org/officeDocument/2006/relationships/image" Target="../media/image132.png"/><Relationship Id="rId7" Type="http://schemas.openxmlformats.org/officeDocument/2006/relationships/image" Target="../media/image85.png"/><Relationship Id="rId12" Type="http://schemas.openxmlformats.org/officeDocument/2006/relationships/image" Target="../media/image139.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35.png"/><Relationship Id="rId11" Type="http://schemas.openxmlformats.org/officeDocument/2006/relationships/image" Target="../media/image138.png"/><Relationship Id="rId5" Type="http://schemas.openxmlformats.org/officeDocument/2006/relationships/image" Target="../media/image134.png"/><Relationship Id="rId10" Type="http://schemas.openxmlformats.org/officeDocument/2006/relationships/image" Target="../media/image137.png"/><Relationship Id="rId4" Type="http://schemas.openxmlformats.org/officeDocument/2006/relationships/image" Target="../media/image133.png"/><Relationship Id="rId9" Type="http://schemas.openxmlformats.org/officeDocument/2006/relationships/image" Target="../media/image136.png"/></Relationships>
</file>

<file path=ppt/slides/_rels/slide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2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1.png"/><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41.png"/><Relationship Id="rId4" Type="http://schemas.openxmlformats.org/officeDocument/2006/relationships/image" Target="../media/image147.png"/></Relationships>
</file>

<file path=ppt/slides/_rels/slide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29.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svg"/><Relationship Id="rId4" Type="http://schemas.openxmlformats.org/officeDocument/2006/relationships/image" Target="../media/image158.png"/></Relationships>
</file>

<file path=ppt/slides/_rels/slide31.xml.rels><?xml version="1.0" encoding="UTF-8" standalone="yes"?>
<Relationships xmlns="http://schemas.openxmlformats.org/package/2006/relationships"><Relationship Id="rId8" Type="http://schemas.openxmlformats.org/officeDocument/2006/relationships/image" Target="../media/image167.svg"/><Relationship Id="rId13" Type="http://schemas.openxmlformats.org/officeDocument/2006/relationships/image" Target="../media/image170.pn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5.svg"/><Relationship Id="rId17" Type="http://schemas.openxmlformats.org/officeDocument/2006/relationships/image" Target="../media/image174.svg"/><Relationship Id="rId2" Type="http://schemas.openxmlformats.org/officeDocument/2006/relationships/notesSlide" Target="../notesSlides/notesSlide29.xml"/><Relationship Id="rId16" Type="http://schemas.openxmlformats.org/officeDocument/2006/relationships/image" Target="../media/image173.png"/><Relationship Id="rId1" Type="http://schemas.openxmlformats.org/officeDocument/2006/relationships/slideLayout" Target="../slideLayouts/slideLayout1.xml"/><Relationship Id="rId6" Type="http://schemas.openxmlformats.org/officeDocument/2006/relationships/image" Target="../media/image165.jpg"/><Relationship Id="rId11" Type="http://schemas.openxmlformats.org/officeDocument/2006/relationships/image" Target="../media/image14.png"/><Relationship Id="rId5" Type="http://schemas.openxmlformats.org/officeDocument/2006/relationships/image" Target="../media/image164.svg"/><Relationship Id="rId15" Type="http://schemas.openxmlformats.org/officeDocument/2006/relationships/image" Target="../media/image172.png"/><Relationship Id="rId10" Type="http://schemas.openxmlformats.org/officeDocument/2006/relationships/image" Target="../media/image169.sv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1.sv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jpe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svg"/></Relationships>
</file>

<file path=ppt/slides/_rels/slide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sv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id="{EAB5BA58-F5B5-4F10-9E1D-ED90D5028D83}"/>
              </a:ext>
            </a:extLst>
          </p:cNvPr>
          <p:cNvPicPr>
            <a:picLocks noChangeAspect="1"/>
          </p:cNvPicPr>
          <p:nvPr/>
        </p:nvPicPr>
        <p:blipFill rotWithShape="1">
          <a:blip r:embed="rId3">
            <a:extLst>
              <a:ext uri="{28A0092B-C50C-407E-A947-70E740481C1C}">
                <a14:useLocalDpi xmlns:a14="http://schemas.microsoft.com/office/drawing/2010/main" val="0"/>
              </a:ext>
            </a:extLst>
          </a:blip>
          <a:srcRect l="11302" t="4272" b="5265"/>
          <a:stretch/>
        </p:blipFill>
        <p:spPr>
          <a:xfrm>
            <a:off x="0" y="0"/>
            <a:ext cx="12239134" cy="6939815"/>
          </a:xfrm>
          <a:prstGeom prst="rect">
            <a:avLst/>
          </a:prstGeom>
        </p:spPr>
      </p:pic>
      <p:grpSp>
        <p:nvGrpSpPr>
          <p:cNvPr id="117" name="Группа 116">
            <a:extLst>
              <a:ext uri="{FF2B5EF4-FFF2-40B4-BE49-F238E27FC236}">
                <a16:creationId xmlns:a16="http://schemas.microsoft.com/office/drawing/2014/main" id="{CFE1001E-670C-09C8-9825-949404055B08}"/>
              </a:ext>
            </a:extLst>
          </p:cNvPr>
          <p:cNvGrpSpPr/>
          <p:nvPr/>
        </p:nvGrpSpPr>
        <p:grpSpPr>
          <a:xfrm rot="9322280" flipH="1">
            <a:off x="6719442" y="175237"/>
            <a:ext cx="4585592" cy="3121932"/>
            <a:chOff x="3627104" y="833218"/>
            <a:chExt cx="4585592" cy="3121932"/>
          </a:xfrm>
        </p:grpSpPr>
        <p:sp>
          <p:nvSpPr>
            <p:cNvPr id="118" name="Овал 117">
              <a:extLst>
                <a:ext uri="{FF2B5EF4-FFF2-40B4-BE49-F238E27FC236}">
                  <a16:creationId xmlns:a16="http://schemas.microsoft.com/office/drawing/2014/main" id="{296DD0D0-6BA8-890E-5F48-79717EC46C11}"/>
                </a:ext>
              </a:extLst>
            </p:cNvPr>
            <p:cNvSpPr/>
            <p:nvPr/>
          </p:nvSpPr>
          <p:spPr>
            <a:xfrm>
              <a:off x="5637105" y="1379559"/>
              <a:ext cx="2575591" cy="2575591"/>
            </a:xfrm>
            <a:prstGeom prst="ellipse">
              <a:avLst/>
            </a:prstGeom>
            <a:solidFill>
              <a:srgbClr val="33B8E4">
                <a:alpha val="38000"/>
              </a:srgbClr>
            </a:solidFill>
            <a:effectLst>
              <a:softEdge rad="977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9" name="Овал 118">
              <a:extLst>
                <a:ext uri="{FF2B5EF4-FFF2-40B4-BE49-F238E27FC236}">
                  <a16:creationId xmlns:a16="http://schemas.microsoft.com/office/drawing/2014/main" id="{498B2B91-5BFF-9BE4-E386-C7C66186466C}"/>
                </a:ext>
              </a:extLst>
            </p:cNvPr>
            <p:cNvSpPr/>
            <p:nvPr/>
          </p:nvSpPr>
          <p:spPr>
            <a:xfrm>
              <a:off x="6540862" y="2520222"/>
              <a:ext cx="593115" cy="593115"/>
            </a:xfrm>
            <a:prstGeom prst="ellipse">
              <a:avLst/>
            </a:prstGeom>
            <a:solidFill>
              <a:srgbClr val="33B8E4">
                <a:alpha val="38000"/>
              </a:srgbClr>
            </a:solidFill>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0" name="Овал 119">
              <a:extLst>
                <a:ext uri="{FF2B5EF4-FFF2-40B4-BE49-F238E27FC236}">
                  <a16:creationId xmlns:a16="http://schemas.microsoft.com/office/drawing/2014/main" id="{EB7000A8-FECD-BD98-AC38-E8D989F1E6AF}"/>
                </a:ext>
              </a:extLst>
            </p:cNvPr>
            <p:cNvSpPr/>
            <p:nvPr/>
          </p:nvSpPr>
          <p:spPr>
            <a:xfrm>
              <a:off x="7683026" y="833218"/>
              <a:ext cx="299832" cy="299832"/>
            </a:xfrm>
            <a:prstGeom prst="ellipse">
              <a:avLst/>
            </a:prstGeom>
            <a:solidFill>
              <a:srgbClr val="33B8E4">
                <a:alpha val="38000"/>
              </a:srgbClr>
            </a:solidFill>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1" name="Овал 120">
              <a:extLst>
                <a:ext uri="{FF2B5EF4-FFF2-40B4-BE49-F238E27FC236}">
                  <a16:creationId xmlns:a16="http://schemas.microsoft.com/office/drawing/2014/main" id="{1B7EA274-327E-D0D1-54AF-7A7AA0D26412}"/>
                </a:ext>
              </a:extLst>
            </p:cNvPr>
            <p:cNvSpPr/>
            <p:nvPr/>
          </p:nvSpPr>
          <p:spPr>
            <a:xfrm>
              <a:off x="6755962" y="2735322"/>
              <a:ext cx="162913" cy="162913"/>
            </a:xfrm>
            <a:prstGeom prst="ellipse">
              <a:avLst/>
            </a:prstGeom>
            <a:solidFill>
              <a:srgbClr val="33B8E4">
                <a:alpha val="38000"/>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2" name="Овал 121">
              <a:extLst>
                <a:ext uri="{FF2B5EF4-FFF2-40B4-BE49-F238E27FC236}">
                  <a16:creationId xmlns:a16="http://schemas.microsoft.com/office/drawing/2014/main" id="{D4CCEA4B-C578-3E62-F3A3-101171D2C5F1}"/>
                </a:ext>
              </a:extLst>
            </p:cNvPr>
            <p:cNvSpPr/>
            <p:nvPr/>
          </p:nvSpPr>
          <p:spPr>
            <a:xfrm>
              <a:off x="7784339" y="934531"/>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3" name="Овал 122">
              <a:extLst>
                <a:ext uri="{FF2B5EF4-FFF2-40B4-BE49-F238E27FC236}">
                  <a16:creationId xmlns:a16="http://schemas.microsoft.com/office/drawing/2014/main" id="{E013CCED-5D8B-31A5-4377-2E7845A256F5}"/>
                </a:ext>
              </a:extLst>
            </p:cNvPr>
            <p:cNvSpPr/>
            <p:nvPr/>
          </p:nvSpPr>
          <p:spPr>
            <a:xfrm>
              <a:off x="4614141" y="3652459"/>
              <a:ext cx="162913" cy="162913"/>
            </a:xfrm>
            <a:prstGeom prst="ellipse">
              <a:avLst/>
            </a:prstGeom>
            <a:solidFill>
              <a:srgbClr val="33B8E4">
                <a:alpha val="38000"/>
              </a:srgbClr>
            </a:solidFill>
            <a:effectLst>
              <a:outerShdw blurRad="50800" dist="50800" dir="5400000" algn="ctr" rotWithShape="0">
                <a:schemeClr val="bg1"/>
              </a:outerShdw>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4" name="Овал 123">
              <a:extLst>
                <a:ext uri="{FF2B5EF4-FFF2-40B4-BE49-F238E27FC236}">
                  <a16:creationId xmlns:a16="http://schemas.microsoft.com/office/drawing/2014/main" id="{421EAA62-FA1E-E93C-547F-68EAEA694C8C}"/>
                </a:ext>
              </a:extLst>
            </p:cNvPr>
            <p:cNvSpPr/>
            <p:nvPr/>
          </p:nvSpPr>
          <p:spPr>
            <a:xfrm>
              <a:off x="4234560" y="919382"/>
              <a:ext cx="2575591" cy="2575591"/>
            </a:xfrm>
            <a:prstGeom prst="ellipse">
              <a:avLst/>
            </a:prstGeom>
            <a:solidFill>
              <a:srgbClr val="33B8E4">
                <a:alpha val="38000"/>
              </a:srgbClr>
            </a:solidFill>
            <a:effectLst>
              <a:softEdge rad="977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5" name="Овал 124">
              <a:extLst>
                <a:ext uri="{FF2B5EF4-FFF2-40B4-BE49-F238E27FC236}">
                  <a16:creationId xmlns:a16="http://schemas.microsoft.com/office/drawing/2014/main" id="{FB33D15E-00DA-7D4E-E5C9-DBB56F2A5358}"/>
                </a:ext>
              </a:extLst>
            </p:cNvPr>
            <p:cNvSpPr/>
            <p:nvPr/>
          </p:nvSpPr>
          <p:spPr>
            <a:xfrm>
              <a:off x="5417990" y="2125077"/>
              <a:ext cx="162913" cy="162913"/>
            </a:xfrm>
            <a:prstGeom prst="ellipse">
              <a:avLst/>
            </a:prstGeom>
            <a:solidFill>
              <a:srgbClr val="33B8E4">
                <a:alpha val="38000"/>
              </a:srgbClr>
            </a:soli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6" name="Овал 125">
              <a:extLst>
                <a:ext uri="{FF2B5EF4-FFF2-40B4-BE49-F238E27FC236}">
                  <a16:creationId xmlns:a16="http://schemas.microsoft.com/office/drawing/2014/main" id="{BF8D5EA9-7B82-3E53-B681-98F69CC1BDA6}"/>
                </a:ext>
              </a:extLst>
            </p:cNvPr>
            <p:cNvSpPr/>
            <p:nvPr/>
          </p:nvSpPr>
          <p:spPr>
            <a:xfrm>
              <a:off x="6794491" y="2768175"/>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7" name="Овал 126">
              <a:extLst>
                <a:ext uri="{FF2B5EF4-FFF2-40B4-BE49-F238E27FC236}">
                  <a16:creationId xmlns:a16="http://schemas.microsoft.com/office/drawing/2014/main" id="{D041B734-E1D3-B03D-F910-16BCA203DC5A}"/>
                </a:ext>
              </a:extLst>
            </p:cNvPr>
            <p:cNvSpPr/>
            <p:nvPr/>
          </p:nvSpPr>
          <p:spPr>
            <a:xfrm>
              <a:off x="6968441" y="1207702"/>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2" name="Овал 191">
              <a:extLst>
                <a:ext uri="{FF2B5EF4-FFF2-40B4-BE49-F238E27FC236}">
                  <a16:creationId xmlns:a16="http://schemas.microsoft.com/office/drawing/2014/main" id="{440EFAB7-7A04-119B-9AE7-9894860C1D2B}"/>
                </a:ext>
              </a:extLst>
            </p:cNvPr>
            <p:cNvSpPr/>
            <p:nvPr/>
          </p:nvSpPr>
          <p:spPr>
            <a:xfrm>
              <a:off x="6992171" y="941365"/>
              <a:ext cx="209960" cy="209960"/>
            </a:xfrm>
            <a:prstGeom prst="ellipse">
              <a:avLst/>
            </a:prstGeom>
            <a:solidFill>
              <a:srgbClr val="33B8E4">
                <a:alpha val="27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3" name="Овал 192">
              <a:extLst>
                <a:ext uri="{FF2B5EF4-FFF2-40B4-BE49-F238E27FC236}">
                  <a16:creationId xmlns:a16="http://schemas.microsoft.com/office/drawing/2014/main" id="{51BFB558-E24C-5702-3E35-88C9FDEC113E}"/>
                </a:ext>
              </a:extLst>
            </p:cNvPr>
            <p:cNvSpPr/>
            <p:nvPr/>
          </p:nvSpPr>
          <p:spPr>
            <a:xfrm>
              <a:off x="7223937" y="1176637"/>
              <a:ext cx="209960" cy="209960"/>
            </a:xfrm>
            <a:prstGeom prst="ellipse">
              <a:avLst/>
            </a:prstGeom>
            <a:solidFill>
              <a:srgbClr val="33B8E4">
                <a:alpha val="27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4" name="Овал 193">
              <a:extLst>
                <a:ext uri="{FF2B5EF4-FFF2-40B4-BE49-F238E27FC236}">
                  <a16:creationId xmlns:a16="http://schemas.microsoft.com/office/drawing/2014/main" id="{F1A34520-8AFB-930B-A308-2203574BF620}"/>
                </a:ext>
              </a:extLst>
            </p:cNvPr>
            <p:cNvSpPr/>
            <p:nvPr/>
          </p:nvSpPr>
          <p:spPr>
            <a:xfrm>
              <a:off x="3627104" y="2663600"/>
              <a:ext cx="593115" cy="593115"/>
            </a:xfrm>
            <a:prstGeom prst="ellipse">
              <a:avLst/>
            </a:prstGeom>
            <a:solidFill>
              <a:srgbClr val="33B8E4">
                <a:alpha val="38000"/>
              </a:srgbClr>
            </a:solidFill>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5" name="Овал 194">
              <a:extLst>
                <a:ext uri="{FF2B5EF4-FFF2-40B4-BE49-F238E27FC236}">
                  <a16:creationId xmlns:a16="http://schemas.microsoft.com/office/drawing/2014/main" id="{11A6BD97-1CC6-FB60-9BC2-C2388E1FF612}"/>
                </a:ext>
              </a:extLst>
            </p:cNvPr>
            <p:cNvSpPr/>
            <p:nvPr/>
          </p:nvSpPr>
          <p:spPr>
            <a:xfrm>
              <a:off x="3842204" y="2878700"/>
              <a:ext cx="162913" cy="162913"/>
            </a:xfrm>
            <a:prstGeom prst="ellipse">
              <a:avLst/>
            </a:prstGeom>
            <a:solidFill>
              <a:srgbClr val="33B8E4">
                <a:alpha val="38000"/>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6" name="Овал 195">
              <a:extLst>
                <a:ext uri="{FF2B5EF4-FFF2-40B4-BE49-F238E27FC236}">
                  <a16:creationId xmlns:a16="http://schemas.microsoft.com/office/drawing/2014/main" id="{DDDE365B-1782-16CE-22B9-469181345475}"/>
                </a:ext>
              </a:extLst>
            </p:cNvPr>
            <p:cNvSpPr/>
            <p:nvPr/>
          </p:nvSpPr>
          <p:spPr>
            <a:xfrm>
              <a:off x="3880733" y="2911553"/>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7" name="TextBox 6">
            <a:extLst>
              <a:ext uri="{FF2B5EF4-FFF2-40B4-BE49-F238E27FC236}">
                <a16:creationId xmlns:a16="http://schemas.microsoft.com/office/drawing/2014/main" id="{4C262910-C280-3585-3EC1-8430E76EF248}"/>
              </a:ext>
            </a:extLst>
          </p:cNvPr>
          <p:cNvSpPr txBox="1"/>
          <p:nvPr/>
        </p:nvSpPr>
        <p:spPr>
          <a:xfrm>
            <a:off x="646739" y="438968"/>
            <a:ext cx="8323123" cy="206210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prstClr val="white"/>
                </a:solidFill>
                <a:effectLst/>
                <a:uLnTx/>
                <a:uFillTx/>
                <a:latin typeface="Nekst" panose="00000500000000000000" pitchFamily="2" charset="-52"/>
              </a:rPr>
              <a:t>ПРИМЕНЕНИЕ ТЕХНОЛОГИЙ </a:t>
            </a:r>
            <a:r>
              <a:rPr kumimoji="0" lang="ru-RU" sz="3200" b="0" i="0" u="none" strike="noStrike" kern="1200" cap="none" spc="0" normalizeH="0" baseline="0" noProof="0" dirty="0">
                <a:ln>
                  <a:noFill/>
                </a:ln>
                <a:solidFill>
                  <a:srgbClr val="33B8E4"/>
                </a:solidFill>
                <a:effectLst/>
                <a:uLnTx/>
                <a:uFillTx/>
                <a:latin typeface="Nekst" panose="00000500000000000000" pitchFamily="2" charset="-52"/>
              </a:rPr>
              <a:t>ИСКУССТВЕННОГО ИНТЕЛЛЕКТА, </a:t>
            </a:r>
            <a:r>
              <a:rPr kumimoji="0" lang="ru-RU" sz="3200" b="0" i="0" u="none" strike="noStrike" kern="1200" cap="none" spc="0" normalizeH="0" baseline="0" noProof="0" dirty="0">
                <a:ln>
                  <a:noFill/>
                </a:ln>
                <a:solidFill>
                  <a:prstClr val="white"/>
                </a:solidFill>
                <a:effectLst/>
                <a:uLnTx/>
                <a:uFillTx/>
                <a:latin typeface="Nekst" panose="00000500000000000000" pitchFamily="2" charset="-52"/>
              </a:rPr>
              <a:t>РЕАЛИЗОВАННЫХ НА ПРОГРАММНОЙ ПЛАТФОРМЕ </a:t>
            </a:r>
            <a:r>
              <a:rPr kumimoji="0" lang="en-US" sz="3200" b="0" i="0" u="none" strike="noStrike" kern="1200" cap="none" spc="0" normalizeH="0" baseline="0" noProof="0" dirty="0" err="1">
                <a:ln>
                  <a:noFill/>
                </a:ln>
                <a:solidFill>
                  <a:srgbClr val="33B8E4"/>
                </a:solidFill>
                <a:effectLst/>
                <a:uLnTx/>
                <a:uFillTx/>
                <a:latin typeface="Nekst" panose="00000500000000000000" pitchFamily="2" charset="-52"/>
              </a:rPr>
              <a:t>Gintel</a:t>
            </a:r>
            <a:r>
              <a:rPr kumimoji="0" lang="ru-RU" sz="3200" b="0" i="0" u="none" strike="noStrike" kern="1200" cap="none" spc="0" normalizeH="0" baseline="0" noProof="0" dirty="0">
                <a:ln>
                  <a:noFill/>
                </a:ln>
                <a:solidFill>
                  <a:srgbClr val="33B8E4"/>
                </a:solidFill>
                <a:effectLst/>
                <a:uLnTx/>
                <a:uFillTx/>
                <a:latin typeface="Nekst" panose="00000500000000000000" pitchFamily="2" charset="-52"/>
              </a:rPr>
              <a:t> </a:t>
            </a:r>
          </a:p>
        </p:txBody>
      </p:sp>
      <p:grpSp>
        <p:nvGrpSpPr>
          <p:cNvPr id="10" name="Группа 9">
            <a:extLst>
              <a:ext uri="{FF2B5EF4-FFF2-40B4-BE49-F238E27FC236}">
                <a16:creationId xmlns:a16="http://schemas.microsoft.com/office/drawing/2014/main" id="{A6710A79-DE30-497A-A490-D7482242D4BA}"/>
              </a:ext>
            </a:extLst>
          </p:cNvPr>
          <p:cNvGrpSpPr/>
          <p:nvPr/>
        </p:nvGrpSpPr>
        <p:grpSpPr>
          <a:xfrm>
            <a:off x="691429" y="5943379"/>
            <a:ext cx="4733026" cy="471447"/>
            <a:chOff x="691429" y="5943379"/>
            <a:chExt cx="4733026" cy="471447"/>
          </a:xfrm>
        </p:grpSpPr>
        <p:sp>
          <p:nvSpPr>
            <p:cNvPr id="5" name="TextBox 4">
              <a:extLst>
                <a:ext uri="{FF2B5EF4-FFF2-40B4-BE49-F238E27FC236}">
                  <a16:creationId xmlns:a16="http://schemas.microsoft.com/office/drawing/2014/main" id="{719DB0F2-087B-0977-7A3F-A1FE3AAABE9B}"/>
                </a:ext>
              </a:extLst>
            </p:cNvPr>
            <p:cNvSpPr txBox="1"/>
            <p:nvPr/>
          </p:nvSpPr>
          <p:spPr>
            <a:xfrm>
              <a:off x="691429" y="5943379"/>
              <a:ext cx="4733026" cy="276999"/>
            </a:xfrm>
            <a:prstGeom prst="rect">
              <a:avLst/>
            </a:prstGeom>
            <a:noFill/>
          </p:spPr>
          <p:txBody>
            <a:bodyPr wrap="square">
              <a:spAutoFit/>
            </a:bodyPr>
            <a:lstStyle/>
            <a:p>
              <a:r>
                <a:rPr lang="ru-RU" sz="1200" dirty="0">
                  <a:solidFill>
                    <a:srgbClr val="33B8E4"/>
                  </a:solidFill>
                  <a:latin typeface="Nekst Semi Bold" panose="00000700000000000000" pitchFamily="2" charset="-52"/>
                </a:rPr>
                <a:t>ООО “Геоинформационные технологии и системы”</a:t>
              </a:r>
            </a:p>
          </p:txBody>
        </p:sp>
        <p:sp>
          <p:nvSpPr>
            <p:cNvPr id="9" name="TextBox 8">
              <a:extLst>
                <a:ext uri="{FF2B5EF4-FFF2-40B4-BE49-F238E27FC236}">
                  <a16:creationId xmlns:a16="http://schemas.microsoft.com/office/drawing/2014/main" id="{0B92FD59-0EFA-2C66-2895-CBAA2CEA6824}"/>
                </a:ext>
              </a:extLst>
            </p:cNvPr>
            <p:cNvSpPr txBox="1"/>
            <p:nvPr/>
          </p:nvSpPr>
          <p:spPr>
            <a:xfrm>
              <a:off x="691429" y="6153216"/>
              <a:ext cx="447511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33B8E4"/>
                  </a:solidFill>
                  <a:effectLst/>
                  <a:uLnTx/>
                  <a:uFillTx/>
                  <a:latin typeface="Gilroy UltraLight" panose="00000300000000000000" pitchFamily="2" charset="-52"/>
                </a:rPr>
                <a:t>Независимая аккредитованная </a:t>
              </a:r>
              <a:r>
                <a:rPr kumimoji="0" lang="ru-RU" sz="1100" b="0" i="0" u="none" strike="noStrike" kern="1200" cap="none" spc="0" normalizeH="0" baseline="0" noProof="0" dirty="0" err="1">
                  <a:ln>
                    <a:noFill/>
                  </a:ln>
                  <a:solidFill>
                    <a:srgbClr val="33B8E4"/>
                  </a:solidFill>
                  <a:effectLst/>
                  <a:uLnTx/>
                  <a:uFillTx/>
                  <a:latin typeface="Gilroy UltraLight" panose="00000300000000000000" pitchFamily="2" charset="-52"/>
                </a:rPr>
                <a:t>it</a:t>
              </a:r>
              <a:r>
                <a:rPr kumimoji="0" lang="ru-RU" sz="1100" b="0" i="0" u="none" strike="noStrike" kern="1200" cap="none" spc="0" normalizeH="0" baseline="0" noProof="0" dirty="0">
                  <a:ln>
                    <a:noFill/>
                  </a:ln>
                  <a:solidFill>
                    <a:srgbClr val="33B8E4"/>
                  </a:solidFill>
                  <a:effectLst/>
                  <a:uLnTx/>
                  <a:uFillTx/>
                  <a:latin typeface="Gilroy UltraLight" panose="00000300000000000000" pitchFamily="2" charset="-52"/>
                </a:rPr>
                <a:t>-компания</a:t>
              </a:r>
            </a:p>
          </p:txBody>
        </p:sp>
      </p:grpSp>
      <p:grpSp>
        <p:nvGrpSpPr>
          <p:cNvPr id="37" name="Рисунок 19">
            <a:extLst>
              <a:ext uri="{FF2B5EF4-FFF2-40B4-BE49-F238E27FC236}">
                <a16:creationId xmlns:a16="http://schemas.microsoft.com/office/drawing/2014/main" id="{16F821AE-49AD-4A9D-86E9-92F80CFB6951}"/>
              </a:ext>
            </a:extLst>
          </p:cNvPr>
          <p:cNvGrpSpPr/>
          <p:nvPr/>
        </p:nvGrpSpPr>
        <p:grpSpPr>
          <a:xfrm>
            <a:off x="10472342" y="401676"/>
            <a:ext cx="1239310" cy="205549"/>
            <a:chOff x="10520854" y="401676"/>
            <a:chExt cx="1239310" cy="205549"/>
          </a:xfrm>
        </p:grpSpPr>
        <p:sp>
          <p:nvSpPr>
            <p:cNvPr id="38" name="Полилиния: фигура 37">
              <a:extLst>
                <a:ext uri="{FF2B5EF4-FFF2-40B4-BE49-F238E27FC236}">
                  <a16:creationId xmlns:a16="http://schemas.microsoft.com/office/drawing/2014/main" id="{7E74133E-5CF7-4B82-8AB2-41EB372D6BF6}"/>
                </a:ext>
              </a:extLst>
            </p:cNvPr>
            <p:cNvSpPr/>
            <p:nvPr/>
          </p:nvSpPr>
          <p:spPr>
            <a:xfrm>
              <a:off x="10520854" y="401676"/>
              <a:ext cx="1239310" cy="205549"/>
            </a:xfrm>
            <a:custGeom>
              <a:avLst/>
              <a:gdLst>
                <a:gd name="connsiteX0" fmla="*/ 208522 w 1239310"/>
                <a:gd name="connsiteY0" fmla="*/ 53625 h 205549"/>
                <a:gd name="connsiteX1" fmla="*/ 0 w 1239310"/>
                <a:gd name="connsiteY1" fmla="*/ 53625 h 205549"/>
                <a:gd name="connsiteX2" fmla="*/ 0 w 1239310"/>
                <a:gd name="connsiteY2" fmla="*/ 186945 h 205549"/>
                <a:gd name="connsiteX3" fmla="*/ 37292 w 1239310"/>
                <a:gd name="connsiteY3" fmla="*/ 186945 h 205549"/>
                <a:gd name="connsiteX4" fmla="*/ 37292 w 1239310"/>
                <a:gd name="connsiteY4" fmla="*/ 90917 h 205549"/>
                <a:gd name="connsiteX5" fmla="*/ 208506 w 1239310"/>
                <a:gd name="connsiteY5" fmla="*/ 90917 h 205549"/>
                <a:gd name="connsiteX6" fmla="*/ 208506 w 1239310"/>
                <a:gd name="connsiteY6" fmla="*/ 53625 h 205549"/>
                <a:gd name="connsiteX7" fmla="*/ 419967 w 1239310"/>
                <a:gd name="connsiteY7" fmla="*/ 53625 h 205549"/>
                <a:gd name="connsiteX8" fmla="*/ 266423 w 1239310"/>
                <a:gd name="connsiteY8" fmla="*/ 146597 h 205549"/>
                <a:gd name="connsiteX9" fmla="*/ 266423 w 1239310"/>
                <a:gd name="connsiteY9" fmla="*/ 53625 h 205549"/>
                <a:gd name="connsiteX10" fmla="*/ 229131 w 1239310"/>
                <a:gd name="connsiteY10" fmla="*/ 53625 h 205549"/>
                <a:gd name="connsiteX11" fmla="*/ 229131 w 1239310"/>
                <a:gd name="connsiteY11" fmla="*/ 186945 h 205549"/>
                <a:gd name="connsiteX12" fmla="*/ 266423 w 1239310"/>
                <a:gd name="connsiteY12" fmla="*/ 186945 h 205549"/>
                <a:gd name="connsiteX13" fmla="*/ 419967 w 1239310"/>
                <a:gd name="connsiteY13" fmla="*/ 94575 h 205549"/>
                <a:gd name="connsiteX14" fmla="*/ 419967 w 1239310"/>
                <a:gd name="connsiteY14" fmla="*/ 186945 h 205549"/>
                <a:gd name="connsiteX15" fmla="*/ 457259 w 1239310"/>
                <a:gd name="connsiteY15" fmla="*/ 186945 h 205549"/>
                <a:gd name="connsiteX16" fmla="*/ 457259 w 1239310"/>
                <a:gd name="connsiteY16" fmla="*/ 53625 h 205549"/>
                <a:gd name="connsiteX17" fmla="*/ 419967 w 1239310"/>
                <a:gd name="connsiteY17" fmla="*/ 53625 h 205549"/>
                <a:gd name="connsiteX18" fmla="*/ 679459 w 1239310"/>
                <a:gd name="connsiteY18" fmla="*/ 53625 h 205549"/>
                <a:gd name="connsiteX19" fmla="*/ 633466 w 1239310"/>
                <a:gd name="connsiteY19" fmla="*/ 53625 h 205549"/>
                <a:gd name="connsiteX20" fmla="*/ 633466 w 1239310"/>
                <a:gd name="connsiteY20" fmla="*/ 0 h 205549"/>
                <a:gd name="connsiteX21" fmla="*/ 596174 w 1239310"/>
                <a:gd name="connsiteY21" fmla="*/ 0 h 205549"/>
                <a:gd name="connsiteX22" fmla="*/ 596174 w 1239310"/>
                <a:gd name="connsiteY22" fmla="*/ 53625 h 205549"/>
                <a:gd name="connsiteX23" fmla="*/ 550181 w 1239310"/>
                <a:gd name="connsiteY23" fmla="*/ 53625 h 205549"/>
                <a:gd name="connsiteX24" fmla="*/ 483579 w 1239310"/>
                <a:gd name="connsiteY24" fmla="*/ 120210 h 205549"/>
                <a:gd name="connsiteX25" fmla="*/ 550181 w 1239310"/>
                <a:gd name="connsiteY25" fmla="*/ 186795 h 205549"/>
                <a:gd name="connsiteX26" fmla="*/ 596174 w 1239310"/>
                <a:gd name="connsiteY26" fmla="*/ 186795 h 205549"/>
                <a:gd name="connsiteX27" fmla="*/ 596174 w 1239310"/>
                <a:gd name="connsiteY27" fmla="*/ 205550 h 205549"/>
                <a:gd name="connsiteX28" fmla="*/ 633466 w 1239310"/>
                <a:gd name="connsiteY28" fmla="*/ 205550 h 205549"/>
                <a:gd name="connsiteX29" fmla="*/ 633466 w 1239310"/>
                <a:gd name="connsiteY29" fmla="*/ 186912 h 205549"/>
                <a:gd name="connsiteX30" fmla="*/ 679459 w 1239310"/>
                <a:gd name="connsiteY30" fmla="*/ 186912 h 205549"/>
                <a:gd name="connsiteX31" fmla="*/ 746061 w 1239310"/>
                <a:gd name="connsiteY31" fmla="*/ 120310 h 205549"/>
                <a:gd name="connsiteX32" fmla="*/ 679459 w 1239310"/>
                <a:gd name="connsiteY32" fmla="*/ 53592 h 205549"/>
                <a:gd name="connsiteX33" fmla="*/ 550164 w 1239310"/>
                <a:gd name="connsiteY33" fmla="*/ 149653 h 205549"/>
                <a:gd name="connsiteX34" fmla="*/ 520855 w 1239310"/>
                <a:gd name="connsiteY34" fmla="*/ 120360 h 205549"/>
                <a:gd name="connsiteX35" fmla="*/ 550164 w 1239310"/>
                <a:gd name="connsiteY35" fmla="*/ 91034 h 205549"/>
                <a:gd name="connsiteX36" fmla="*/ 596157 w 1239310"/>
                <a:gd name="connsiteY36" fmla="*/ 91034 h 205549"/>
                <a:gd name="connsiteX37" fmla="*/ 596157 w 1239310"/>
                <a:gd name="connsiteY37" fmla="*/ 149787 h 205549"/>
                <a:gd name="connsiteX38" fmla="*/ 550164 w 1239310"/>
                <a:gd name="connsiteY38" fmla="*/ 149787 h 205549"/>
                <a:gd name="connsiteX39" fmla="*/ 550164 w 1239310"/>
                <a:gd name="connsiteY39" fmla="*/ 149653 h 205549"/>
                <a:gd name="connsiteX40" fmla="*/ 679793 w 1239310"/>
                <a:gd name="connsiteY40" fmla="*/ 149653 h 205549"/>
                <a:gd name="connsiteX41" fmla="*/ 633450 w 1239310"/>
                <a:gd name="connsiteY41" fmla="*/ 149653 h 205549"/>
                <a:gd name="connsiteX42" fmla="*/ 633450 w 1239310"/>
                <a:gd name="connsiteY42" fmla="*/ 90934 h 205549"/>
                <a:gd name="connsiteX43" fmla="*/ 679793 w 1239310"/>
                <a:gd name="connsiteY43" fmla="*/ 90934 h 205549"/>
                <a:gd name="connsiteX44" fmla="*/ 709120 w 1239310"/>
                <a:gd name="connsiteY44" fmla="*/ 120227 h 205549"/>
                <a:gd name="connsiteX45" fmla="*/ 679793 w 1239310"/>
                <a:gd name="connsiteY45" fmla="*/ 149653 h 205549"/>
                <a:gd name="connsiteX46" fmla="*/ 991942 w 1239310"/>
                <a:gd name="connsiteY46" fmla="*/ 53625 h 205549"/>
                <a:gd name="connsiteX47" fmla="*/ 761626 w 1239310"/>
                <a:gd name="connsiteY47" fmla="*/ 53625 h 205549"/>
                <a:gd name="connsiteX48" fmla="*/ 761626 w 1239310"/>
                <a:gd name="connsiteY48" fmla="*/ 90917 h 205549"/>
                <a:gd name="connsiteX49" fmla="*/ 858155 w 1239310"/>
                <a:gd name="connsiteY49" fmla="*/ 90917 h 205549"/>
                <a:gd name="connsiteX50" fmla="*/ 858155 w 1239310"/>
                <a:gd name="connsiteY50" fmla="*/ 186945 h 205549"/>
                <a:gd name="connsiteX51" fmla="*/ 895413 w 1239310"/>
                <a:gd name="connsiteY51" fmla="*/ 186945 h 205549"/>
                <a:gd name="connsiteX52" fmla="*/ 895413 w 1239310"/>
                <a:gd name="connsiteY52" fmla="*/ 90917 h 205549"/>
                <a:gd name="connsiteX53" fmla="*/ 991942 w 1239310"/>
                <a:gd name="connsiteY53" fmla="*/ 90917 h 205549"/>
                <a:gd name="connsiteX54" fmla="*/ 991942 w 1239310"/>
                <a:gd name="connsiteY54" fmla="*/ 53625 h 205549"/>
                <a:gd name="connsiteX55" fmla="*/ 991942 w 1239310"/>
                <a:gd name="connsiteY55" fmla="*/ 53625 h 205549"/>
                <a:gd name="connsiteX56" fmla="*/ 1074092 w 1239310"/>
                <a:gd name="connsiteY56" fmla="*/ 90917 h 205549"/>
                <a:gd name="connsiteX57" fmla="*/ 1239310 w 1239310"/>
                <a:gd name="connsiteY57" fmla="*/ 90917 h 205549"/>
                <a:gd name="connsiteX58" fmla="*/ 1239310 w 1239310"/>
                <a:gd name="connsiteY58" fmla="*/ 53625 h 205549"/>
                <a:gd name="connsiteX59" fmla="*/ 1074092 w 1239310"/>
                <a:gd name="connsiteY59" fmla="*/ 53625 h 205549"/>
                <a:gd name="connsiteX60" fmla="*/ 1007490 w 1239310"/>
                <a:gd name="connsiteY60" fmla="*/ 120210 h 205549"/>
                <a:gd name="connsiteX61" fmla="*/ 1074092 w 1239310"/>
                <a:gd name="connsiteY61" fmla="*/ 186795 h 205549"/>
                <a:gd name="connsiteX62" fmla="*/ 1239310 w 1239310"/>
                <a:gd name="connsiteY62" fmla="*/ 186795 h 205549"/>
                <a:gd name="connsiteX63" fmla="*/ 1239310 w 1239310"/>
                <a:gd name="connsiteY63" fmla="*/ 149536 h 205549"/>
                <a:gd name="connsiteX64" fmla="*/ 1074092 w 1239310"/>
                <a:gd name="connsiteY64" fmla="*/ 149536 h 205549"/>
                <a:gd name="connsiteX65" fmla="*/ 1044783 w 1239310"/>
                <a:gd name="connsiteY65" fmla="*/ 120210 h 205549"/>
                <a:gd name="connsiteX66" fmla="*/ 1074092 w 1239310"/>
                <a:gd name="connsiteY66" fmla="*/ 90917 h 205549"/>
                <a:gd name="connsiteX67" fmla="*/ 1074092 w 1239310"/>
                <a:gd name="connsiteY67" fmla="*/ 90917 h 2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310" h="205549">
                  <a:moveTo>
                    <a:pt x="208522" y="53625"/>
                  </a:moveTo>
                  <a:lnTo>
                    <a:pt x="0" y="53625"/>
                  </a:lnTo>
                  <a:lnTo>
                    <a:pt x="0" y="186945"/>
                  </a:lnTo>
                  <a:lnTo>
                    <a:pt x="37292" y="186945"/>
                  </a:lnTo>
                  <a:lnTo>
                    <a:pt x="37292" y="90917"/>
                  </a:lnTo>
                  <a:lnTo>
                    <a:pt x="208506" y="90917"/>
                  </a:lnTo>
                  <a:lnTo>
                    <a:pt x="208506" y="53625"/>
                  </a:lnTo>
                  <a:close/>
                  <a:moveTo>
                    <a:pt x="419967" y="53625"/>
                  </a:moveTo>
                  <a:lnTo>
                    <a:pt x="266423" y="146597"/>
                  </a:lnTo>
                  <a:lnTo>
                    <a:pt x="266423" y="53625"/>
                  </a:lnTo>
                  <a:lnTo>
                    <a:pt x="229131" y="53625"/>
                  </a:lnTo>
                  <a:lnTo>
                    <a:pt x="229131" y="186945"/>
                  </a:lnTo>
                  <a:lnTo>
                    <a:pt x="266423" y="186945"/>
                  </a:lnTo>
                  <a:lnTo>
                    <a:pt x="419967" y="94575"/>
                  </a:lnTo>
                  <a:lnTo>
                    <a:pt x="419967" y="186945"/>
                  </a:lnTo>
                  <a:lnTo>
                    <a:pt x="457259" y="186945"/>
                  </a:lnTo>
                  <a:lnTo>
                    <a:pt x="457259" y="53625"/>
                  </a:lnTo>
                  <a:lnTo>
                    <a:pt x="419967" y="53625"/>
                  </a:lnTo>
                  <a:close/>
                  <a:moveTo>
                    <a:pt x="679459" y="53625"/>
                  </a:moveTo>
                  <a:lnTo>
                    <a:pt x="633466" y="53625"/>
                  </a:lnTo>
                  <a:lnTo>
                    <a:pt x="633466" y="0"/>
                  </a:lnTo>
                  <a:lnTo>
                    <a:pt x="596174" y="0"/>
                  </a:lnTo>
                  <a:lnTo>
                    <a:pt x="596174" y="53625"/>
                  </a:lnTo>
                  <a:lnTo>
                    <a:pt x="550181" y="53625"/>
                  </a:lnTo>
                  <a:cubicBezTo>
                    <a:pt x="513390" y="53625"/>
                    <a:pt x="483579" y="53625"/>
                    <a:pt x="483579" y="120210"/>
                  </a:cubicBezTo>
                  <a:cubicBezTo>
                    <a:pt x="483579" y="186795"/>
                    <a:pt x="513390" y="186795"/>
                    <a:pt x="550181" y="186795"/>
                  </a:cubicBezTo>
                  <a:lnTo>
                    <a:pt x="596174" y="186795"/>
                  </a:lnTo>
                  <a:lnTo>
                    <a:pt x="596174" y="205550"/>
                  </a:lnTo>
                  <a:lnTo>
                    <a:pt x="633466" y="205550"/>
                  </a:lnTo>
                  <a:lnTo>
                    <a:pt x="633466" y="186912"/>
                  </a:lnTo>
                  <a:lnTo>
                    <a:pt x="679459" y="186912"/>
                  </a:lnTo>
                  <a:cubicBezTo>
                    <a:pt x="716251" y="186912"/>
                    <a:pt x="746061" y="186912"/>
                    <a:pt x="746061" y="120310"/>
                  </a:cubicBezTo>
                  <a:cubicBezTo>
                    <a:pt x="746061" y="53709"/>
                    <a:pt x="716251" y="53592"/>
                    <a:pt x="679459" y="53592"/>
                  </a:cubicBezTo>
                  <a:close/>
                  <a:moveTo>
                    <a:pt x="550164" y="149653"/>
                  </a:moveTo>
                  <a:cubicBezTo>
                    <a:pt x="533982" y="149653"/>
                    <a:pt x="520855" y="149653"/>
                    <a:pt x="520855" y="120360"/>
                  </a:cubicBezTo>
                  <a:cubicBezTo>
                    <a:pt x="520855" y="91068"/>
                    <a:pt x="533965" y="91034"/>
                    <a:pt x="550164" y="91034"/>
                  </a:cubicBezTo>
                  <a:lnTo>
                    <a:pt x="596157" y="91034"/>
                  </a:lnTo>
                  <a:lnTo>
                    <a:pt x="596157" y="149787"/>
                  </a:lnTo>
                  <a:lnTo>
                    <a:pt x="550164" y="149787"/>
                  </a:lnTo>
                  <a:lnTo>
                    <a:pt x="550164" y="149653"/>
                  </a:lnTo>
                  <a:close/>
                  <a:moveTo>
                    <a:pt x="679793" y="149653"/>
                  </a:moveTo>
                  <a:lnTo>
                    <a:pt x="633450" y="149653"/>
                  </a:lnTo>
                  <a:lnTo>
                    <a:pt x="633450" y="90934"/>
                  </a:lnTo>
                  <a:lnTo>
                    <a:pt x="679793" y="90934"/>
                  </a:lnTo>
                  <a:cubicBezTo>
                    <a:pt x="695976" y="90934"/>
                    <a:pt x="709120" y="90934"/>
                    <a:pt x="709120" y="120227"/>
                  </a:cubicBezTo>
                  <a:cubicBezTo>
                    <a:pt x="709120" y="149519"/>
                    <a:pt x="695976" y="149653"/>
                    <a:pt x="679793" y="149653"/>
                  </a:cubicBezTo>
                  <a:close/>
                  <a:moveTo>
                    <a:pt x="991942" y="53625"/>
                  </a:moveTo>
                  <a:lnTo>
                    <a:pt x="761626" y="53625"/>
                  </a:lnTo>
                  <a:lnTo>
                    <a:pt x="761626" y="90917"/>
                  </a:lnTo>
                  <a:lnTo>
                    <a:pt x="858155" y="90917"/>
                  </a:lnTo>
                  <a:lnTo>
                    <a:pt x="858155" y="186945"/>
                  </a:lnTo>
                  <a:lnTo>
                    <a:pt x="895413" y="186945"/>
                  </a:lnTo>
                  <a:lnTo>
                    <a:pt x="895413" y="90917"/>
                  </a:lnTo>
                  <a:lnTo>
                    <a:pt x="991942" y="90917"/>
                  </a:lnTo>
                  <a:lnTo>
                    <a:pt x="991942" y="53625"/>
                  </a:lnTo>
                  <a:lnTo>
                    <a:pt x="991942" y="53625"/>
                  </a:lnTo>
                  <a:close/>
                  <a:moveTo>
                    <a:pt x="1074092" y="90917"/>
                  </a:moveTo>
                  <a:lnTo>
                    <a:pt x="1239310" y="90917"/>
                  </a:lnTo>
                  <a:lnTo>
                    <a:pt x="1239310" y="53625"/>
                  </a:lnTo>
                  <a:lnTo>
                    <a:pt x="1074092" y="53625"/>
                  </a:lnTo>
                  <a:cubicBezTo>
                    <a:pt x="1037301" y="53625"/>
                    <a:pt x="1007490" y="53625"/>
                    <a:pt x="1007490" y="120210"/>
                  </a:cubicBezTo>
                  <a:cubicBezTo>
                    <a:pt x="1007490" y="186795"/>
                    <a:pt x="1037301" y="186795"/>
                    <a:pt x="1074092" y="186795"/>
                  </a:cubicBezTo>
                  <a:lnTo>
                    <a:pt x="1239310" y="186795"/>
                  </a:lnTo>
                  <a:lnTo>
                    <a:pt x="1239310" y="149536"/>
                  </a:lnTo>
                  <a:lnTo>
                    <a:pt x="1074092" y="149536"/>
                  </a:lnTo>
                  <a:cubicBezTo>
                    <a:pt x="1057893" y="149536"/>
                    <a:pt x="1044783" y="148768"/>
                    <a:pt x="1044783" y="120210"/>
                  </a:cubicBezTo>
                  <a:cubicBezTo>
                    <a:pt x="1044783" y="91652"/>
                    <a:pt x="1057893" y="90917"/>
                    <a:pt x="1074092" y="90917"/>
                  </a:cubicBezTo>
                  <a:lnTo>
                    <a:pt x="1074092" y="90917"/>
                  </a:lnTo>
                  <a:close/>
                </a:path>
              </a:pathLst>
            </a:custGeom>
            <a:solidFill>
              <a:srgbClr val="FFFFFF"/>
            </a:solidFill>
            <a:ln w="1667"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id="{F1DB17C3-9088-4A8E-8F85-718E996DC394}"/>
                </a:ext>
              </a:extLst>
            </p:cNvPr>
            <p:cNvSpPr/>
            <p:nvPr/>
          </p:nvSpPr>
          <p:spPr>
            <a:xfrm>
              <a:off x="10749985" y="401676"/>
              <a:ext cx="37292" cy="37292"/>
            </a:xfrm>
            <a:custGeom>
              <a:avLst/>
              <a:gdLst>
                <a:gd name="connsiteX0" fmla="*/ 37292 w 37292"/>
                <a:gd name="connsiteY0" fmla="*/ 0 h 37292"/>
                <a:gd name="connsiteX1" fmla="*/ 0 w 37292"/>
                <a:gd name="connsiteY1" fmla="*/ 0 h 37292"/>
                <a:gd name="connsiteX2" fmla="*/ 0 w 37292"/>
                <a:gd name="connsiteY2" fmla="*/ 37292 h 37292"/>
                <a:gd name="connsiteX3" fmla="*/ 37292 w 37292"/>
                <a:gd name="connsiteY3" fmla="*/ 37292 h 37292"/>
                <a:gd name="connsiteX4" fmla="*/ 37292 w 37292"/>
                <a:gd name="connsiteY4" fmla="*/ 0 h 3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2" h="37292">
                  <a:moveTo>
                    <a:pt x="37292" y="0"/>
                  </a:moveTo>
                  <a:lnTo>
                    <a:pt x="0" y="0"/>
                  </a:lnTo>
                  <a:lnTo>
                    <a:pt x="0" y="37292"/>
                  </a:lnTo>
                  <a:lnTo>
                    <a:pt x="37292" y="37292"/>
                  </a:lnTo>
                  <a:lnTo>
                    <a:pt x="37292" y="0"/>
                  </a:lnTo>
                  <a:close/>
                </a:path>
              </a:pathLst>
            </a:custGeom>
            <a:solidFill>
              <a:srgbClr val="E31E24"/>
            </a:solidFill>
            <a:ln w="1667" cap="flat">
              <a:noFill/>
              <a:prstDash val="solid"/>
              <a:miter/>
            </a:ln>
          </p:spPr>
          <p:txBody>
            <a:bodyPr rtlCol="0" anchor="ctr"/>
            <a:lstStyle/>
            <a:p>
              <a:endParaRPr lang="ru-RU"/>
            </a:p>
          </p:txBody>
        </p:sp>
      </p:grpSp>
      <p:sp>
        <p:nvSpPr>
          <p:cNvPr id="93" name="TextBox 92">
            <a:extLst>
              <a:ext uri="{FF2B5EF4-FFF2-40B4-BE49-F238E27FC236}">
                <a16:creationId xmlns:a16="http://schemas.microsoft.com/office/drawing/2014/main" id="{866664AF-8991-4E63-A68A-281976EEE917}"/>
              </a:ext>
            </a:extLst>
          </p:cNvPr>
          <p:cNvSpPr txBox="1"/>
          <p:nvPr/>
        </p:nvSpPr>
        <p:spPr>
          <a:xfrm>
            <a:off x="691429" y="3060840"/>
            <a:ext cx="6624560" cy="646331"/>
          </a:xfrm>
          <a:prstGeom prst="rect">
            <a:avLst/>
          </a:prstGeom>
          <a:noFill/>
        </p:spPr>
        <p:txBody>
          <a:bodyPr wrap="square">
            <a:spAutoFit/>
          </a:bodyPr>
          <a:lstStyle/>
          <a:p>
            <a:pPr>
              <a:defRPr/>
            </a:pPr>
            <a:r>
              <a:rPr lang="ru-RU" dirty="0">
                <a:solidFill>
                  <a:schemeClr val="bg1"/>
                </a:solidFill>
                <a:latin typeface="Nekst" panose="00000500000000000000" pitchFamily="2" charset="-52"/>
              </a:rPr>
              <a:t>для информационного обеспечения геологоразведки и разработки месторождений нефти и газа</a:t>
            </a:r>
          </a:p>
        </p:txBody>
      </p:sp>
      <p:grpSp>
        <p:nvGrpSpPr>
          <p:cNvPr id="8" name="Группа 7">
            <a:extLst>
              <a:ext uri="{FF2B5EF4-FFF2-40B4-BE49-F238E27FC236}">
                <a16:creationId xmlns:a16="http://schemas.microsoft.com/office/drawing/2014/main" id="{93EF1B71-3D26-490A-A6B9-9A024DB68CCB}"/>
              </a:ext>
            </a:extLst>
          </p:cNvPr>
          <p:cNvGrpSpPr/>
          <p:nvPr/>
        </p:nvGrpSpPr>
        <p:grpSpPr>
          <a:xfrm>
            <a:off x="570087" y="4266940"/>
            <a:ext cx="2883426" cy="1116669"/>
            <a:chOff x="570087" y="4251394"/>
            <a:chExt cx="2883426" cy="1116669"/>
          </a:xfrm>
        </p:grpSpPr>
        <p:sp>
          <p:nvSpPr>
            <p:cNvPr id="14" name="Прямоугольник: скругленные углы 13">
              <a:extLst>
                <a:ext uri="{FF2B5EF4-FFF2-40B4-BE49-F238E27FC236}">
                  <a16:creationId xmlns:a16="http://schemas.microsoft.com/office/drawing/2014/main" id="{E5474DAA-8394-ED35-4752-546AE866A241}"/>
                </a:ext>
              </a:extLst>
            </p:cNvPr>
            <p:cNvSpPr/>
            <p:nvPr/>
          </p:nvSpPr>
          <p:spPr>
            <a:xfrm>
              <a:off x="570087" y="4251394"/>
              <a:ext cx="2883426" cy="1116669"/>
            </a:xfrm>
            <a:prstGeom prst="roundRect">
              <a:avLst>
                <a:gd name="adj" fmla="val 9409"/>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скругленные углы 1">
              <a:extLst>
                <a:ext uri="{FF2B5EF4-FFF2-40B4-BE49-F238E27FC236}">
                  <a16:creationId xmlns:a16="http://schemas.microsoft.com/office/drawing/2014/main" id="{98AAD693-131F-38A4-264A-D3B854D408AB}"/>
                </a:ext>
              </a:extLst>
            </p:cNvPr>
            <p:cNvSpPr/>
            <p:nvPr/>
          </p:nvSpPr>
          <p:spPr>
            <a:xfrm>
              <a:off x="1655199" y="4440804"/>
              <a:ext cx="1608251" cy="212297"/>
            </a:xfrm>
            <a:prstGeom prst="roundRect">
              <a:avLst>
                <a:gd name="adj" fmla="val 50000"/>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Прямоугольник: скругленные углы 98">
              <a:extLst>
                <a:ext uri="{FF2B5EF4-FFF2-40B4-BE49-F238E27FC236}">
                  <a16:creationId xmlns:a16="http://schemas.microsoft.com/office/drawing/2014/main" id="{AB1A9BC4-7045-4863-90D7-1C720706846C}"/>
                </a:ext>
              </a:extLst>
            </p:cNvPr>
            <p:cNvSpPr/>
            <p:nvPr/>
          </p:nvSpPr>
          <p:spPr>
            <a:xfrm>
              <a:off x="777513" y="4440804"/>
              <a:ext cx="769130" cy="212297"/>
            </a:xfrm>
            <a:prstGeom prst="roundRect">
              <a:avLst>
                <a:gd name="adj" fmla="val 50000"/>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TextBox 94">
              <a:extLst>
                <a:ext uri="{FF2B5EF4-FFF2-40B4-BE49-F238E27FC236}">
                  <a16:creationId xmlns:a16="http://schemas.microsoft.com/office/drawing/2014/main" id="{E9C7102E-8276-4434-AD03-9C2AD2C93099}"/>
                </a:ext>
              </a:extLst>
            </p:cNvPr>
            <p:cNvSpPr txBox="1"/>
            <p:nvPr/>
          </p:nvSpPr>
          <p:spPr>
            <a:xfrm>
              <a:off x="676735" y="4737376"/>
              <a:ext cx="2299466" cy="307777"/>
            </a:xfrm>
            <a:prstGeom prst="rect">
              <a:avLst/>
            </a:prstGeom>
            <a:noFill/>
          </p:spPr>
          <p:txBody>
            <a:bodyPr wrap="square">
              <a:spAutoFit/>
            </a:bodyPr>
            <a:lstStyle/>
            <a:p>
              <a:pPr rtl="0">
                <a:spcBef>
                  <a:spcPts val="0"/>
                </a:spcBef>
                <a:spcAft>
                  <a:spcPts val="0"/>
                </a:spcAft>
              </a:pPr>
              <a:r>
                <a:rPr lang="ru-RU" sz="1400" b="0" i="0" u="none" strike="noStrike" dirty="0">
                  <a:solidFill>
                    <a:schemeClr val="bg1"/>
                  </a:solidFill>
                  <a:effectLst/>
                  <a:latin typeface="Nekst Semi Bold" panose="00000700000000000000" pitchFamily="2" charset="-52"/>
                </a:rPr>
                <a:t>Сергей Афанасьев</a:t>
              </a:r>
              <a:endParaRPr lang="ru-RU" sz="2400" b="0" dirty="0">
                <a:solidFill>
                  <a:schemeClr val="bg1"/>
                </a:solidFill>
                <a:effectLst/>
                <a:latin typeface="Nekst Semi Bold" panose="00000700000000000000" pitchFamily="2" charset="-52"/>
              </a:endParaRPr>
            </a:p>
          </p:txBody>
        </p:sp>
        <p:sp>
          <p:nvSpPr>
            <p:cNvPr id="96" name="TextBox 95">
              <a:extLst>
                <a:ext uri="{FF2B5EF4-FFF2-40B4-BE49-F238E27FC236}">
                  <a16:creationId xmlns:a16="http://schemas.microsoft.com/office/drawing/2014/main" id="{C509D05C-2B3E-4283-BB70-B15484A394BF}"/>
                </a:ext>
              </a:extLst>
            </p:cNvPr>
            <p:cNvSpPr txBox="1"/>
            <p:nvPr/>
          </p:nvSpPr>
          <p:spPr>
            <a:xfrm>
              <a:off x="1697444" y="4439230"/>
              <a:ext cx="156282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33B8E4"/>
                  </a:solidFill>
                  <a:effectLst/>
                  <a:uLnTx/>
                  <a:uFillTx/>
                  <a:latin typeface="Gilroy Medium" panose="00000600000000000000" pitchFamily="2" charset="-52"/>
                </a:rPr>
                <a:t>Кандидат</a:t>
              </a:r>
              <a:r>
                <a:rPr kumimoji="0" lang="en-US" sz="800" b="0" i="0" u="none" strike="noStrike" kern="1200" cap="none" spc="0" normalizeH="0" baseline="0" noProof="0" dirty="0">
                  <a:ln>
                    <a:noFill/>
                  </a:ln>
                  <a:solidFill>
                    <a:srgbClr val="33B8E4"/>
                  </a:solidFill>
                  <a:effectLst/>
                  <a:uLnTx/>
                  <a:uFillTx/>
                  <a:latin typeface="Gilroy Medium" panose="00000600000000000000" pitchFamily="2" charset="-52"/>
                </a:rPr>
                <a:t> </a:t>
              </a:r>
              <a:r>
                <a:rPr kumimoji="0" lang="ru-RU" sz="800" b="0" i="0" u="none" strike="noStrike" kern="1200" cap="none" spc="0" normalizeH="0" baseline="0" noProof="0" dirty="0">
                  <a:ln>
                    <a:noFill/>
                  </a:ln>
                  <a:solidFill>
                    <a:srgbClr val="33B8E4"/>
                  </a:solidFill>
                  <a:effectLst/>
                  <a:uLnTx/>
                  <a:uFillTx/>
                  <a:latin typeface="Gilroy Medium" panose="00000600000000000000" pitchFamily="2" charset="-52"/>
                </a:rPr>
                <a:t>технических наук</a:t>
              </a:r>
            </a:p>
          </p:txBody>
        </p:sp>
        <p:sp>
          <p:nvSpPr>
            <p:cNvPr id="97" name="TextBox 96">
              <a:extLst>
                <a:ext uri="{FF2B5EF4-FFF2-40B4-BE49-F238E27FC236}">
                  <a16:creationId xmlns:a16="http://schemas.microsoft.com/office/drawing/2014/main" id="{B3331D66-7384-4329-9AAE-E7CC7641CB9B}"/>
                </a:ext>
              </a:extLst>
            </p:cNvPr>
            <p:cNvSpPr txBox="1"/>
            <p:nvPr/>
          </p:nvSpPr>
          <p:spPr>
            <a:xfrm>
              <a:off x="676735" y="4983051"/>
              <a:ext cx="1682955" cy="246221"/>
            </a:xfrm>
            <a:prstGeom prst="rect">
              <a:avLst/>
            </a:prstGeom>
            <a:noFill/>
          </p:spPr>
          <p:txBody>
            <a:bodyPr wrap="square">
              <a:spAutoFit/>
            </a:bodyPr>
            <a:lstStyle/>
            <a:p>
              <a:r>
                <a:rPr lang="ru-RU" sz="1000" dirty="0">
                  <a:solidFill>
                    <a:schemeClr val="bg1"/>
                  </a:solidFill>
                  <a:latin typeface="Gilroy" panose="00000500000000000000" pitchFamily="2" charset="-52"/>
                </a:rPr>
                <a:t>Генеральный директор</a:t>
              </a:r>
            </a:p>
          </p:txBody>
        </p:sp>
        <p:sp>
          <p:nvSpPr>
            <p:cNvPr id="98" name="TextBox 97">
              <a:extLst>
                <a:ext uri="{FF2B5EF4-FFF2-40B4-BE49-F238E27FC236}">
                  <a16:creationId xmlns:a16="http://schemas.microsoft.com/office/drawing/2014/main" id="{10EE43FB-DA04-4B42-B5E9-01E699E58D9D}"/>
                </a:ext>
              </a:extLst>
            </p:cNvPr>
            <p:cNvSpPr txBox="1"/>
            <p:nvPr/>
          </p:nvSpPr>
          <p:spPr>
            <a:xfrm>
              <a:off x="819758" y="4439230"/>
              <a:ext cx="726886" cy="215444"/>
            </a:xfrm>
            <a:prstGeom prst="rect">
              <a:avLst/>
            </a:prstGeom>
            <a:noFill/>
          </p:spPr>
          <p:txBody>
            <a:bodyPr wrap="square">
              <a:spAutoFit/>
            </a:bodyPr>
            <a:lstStyle/>
            <a:p>
              <a:r>
                <a:rPr lang="ru-RU" sz="800" dirty="0">
                  <a:solidFill>
                    <a:schemeClr val="bg1"/>
                  </a:solidFill>
                  <a:latin typeface="Gilroy" panose="00000500000000000000" pitchFamily="2" charset="-52"/>
                </a:rPr>
                <a:t>Докладчик</a:t>
              </a:r>
            </a:p>
          </p:txBody>
        </p:sp>
      </p:grpSp>
      <p:sp>
        <p:nvSpPr>
          <p:cNvPr id="4" name="TextBox 3">
            <a:extLst>
              <a:ext uri="{FF2B5EF4-FFF2-40B4-BE49-F238E27FC236}">
                <a16:creationId xmlns:a16="http://schemas.microsoft.com/office/drawing/2014/main" id="{F70C5AAF-B03B-CEB5-A9A1-75199FF0A5CB}"/>
              </a:ext>
            </a:extLst>
          </p:cNvPr>
          <p:cNvSpPr txBox="1"/>
          <p:nvPr/>
        </p:nvSpPr>
        <p:spPr>
          <a:xfrm>
            <a:off x="10378800" y="641514"/>
            <a:ext cx="1483098" cy="200055"/>
          </a:xfrm>
          <a:prstGeom prst="rect">
            <a:avLst/>
          </a:prstGeom>
          <a:noFill/>
        </p:spPr>
        <p:txBody>
          <a:bodyPr wrap="none" rtlCol="0">
            <a:spAutoFit/>
          </a:bodyPr>
          <a:lstStyle/>
          <a:p>
            <a:r>
              <a:rPr lang="ru-RU" sz="700" spc="250" dirty="0">
                <a:solidFill>
                  <a:schemeClr val="bg1"/>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chemeClr val="bg1"/>
              </a:solidFill>
              <a:latin typeface="Nekst" panose="00000500000000000000" pitchFamily="2" charset="-52"/>
            </a:endParaRPr>
          </a:p>
        </p:txBody>
      </p:sp>
    </p:spTree>
    <p:extLst>
      <p:ext uri="{BB962C8B-B14F-4D97-AF65-F5344CB8AC3E}">
        <p14:creationId xmlns:p14="http://schemas.microsoft.com/office/powerpoint/2010/main" val="422602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Прямоугольник: скругленные углы 83">
            <a:extLst>
              <a:ext uri="{FF2B5EF4-FFF2-40B4-BE49-F238E27FC236}">
                <a16:creationId xmlns:a16="http://schemas.microsoft.com/office/drawing/2014/main" id="{D765BB6E-C655-C4CB-0F84-A5A34E4D676E}"/>
              </a:ext>
            </a:extLst>
          </p:cNvPr>
          <p:cNvSpPr/>
          <p:nvPr/>
        </p:nvSpPr>
        <p:spPr>
          <a:xfrm>
            <a:off x="5164829" y="4699690"/>
            <a:ext cx="819172" cy="162564"/>
          </a:xfrm>
          <a:prstGeom prst="roundRect">
            <a:avLst>
              <a:gd name="adj" fmla="val 50000"/>
            </a:avLst>
          </a:prstGeom>
          <a:solidFill>
            <a:srgbClr val="03539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50" name="TextBox 49">
            <a:extLst>
              <a:ext uri="{FF2B5EF4-FFF2-40B4-BE49-F238E27FC236}">
                <a16:creationId xmlns:a16="http://schemas.microsoft.com/office/drawing/2014/main" id="{18EAFB51-2BCB-315A-78AB-E48EC35B361F}"/>
              </a:ext>
            </a:extLst>
          </p:cNvPr>
          <p:cNvSpPr txBox="1"/>
          <p:nvPr/>
        </p:nvSpPr>
        <p:spPr>
          <a:xfrm>
            <a:off x="5195892" y="4673250"/>
            <a:ext cx="768854" cy="215444"/>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err="1">
                <a:ln>
                  <a:noFill/>
                </a:ln>
                <a:solidFill>
                  <a:srgbClr val="03539A"/>
                </a:solidFill>
                <a:effectLst/>
                <a:uLnTx/>
                <a:uFillTx/>
                <a:latin typeface="Gilroy SemiBold" panose="00000700000000000000" pitchFamily="2" charset="-52"/>
                <a:cs typeface="Arial" panose="020B0604020202020204" pitchFamily="34" charset="0"/>
              </a:rPr>
              <a:t>Вода+нефть</a:t>
            </a:r>
            <a:endParaRPr kumimoji="0" lang="ru-RU" sz="800" b="0" i="0" u="none" strike="noStrike" kern="1200" cap="none" spc="0" normalizeH="0" baseline="0" noProof="0" dirty="0">
              <a:ln>
                <a:noFill/>
              </a:ln>
              <a:solidFill>
                <a:srgbClr val="03539A"/>
              </a:solidFill>
              <a:effectLst/>
              <a:uLnTx/>
              <a:uFillTx/>
              <a:latin typeface="Gilroy SemiBold" panose="00000700000000000000" pitchFamily="2" charset="-52"/>
              <a:cs typeface="Arial" panose="020B0604020202020204" pitchFamily="34" charset="0"/>
            </a:endParaRPr>
          </a:p>
        </p:txBody>
      </p:sp>
      <p:sp>
        <p:nvSpPr>
          <p:cNvPr id="70" name="Прямоугольник: скругленные углы 69">
            <a:extLst>
              <a:ext uri="{FF2B5EF4-FFF2-40B4-BE49-F238E27FC236}">
                <a16:creationId xmlns:a16="http://schemas.microsoft.com/office/drawing/2014/main" id="{1A32C8D1-48BB-FF2D-833B-2611F1CAC11A}"/>
              </a:ext>
            </a:extLst>
          </p:cNvPr>
          <p:cNvSpPr/>
          <p:nvPr/>
        </p:nvSpPr>
        <p:spPr>
          <a:xfrm>
            <a:off x="880712" y="4478195"/>
            <a:ext cx="740919" cy="162564"/>
          </a:xfrm>
          <a:prstGeom prst="roundRect">
            <a:avLst>
              <a:gd name="adj" fmla="val 50000"/>
            </a:avLst>
          </a:prstGeom>
          <a:solidFill>
            <a:srgbClr val="03539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71" name="Прямоугольник: скругленные углы 70">
            <a:extLst>
              <a:ext uri="{FF2B5EF4-FFF2-40B4-BE49-F238E27FC236}">
                <a16:creationId xmlns:a16="http://schemas.microsoft.com/office/drawing/2014/main" id="{53D7BCA0-F260-685A-4E06-EBC788A69945}"/>
              </a:ext>
            </a:extLst>
          </p:cNvPr>
          <p:cNvSpPr/>
          <p:nvPr/>
        </p:nvSpPr>
        <p:spPr>
          <a:xfrm>
            <a:off x="1704435" y="4478195"/>
            <a:ext cx="905088" cy="162564"/>
          </a:xfrm>
          <a:prstGeom prst="roundRect">
            <a:avLst>
              <a:gd name="adj" fmla="val 50000"/>
            </a:avLst>
          </a:prstGeom>
          <a:solidFill>
            <a:srgbClr val="03539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72" name="Прямоугольник: скругленные углы 71">
            <a:extLst>
              <a:ext uri="{FF2B5EF4-FFF2-40B4-BE49-F238E27FC236}">
                <a16:creationId xmlns:a16="http://schemas.microsoft.com/office/drawing/2014/main" id="{E7738F43-402C-F594-08DC-081FBBB86115}"/>
              </a:ext>
            </a:extLst>
          </p:cNvPr>
          <p:cNvSpPr/>
          <p:nvPr/>
        </p:nvSpPr>
        <p:spPr>
          <a:xfrm>
            <a:off x="3141256" y="4478195"/>
            <a:ext cx="717725" cy="162564"/>
          </a:xfrm>
          <a:prstGeom prst="roundRect">
            <a:avLst>
              <a:gd name="adj" fmla="val 50000"/>
            </a:avLst>
          </a:prstGeom>
          <a:solidFill>
            <a:srgbClr val="03539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73" name="Прямоугольник: скругленные углы 72">
            <a:extLst>
              <a:ext uri="{FF2B5EF4-FFF2-40B4-BE49-F238E27FC236}">
                <a16:creationId xmlns:a16="http://schemas.microsoft.com/office/drawing/2014/main" id="{1A975171-A197-8DD0-E7DA-BC5B87D46C9A}"/>
              </a:ext>
            </a:extLst>
          </p:cNvPr>
          <p:cNvSpPr/>
          <p:nvPr/>
        </p:nvSpPr>
        <p:spPr>
          <a:xfrm>
            <a:off x="3930373" y="4478195"/>
            <a:ext cx="792974" cy="162564"/>
          </a:xfrm>
          <a:prstGeom prst="roundRect">
            <a:avLst>
              <a:gd name="adj" fmla="val 50000"/>
            </a:avLst>
          </a:prstGeom>
          <a:solidFill>
            <a:srgbClr val="03539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75" name="Прямоугольник: скругленные углы 74">
            <a:extLst>
              <a:ext uri="{FF2B5EF4-FFF2-40B4-BE49-F238E27FC236}">
                <a16:creationId xmlns:a16="http://schemas.microsoft.com/office/drawing/2014/main" id="{53F420E9-38AC-5317-230E-F4BCA8336437}"/>
              </a:ext>
            </a:extLst>
          </p:cNvPr>
          <p:cNvSpPr/>
          <p:nvPr/>
        </p:nvSpPr>
        <p:spPr>
          <a:xfrm>
            <a:off x="3141257" y="4699690"/>
            <a:ext cx="518983" cy="162564"/>
          </a:xfrm>
          <a:prstGeom prst="roundRect">
            <a:avLst>
              <a:gd name="adj" fmla="val 50000"/>
            </a:avLst>
          </a:prstGeom>
          <a:solidFill>
            <a:srgbClr val="03539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80" name="Прямоугольник: скругленные углы 79">
            <a:extLst>
              <a:ext uri="{FF2B5EF4-FFF2-40B4-BE49-F238E27FC236}">
                <a16:creationId xmlns:a16="http://schemas.microsoft.com/office/drawing/2014/main" id="{F92C9453-995F-D99A-E0E6-0605CDADF95E}"/>
              </a:ext>
            </a:extLst>
          </p:cNvPr>
          <p:cNvSpPr/>
          <p:nvPr/>
        </p:nvSpPr>
        <p:spPr>
          <a:xfrm>
            <a:off x="3747275" y="4699690"/>
            <a:ext cx="498049" cy="162564"/>
          </a:xfrm>
          <a:prstGeom prst="roundRect">
            <a:avLst>
              <a:gd name="adj" fmla="val 50000"/>
            </a:avLst>
          </a:prstGeom>
          <a:solidFill>
            <a:srgbClr val="03539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81" name="Прямоугольник: скругленные углы 80">
            <a:extLst>
              <a:ext uri="{FF2B5EF4-FFF2-40B4-BE49-F238E27FC236}">
                <a16:creationId xmlns:a16="http://schemas.microsoft.com/office/drawing/2014/main" id="{0DB64CEC-DAF4-D029-FE90-D1257AD540D3}"/>
              </a:ext>
            </a:extLst>
          </p:cNvPr>
          <p:cNvSpPr/>
          <p:nvPr/>
        </p:nvSpPr>
        <p:spPr>
          <a:xfrm>
            <a:off x="5170754" y="4478195"/>
            <a:ext cx="518983" cy="162564"/>
          </a:xfrm>
          <a:prstGeom prst="roundRect">
            <a:avLst>
              <a:gd name="adj" fmla="val 50000"/>
            </a:avLst>
          </a:prstGeom>
          <a:solidFill>
            <a:srgbClr val="03539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82" name="Прямоугольник: скругленные углы 81">
            <a:extLst>
              <a:ext uri="{FF2B5EF4-FFF2-40B4-BE49-F238E27FC236}">
                <a16:creationId xmlns:a16="http://schemas.microsoft.com/office/drawing/2014/main" id="{C17F574E-0389-075D-761D-69906EC45C30}"/>
              </a:ext>
            </a:extLst>
          </p:cNvPr>
          <p:cNvSpPr/>
          <p:nvPr/>
        </p:nvSpPr>
        <p:spPr>
          <a:xfrm>
            <a:off x="5742365" y="4478195"/>
            <a:ext cx="847348" cy="162564"/>
          </a:xfrm>
          <a:prstGeom prst="roundRect">
            <a:avLst>
              <a:gd name="adj" fmla="val 50000"/>
            </a:avLst>
          </a:prstGeom>
          <a:solidFill>
            <a:srgbClr val="03539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92" name="Прямоугольник: скругленные углы 91">
            <a:extLst>
              <a:ext uri="{FF2B5EF4-FFF2-40B4-BE49-F238E27FC236}">
                <a16:creationId xmlns:a16="http://schemas.microsoft.com/office/drawing/2014/main" id="{E04AF3CA-5781-CF77-CD89-A25B9F26185F}"/>
              </a:ext>
            </a:extLst>
          </p:cNvPr>
          <p:cNvSpPr/>
          <p:nvPr/>
        </p:nvSpPr>
        <p:spPr>
          <a:xfrm>
            <a:off x="6034530" y="4699690"/>
            <a:ext cx="490809" cy="162564"/>
          </a:xfrm>
          <a:prstGeom prst="roundRect">
            <a:avLst>
              <a:gd name="adj" fmla="val 50000"/>
            </a:avLst>
          </a:prstGeom>
          <a:solidFill>
            <a:srgbClr val="03539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109" name="Прямоугольник: скругленные углы 108">
            <a:extLst>
              <a:ext uri="{FF2B5EF4-FFF2-40B4-BE49-F238E27FC236}">
                <a16:creationId xmlns:a16="http://schemas.microsoft.com/office/drawing/2014/main" id="{796091EA-AFAD-91F7-1118-4683AF85F7E4}"/>
              </a:ext>
            </a:extLst>
          </p:cNvPr>
          <p:cNvSpPr/>
          <p:nvPr/>
        </p:nvSpPr>
        <p:spPr>
          <a:xfrm>
            <a:off x="4723347" y="5359937"/>
            <a:ext cx="1026978" cy="208554"/>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108" name="Прямоугольник: скругленные углы 107">
            <a:extLst>
              <a:ext uri="{FF2B5EF4-FFF2-40B4-BE49-F238E27FC236}">
                <a16:creationId xmlns:a16="http://schemas.microsoft.com/office/drawing/2014/main" id="{BAE14623-642C-E45B-EC93-F63911743872}"/>
              </a:ext>
            </a:extLst>
          </p:cNvPr>
          <p:cNvSpPr/>
          <p:nvPr/>
        </p:nvSpPr>
        <p:spPr>
          <a:xfrm>
            <a:off x="701810" y="5359937"/>
            <a:ext cx="1026978" cy="208554"/>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pic>
        <p:nvPicPr>
          <p:cNvPr id="14" name="Рисунок 13">
            <a:extLst>
              <a:ext uri="{FF2B5EF4-FFF2-40B4-BE49-F238E27FC236}">
                <a16:creationId xmlns:a16="http://schemas.microsoft.com/office/drawing/2014/main" id="{142E289E-86BA-6E39-BFC6-3769570B5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02" y="2367285"/>
            <a:ext cx="2337092" cy="1629786"/>
          </a:xfrm>
          <a:prstGeom prst="rect">
            <a:avLst/>
          </a:prstGeom>
        </p:spPr>
      </p:pic>
      <p:sp>
        <p:nvSpPr>
          <p:cNvPr id="96" name="Прямоугольник: скругленные углы 95">
            <a:extLst>
              <a:ext uri="{FF2B5EF4-FFF2-40B4-BE49-F238E27FC236}">
                <a16:creationId xmlns:a16="http://schemas.microsoft.com/office/drawing/2014/main" id="{0150DEBD-6B9E-9B02-F640-51B618CEFD8D}"/>
              </a:ext>
            </a:extLst>
          </p:cNvPr>
          <p:cNvSpPr/>
          <p:nvPr/>
        </p:nvSpPr>
        <p:spPr>
          <a:xfrm>
            <a:off x="644454" y="1672580"/>
            <a:ext cx="6384995" cy="3431838"/>
          </a:xfrm>
          <a:prstGeom prst="roundRect">
            <a:avLst>
              <a:gd name="adj" fmla="val 3835"/>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endParaRPr lang="ru-RU" dirty="0"/>
          </a:p>
        </p:txBody>
      </p:sp>
      <p:sp>
        <p:nvSpPr>
          <p:cNvPr id="173" name="Прямоугольник: скругленные углы 172">
            <a:extLst>
              <a:ext uri="{FF2B5EF4-FFF2-40B4-BE49-F238E27FC236}">
                <a16:creationId xmlns:a16="http://schemas.microsoft.com/office/drawing/2014/main" id="{5E6DB514-FE79-CA8A-CE41-D674AAEB0DDF}"/>
              </a:ext>
            </a:extLst>
          </p:cNvPr>
          <p:cNvSpPr/>
          <p:nvPr/>
        </p:nvSpPr>
        <p:spPr>
          <a:xfrm>
            <a:off x="-262208" y="486054"/>
            <a:ext cx="350065" cy="41075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 name="Рисунок 7">
            <a:extLst>
              <a:ext uri="{FF2B5EF4-FFF2-40B4-BE49-F238E27FC236}">
                <a16:creationId xmlns:a16="http://schemas.microsoft.com/office/drawing/2014/main" id="{4F87887C-C6C8-F614-179E-F94D7C53FBD4}"/>
              </a:ext>
            </a:extLst>
          </p:cNvPr>
          <p:cNvGrpSpPr/>
          <p:nvPr/>
        </p:nvGrpSpPr>
        <p:grpSpPr>
          <a:xfrm>
            <a:off x="10523034" y="397549"/>
            <a:ext cx="1202981" cy="199524"/>
            <a:chOff x="3551339" y="3006890"/>
            <a:chExt cx="5089184" cy="844082"/>
          </a:xfrm>
        </p:grpSpPr>
        <p:sp>
          <p:nvSpPr>
            <p:cNvPr id="3" name="Полилиния: фигура 2">
              <a:extLst>
                <a:ext uri="{FF2B5EF4-FFF2-40B4-BE49-F238E27FC236}">
                  <a16:creationId xmlns:a16="http://schemas.microsoft.com/office/drawing/2014/main" id="{EC3A8DF6-5D8F-12F6-C424-7FF801E44510}"/>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4C3908F3-3BEE-C67D-60F1-0DB54B262078}"/>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pic>
        <p:nvPicPr>
          <p:cNvPr id="12" name="Рисунок 11">
            <a:extLst>
              <a:ext uri="{FF2B5EF4-FFF2-40B4-BE49-F238E27FC236}">
                <a16:creationId xmlns:a16="http://schemas.microsoft.com/office/drawing/2014/main" id="{6B62E393-A42D-2CC1-9F0F-F5BE0932009F}"/>
              </a:ext>
            </a:extLst>
          </p:cNvPr>
          <p:cNvPicPr>
            <a:picLocks noChangeAspect="1"/>
          </p:cNvPicPr>
          <p:nvPr/>
        </p:nvPicPr>
        <p:blipFill>
          <a:blip r:embed="rId4"/>
          <a:stretch>
            <a:fillRect/>
          </a:stretch>
        </p:blipFill>
        <p:spPr>
          <a:xfrm>
            <a:off x="939829" y="2281309"/>
            <a:ext cx="2337092" cy="1584354"/>
          </a:xfrm>
          <a:prstGeom prst="rect">
            <a:avLst/>
          </a:prstGeom>
          <a:ln>
            <a:noFill/>
          </a:ln>
        </p:spPr>
      </p:pic>
      <p:sp>
        <p:nvSpPr>
          <p:cNvPr id="20" name="TextBox 19">
            <a:extLst>
              <a:ext uri="{FF2B5EF4-FFF2-40B4-BE49-F238E27FC236}">
                <a16:creationId xmlns:a16="http://schemas.microsoft.com/office/drawing/2014/main" id="{CBAAECD3-0F8D-088D-444E-A1D93A826FE2}"/>
              </a:ext>
            </a:extLst>
          </p:cNvPr>
          <p:cNvSpPr txBox="1"/>
          <p:nvPr/>
        </p:nvSpPr>
        <p:spPr>
          <a:xfrm>
            <a:off x="7338918" y="3725525"/>
            <a:ext cx="4351613" cy="707886"/>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Определение </a:t>
            </a:r>
            <a:r>
              <a:rPr kumimoji="0" lang="ru-RU" sz="1000" i="0" u="none" strike="noStrike" kern="1200" cap="none" spc="0" normalizeH="0" baseline="0" noProof="0" dirty="0" err="1">
                <a:ln>
                  <a:noFill/>
                </a:ln>
                <a:solidFill>
                  <a:schemeClr val="tx1">
                    <a:lumMod val="85000"/>
                    <a:lumOff val="15000"/>
                  </a:schemeClr>
                </a:solidFill>
                <a:effectLst/>
                <a:uLnTx/>
                <a:uFillTx/>
                <a:latin typeface="Gilroy" panose="00000500000000000000" pitchFamily="2" charset="-52"/>
                <a:cs typeface="Arial" panose="020B0604020202020204" pitchFamily="34" charset="0"/>
              </a:rPr>
              <a:t>квазиоднородных</a:t>
            </a:r>
            <a:r>
              <a:rPr kumimoji="0" lang="ru-RU" sz="10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 по геологическим свойствам прослоев на основе интеллектуального анализа и классификации пород по их свойствам, определенным на этапе автоматизированной интерпретации на каждом шаге квантования</a:t>
            </a:r>
          </a:p>
        </p:txBody>
      </p:sp>
      <p:sp>
        <p:nvSpPr>
          <p:cNvPr id="21" name="TextBox 20">
            <a:extLst>
              <a:ext uri="{FF2B5EF4-FFF2-40B4-BE49-F238E27FC236}">
                <a16:creationId xmlns:a16="http://schemas.microsoft.com/office/drawing/2014/main" id="{DA685B86-7AC9-AB9B-9FF4-69A3311AAF9D}"/>
              </a:ext>
            </a:extLst>
          </p:cNvPr>
          <p:cNvSpPr txBox="1"/>
          <p:nvPr/>
        </p:nvSpPr>
        <p:spPr>
          <a:xfrm>
            <a:off x="818736" y="4197241"/>
            <a:ext cx="2114479"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t>Коллектор – </a:t>
            </a:r>
            <a:r>
              <a:rPr kumimoji="0" lang="ru-RU" sz="1000" i="0" u="none" strike="noStrike" kern="1200" cap="none" spc="0" normalizeH="0" baseline="0" noProof="0" dirty="0" err="1">
                <a:ln>
                  <a:noFill/>
                </a:ln>
                <a:solidFill>
                  <a:srgbClr val="03539A"/>
                </a:solidFill>
                <a:effectLst/>
                <a:uLnTx/>
                <a:uFillTx/>
                <a:latin typeface="Nekst Semi Bold" panose="00000700000000000000" pitchFamily="2" charset="-52"/>
                <a:cs typeface="Arial" panose="020B0604020202020204" pitchFamily="34" charset="0"/>
              </a:rPr>
              <a:t>неколлектор</a:t>
            </a:r>
            <a:endParaRPr kumimoji="0" lang="ru-RU" sz="10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endParaRPr>
          </a:p>
        </p:txBody>
      </p:sp>
      <p:sp>
        <p:nvSpPr>
          <p:cNvPr id="23" name="TextBox 22">
            <a:extLst>
              <a:ext uri="{FF2B5EF4-FFF2-40B4-BE49-F238E27FC236}">
                <a16:creationId xmlns:a16="http://schemas.microsoft.com/office/drawing/2014/main" id="{BE292ADC-B6F8-C68B-68C3-271F51B2E8DF}"/>
              </a:ext>
            </a:extLst>
          </p:cNvPr>
          <p:cNvSpPr txBox="1"/>
          <p:nvPr/>
        </p:nvSpPr>
        <p:spPr>
          <a:xfrm>
            <a:off x="3175015" y="4204474"/>
            <a:ext cx="1040606" cy="246221"/>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t>По литологии</a:t>
            </a:r>
          </a:p>
        </p:txBody>
      </p:sp>
      <p:sp>
        <p:nvSpPr>
          <p:cNvPr id="24" name="TextBox 23">
            <a:extLst>
              <a:ext uri="{FF2B5EF4-FFF2-40B4-BE49-F238E27FC236}">
                <a16:creationId xmlns:a16="http://schemas.microsoft.com/office/drawing/2014/main" id="{EFA47FD5-7CDE-990B-DBE1-C4547294D5C8}"/>
              </a:ext>
            </a:extLst>
          </p:cNvPr>
          <p:cNvSpPr txBox="1"/>
          <p:nvPr/>
        </p:nvSpPr>
        <p:spPr>
          <a:xfrm>
            <a:off x="5159654" y="4204474"/>
            <a:ext cx="1619430" cy="246221"/>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t>По характеру притока</a:t>
            </a:r>
          </a:p>
        </p:txBody>
      </p:sp>
      <p:sp>
        <p:nvSpPr>
          <p:cNvPr id="27" name="TextBox 26">
            <a:extLst>
              <a:ext uri="{FF2B5EF4-FFF2-40B4-BE49-F238E27FC236}">
                <a16:creationId xmlns:a16="http://schemas.microsoft.com/office/drawing/2014/main" id="{0A9F5622-FA05-AB31-08CF-56A97294B358}"/>
              </a:ext>
            </a:extLst>
          </p:cNvPr>
          <p:cNvSpPr txBox="1"/>
          <p:nvPr/>
        </p:nvSpPr>
        <p:spPr>
          <a:xfrm>
            <a:off x="5203513" y="4451755"/>
            <a:ext cx="484673" cy="215444"/>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03539A"/>
                </a:solidFill>
                <a:effectLst/>
                <a:uLnTx/>
                <a:uFillTx/>
                <a:latin typeface="Gilroy SemiBold" panose="00000700000000000000" pitchFamily="2" charset="-52"/>
                <a:cs typeface="Arial" panose="020B0604020202020204" pitchFamily="34" charset="0"/>
              </a:rPr>
              <a:t>Нефть</a:t>
            </a:r>
          </a:p>
        </p:txBody>
      </p:sp>
      <p:sp>
        <p:nvSpPr>
          <p:cNvPr id="31" name="TextBox 30">
            <a:extLst>
              <a:ext uri="{FF2B5EF4-FFF2-40B4-BE49-F238E27FC236}">
                <a16:creationId xmlns:a16="http://schemas.microsoft.com/office/drawing/2014/main" id="{0801E190-BE86-60E8-8324-CE93784E2C9F}"/>
              </a:ext>
            </a:extLst>
          </p:cNvPr>
          <p:cNvSpPr txBox="1"/>
          <p:nvPr/>
        </p:nvSpPr>
        <p:spPr>
          <a:xfrm>
            <a:off x="3175016" y="4451755"/>
            <a:ext cx="821284" cy="215444"/>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03539A"/>
                </a:solidFill>
                <a:effectLst/>
                <a:uLnTx/>
                <a:uFillTx/>
                <a:latin typeface="Gilroy SemiBold" panose="00000700000000000000" pitchFamily="2" charset="-52"/>
                <a:cs typeface="Arial" panose="020B0604020202020204" pitchFamily="34" charset="0"/>
              </a:rPr>
              <a:t>Песчаник</a:t>
            </a:r>
          </a:p>
        </p:txBody>
      </p:sp>
      <p:sp>
        <p:nvSpPr>
          <p:cNvPr id="35" name="TextBox 34">
            <a:extLst>
              <a:ext uri="{FF2B5EF4-FFF2-40B4-BE49-F238E27FC236}">
                <a16:creationId xmlns:a16="http://schemas.microsoft.com/office/drawing/2014/main" id="{5D3BEF26-2485-403A-DEF9-66ADC0A6617E}"/>
              </a:ext>
            </a:extLst>
          </p:cNvPr>
          <p:cNvSpPr txBox="1"/>
          <p:nvPr/>
        </p:nvSpPr>
        <p:spPr>
          <a:xfrm>
            <a:off x="904946" y="4451755"/>
            <a:ext cx="760900" cy="215444"/>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03539A"/>
                </a:solidFill>
                <a:effectLst/>
                <a:uLnTx/>
                <a:uFillTx/>
                <a:latin typeface="Gilroy SemiBold" panose="00000700000000000000" pitchFamily="2" charset="-52"/>
                <a:cs typeface="Arial" panose="020B0604020202020204" pitchFamily="34" charset="0"/>
              </a:rPr>
              <a:t>Коллектор</a:t>
            </a:r>
          </a:p>
        </p:txBody>
      </p:sp>
      <p:sp>
        <p:nvSpPr>
          <p:cNvPr id="37" name="TextBox 36">
            <a:extLst>
              <a:ext uri="{FF2B5EF4-FFF2-40B4-BE49-F238E27FC236}">
                <a16:creationId xmlns:a16="http://schemas.microsoft.com/office/drawing/2014/main" id="{A38F5A9E-67FE-CFE2-3951-AB0C2740BE23}"/>
              </a:ext>
            </a:extLst>
          </p:cNvPr>
          <p:cNvSpPr txBox="1"/>
          <p:nvPr/>
        </p:nvSpPr>
        <p:spPr>
          <a:xfrm>
            <a:off x="1749348" y="4451755"/>
            <a:ext cx="847348" cy="215444"/>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err="1">
                <a:ln>
                  <a:noFill/>
                </a:ln>
                <a:solidFill>
                  <a:srgbClr val="03539A"/>
                </a:solidFill>
                <a:effectLst/>
                <a:uLnTx/>
                <a:uFillTx/>
                <a:latin typeface="Gilroy SemiBold" panose="00000700000000000000" pitchFamily="2" charset="-52"/>
                <a:cs typeface="Arial" panose="020B0604020202020204" pitchFamily="34" charset="0"/>
              </a:rPr>
              <a:t>Неколлектор</a:t>
            </a:r>
            <a:endParaRPr kumimoji="0" lang="ru-RU" sz="800" b="0" i="0" u="none" strike="noStrike" kern="1200" cap="none" spc="0" normalizeH="0" baseline="0" noProof="0" dirty="0">
              <a:ln>
                <a:noFill/>
              </a:ln>
              <a:solidFill>
                <a:srgbClr val="03539A"/>
              </a:solidFill>
              <a:effectLst/>
              <a:uLnTx/>
              <a:uFillTx/>
              <a:latin typeface="Gilroy SemiBold" panose="00000700000000000000" pitchFamily="2" charset="-52"/>
              <a:cs typeface="Arial" panose="020B0604020202020204" pitchFamily="34" charset="0"/>
            </a:endParaRPr>
          </a:p>
        </p:txBody>
      </p:sp>
      <p:sp>
        <p:nvSpPr>
          <p:cNvPr id="39" name="TextBox 38">
            <a:extLst>
              <a:ext uri="{FF2B5EF4-FFF2-40B4-BE49-F238E27FC236}">
                <a16:creationId xmlns:a16="http://schemas.microsoft.com/office/drawing/2014/main" id="{2E89DB6A-24A4-AEC6-AE91-0372305B2690}"/>
              </a:ext>
            </a:extLst>
          </p:cNvPr>
          <p:cNvSpPr txBox="1"/>
          <p:nvPr/>
        </p:nvSpPr>
        <p:spPr>
          <a:xfrm>
            <a:off x="3964133" y="4451755"/>
            <a:ext cx="763937" cy="215444"/>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03539A"/>
                </a:solidFill>
                <a:effectLst/>
                <a:uLnTx/>
                <a:uFillTx/>
                <a:latin typeface="Gilroy SemiBold" panose="00000700000000000000" pitchFamily="2" charset="-52"/>
                <a:cs typeface="Arial" panose="020B0604020202020204" pitchFamily="34" charset="0"/>
              </a:rPr>
              <a:t>Алевролит</a:t>
            </a:r>
          </a:p>
        </p:txBody>
      </p:sp>
      <p:sp>
        <p:nvSpPr>
          <p:cNvPr id="41" name="TextBox 40">
            <a:extLst>
              <a:ext uri="{FF2B5EF4-FFF2-40B4-BE49-F238E27FC236}">
                <a16:creationId xmlns:a16="http://schemas.microsoft.com/office/drawing/2014/main" id="{453F75A7-979E-ABFC-B69C-FC4770B54CCE}"/>
              </a:ext>
            </a:extLst>
          </p:cNvPr>
          <p:cNvSpPr txBox="1"/>
          <p:nvPr/>
        </p:nvSpPr>
        <p:spPr>
          <a:xfrm>
            <a:off x="3175015" y="4673250"/>
            <a:ext cx="469012" cy="215444"/>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03539A"/>
                </a:solidFill>
                <a:effectLst/>
                <a:uLnTx/>
                <a:uFillTx/>
                <a:latin typeface="Gilroy SemiBold" panose="00000700000000000000" pitchFamily="2" charset="-52"/>
                <a:cs typeface="Arial" panose="020B0604020202020204" pitchFamily="34" charset="0"/>
              </a:rPr>
              <a:t>Глина</a:t>
            </a:r>
          </a:p>
        </p:txBody>
      </p:sp>
      <p:sp>
        <p:nvSpPr>
          <p:cNvPr id="46" name="TextBox 45">
            <a:extLst>
              <a:ext uri="{FF2B5EF4-FFF2-40B4-BE49-F238E27FC236}">
                <a16:creationId xmlns:a16="http://schemas.microsoft.com/office/drawing/2014/main" id="{FCEB3DFF-ADB9-9543-56F6-175066F9FDDF}"/>
              </a:ext>
            </a:extLst>
          </p:cNvPr>
          <p:cNvSpPr txBox="1"/>
          <p:nvPr/>
        </p:nvSpPr>
        <p:spPr>
          <a:xfrm>
            <a:off x="3781035" y="4673250"/>
            <a:ext cx="469012" cy="215444"/>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03539A"/>
                </a:solidFill>
                <a:effectLst/>
                <a:uLnTx/>
                <a:uFillTx/>
                <a:latin typeface="Gilroy SemiBold" panose="00000700000000000000" pitchFamily="2" charset="-52"/>
                <a:cs typeface="Arial" panose="020B0604020202020204" pitchFamily="34" charset="0"/>
              </a:rPr>
              <a:t>Уголь</a:t>
            </a:r>
            <a:endParaRPr kumimoji="0" lang="ru-RU" sz="1400" b="0" i="0" u="none" strike="noStrike" kern="1200" cap="none" spc="0" normalizeH="0" baseline="0" noProof="0" dirty="0">
              <a:ln>
                <a:noFill/>
              </a:ln>
              <a:solidFill>
                <a:srgbClr val="03539A"/>
              </a:solidFill>
              <a:effectLst/>
              <a:uLnTx/>
              <a:uFillTx/>
              <a:latin typeface="Gilroy SemiBold" panose="00000700000000000000" pitchFamily="2" charset="-52"/>
            </a:endParaRPr>
          </a:p>
        </p:txBody>
      </p:sp>
      <p:sp>
        <p:nvSpPr>
          <p:cNvPr id="48" name="TextBox 47">
            <a:extLst>
              <a:ext uri="{FF2B5EF4-FFF2-40B4-BE49-F238E27FC236}">
                <a16:creationId xmlns:a16="http://schemas.microsoft.com/office/drawing/2014/main" id="{55E87774-3A52-C284-84B2-447822BF1A7A}"/>
              </a:ext>
            </a:extLst>
          </p:cNvPr>
          <p:cNvSpPr txBox="1"/>
          <p:nvPr/>
        </p:nvSpPr>
        <p:spPr>
          <a:xfrm>
            <a:off x="5775124" y="4451755"/>
            <a:ext cx="819172" cy="215444"/>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err="1">
                <a:ln>
                  <a:noFill/>
                </a:ln>
                <a:solidFill>
                  <a:srgbClr val="03539A"/>
                </a:solidFill>
                <a:effectLst/>
                <a:uLnTx/>
                <a:uFillTx/>
                <a:latin typeface="Gilroy SemiBold" panose="00000700000000000000" pitchFamily="2" charset="-52"/>
                <a:cs typeface="Arial" panose="020B0604020202020204" pitchFamily="34" charset="0"/>
              </a:rPr>
              <a:t>Нефть+вода</a:t>
            </a:r>
            <a:endParaRPr kumimoji="0" lang="ru-RU" sz="1400" b="0" i="0" u="none" strike="noStrike" kern="1200" cap="none" spc="0" normalizeH="0" baseline="0" noProof="0" dirty="0">
              <a:ln>
                <a:noFill/>
              </a:ln>
              <a:solidFill>
                <a:srgbClr val="03539A"/>
              </a:solidFill>
              <a:effectLst/>
              <a:uLnTx/>
              <a:uFillTx/>
              <a:latin typeface="Gilroy SemiBold" panose="00000700000000000000" pitchFamily="2" charset="-52"/>
            </a:endParaRPr>
          </a:p>
        </p:txBody>
      </p:sp>
      <p:sp>
        <p:nvSpPr>
          <p:cNvPr id="52" name="TextBox 51">
            <a:extLst>
              <a:ext uri="{FF2B5EF4-FFF2-40B4-BE49-F238E27FC236}">
                <a16:creationId xmlns:a16="http://schemas.microsoft.com/office/drawing/2014/main" id="{4D7F6FAB-3BE9-901F-3CC6-5A1AFA0D9612}"/>
              </a:ext>
            </a:extLst>
          </p:cNvPr>
          <p:cNvSpPr txBox="1"/>
          <p:nvPr/>
        </p:nvSpPr>
        <p:spPr>
          <a:xfrm>
            <a:off x="6067289" y="4673250"/>
            <a:ext cx="462633" cy="215444"/>
          </a:xfrm>
          <a:prstGeom prst="rect">
            <a:avLst/>
          </a:prstGeom>
          <a:noFill/>
        </p:spPr>
        <p:txBody>
          <a:bodyPr wrap="square">
            <a:spAutoFit/>
          </a:bodyPr>
          <a:lstStyle/>
          <a:p>
            <a:pPr marL="0" marR="0" lvl="0" indent="0" algn="l" defTabSz="743727"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03539A"/>
                </a:solidFill>
                <a:effectLst/>
                <a:uLnTx/>
                <a:uFillTx/>
                <a:latin typeface="Gilroy SemiBold" panose="00000700000000000000" pitchFamily="2" charset="-52"/>
                <a:cs typeface="Arial" panose="020B0604020202020204" pitchFamily="34" charset="0"/>
              </a:rPr>
              <a:t>Вода</a:t>
            </a:r>
            <a:endParaRPr kumimoji="0" lang="ru-RU" sz="1400" b="0" i="0" u="none" strike="noStrike" kern="1200" cap="none" spc="0" normalizeH="0" baseline="0" noProof="0" dirty="0">
              <a:ln>
                <a:noFill/>
              </a:ln>
              <a:solidFill>
                <a:srgbClr val="03539A"/>
              </a:solidFill>
              <a:effectLst/>
              <a:uLnTx/>
              <a:uFillTx/>
              <a:latin typeface="Gilroy SemiBold" panose="00000700000000000000" pitchFamily="2" charset="-52"/>
            </a:endParaRPr>
          </a:p>
        </p:txBody>
      </p:sp>
      <p:sp>
        <p:nvSpPr>
          <p:cNvPr id="59" name="TextBox 58">
            <a:extLst>
              <a:ext uri="{FF2B5EF4-FFF2-40B4-BE49-F238E27FC236}">
                <a16:creationId xmlns:a16="http://schemas.microsoft.com/office/drawing/2014/main" id="{AAF3CD5D-3D74-258E-DEC4-D056A6E4DF51}"/>
              </a:ext>
            </a:extLst>
          </p:cNvPr>
          <p:cNvSpPr txBox="1"/>
          <p:nvPr/>
        </p:nvSpPr>
        <p:spPr>
          <a:xfrm>
            <a:off x="776039" y="5335740"/>
            <a:ext cx="889807"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bg1"/>
                </a:solidFill>
                <a:effectLst/>
                <a:uLnTx/>
                <a:uFillTx/>
                <a:latin typeface="Nekst Bold" panose="00000800000000000000" pitchFamily="2" charset="-52"/>
                <a:cs typeface="Arial" panose="020B0604020202020204" pitchFamily="34" charset="0"/>
              </a:rPr>
              <a:t>Назначение</a:t>
            </a:r>
          </a:p>
        </p:txBody>
      </p:sp>
      <p:sp>
        <p:nvSpPr>
          <p:cNvPr id="62" name="TextBox 61">
            <a:extLst>
              <a:ext uri="{FF2B5EF4-FFF2-40B4-BE49-F238E27FC236}">
                <a16:creationId xmlns:a16="http://schemas.microsoft.com/office/drawing/2014/main" id="{2D781C15-81AC-6A89-9A07-A79364763E48}"/>
              </a:ext>
            </a:extLst>
          </p:cNvPr>
          <p:cNvSpPr txBox="1"/>
          <p:nvPr/>
        </p:nvSpPr>
        <p:spPr>
          <a:xfrm>
            <a:off x="776038" y="5635745"/>
            <a:ext cx="3656149" cy="784830"/>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Управление процессом комплексной интерпретации</a:t>
            </a:r>
          </a:p>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геолого-геофизической информации непрерывно</a:t>
            </a:r>
            <a:b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b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вдоль разреза вскрытого стволом скважины с</a:t>
            </a:r>
            <a:r>
              <a:rPr kumimoji="0" lang="en-US"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 </a:t>
            </a: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помощью технологий автоматизированной</a:t>
            </a:r>
            <a:r>
              <a:rPr kumimoji="0" lang="en-US"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 </a:t>
            </a: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интерпретации </a:t>
            </a:r>
            <a:br>
              <a:rPr kumimoji="0" lang="en-US"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b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для терригенных (TABC) и/или карбонатных (CARB) пород</a:t>
            </a:r>
          </a:p>
        </p:txBody>
      </p:sp>
      <p:sp>
        <p:nvSpPr>
          <p:cNvPr id="63" name="TextBox 62">
            <a:extLst>
              <a:ext uri="{FF2B5EF4-FFF2-40B4-BE49-F238E27FC236}">
                <a16:creationId xmlns:a16="http://schemas.microsoft.com/office/drawing/2014/main" id="{D9C38BED-CAF0-7012-7967-4BDFC0063631}"/>
              </a:ext>
            </a:extLst>
          </p:cNvPr>
          <p:cNvSpPr txBox="1"/>
          <p:nvPr/>
        </p:nvSpPr>
        <p:spPr>
          <a:xfrm>
            <a:off x="4758739" y="5345265"/>
            <a:ext cx="959990"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bg1"/>
                </a:solidFill>
                <a:effectLst/>
                <a:uLnTx/>
                <a:uFillTx/>
                <a:latin typeface="Nekst Semi Bold" panose="00000700000000000000" pitchFamily="2" charset="-52"/>
                <a:cs typeface="Arial" panose="020B0604020202020204" pitchFamily="34" charset="0"/>
              </a:rPr>
              <a:t>Особенности</a:t>
            </a:r>
          </a:p>
        </p:txBody>
      </p:sp>
      <p:sp>
        <p:nvSpPr>
          <p:cNvPr id="65" name="TextBox 64">
            <a:extLst>
              <a:ext uri="{FF2B5EF4-FFF2-40B4-BE49-F238E27FC236}">
                <a16:creationId xmlns:a16="http://schemas.microsoft.com/office/drawing/2014/main" id="{9DA44023-4258-0B2F-B09A-C227CEBA723F}"/>
              </a:ext>
            </a:extLst>
          </p:cNvPr>
          <p:cNvSpPr txBox="1"/>
          <p:nvPr/>
        </p:nvSpPr>
        <p:spPr>
          <a:xfrm>
            <a:off x="4758739" y="5635745"/>
            <a:ext cx="3439582" cy="923330"/>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Экспертная система ESKS построена на основе</a:t>
            </a:r>
            <a:r>
              <a:rPr kumimoji="0" lang="en-US"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 </a:t>
            </a: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процедур логического вывода и принятия решений</a:t>
            </a:r>
            <a:r>
              <a:rPr kumimoji="0" lang="en-US"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 </a:t>
            </a: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и базы знаний, реализованной как совокупность фактов</a:t>
            </a:r>
            <a:r>
              <a:rPr kumimoji="0" lang="en-US"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 </a:t>
            </a: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и правил логического вывода о классификации пород</a:t>
            </a:r>
            <a:r>
              <a:rPr kumimoji="0" lang="en-US"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 </a:t>
            </a:r>
            <a:br>
              <a:rPr kumimoji="0" lang="en-US"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b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по структурно-литологическим, коллекторским,</a:t>
            </a:r>
            <a:r>
              <a:rPr kumimoji="0" lang="en-US"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 </a:t>
            </a: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фильтрационно-емкостным и флюидальным свойствам</a:t>
            </a:r>
          </a:p>
        </p:txBody>
      </p:sp>
      <p:sp>
        <p:nvSpPr>
          <p:cNvPr id="67" name="TextBox 66">
            <a:extLst>
              <a:ext uri="{FF2B5EF4-FFF2-40B4-BE49-F238E27FC236}">
                <a16:creationId xmlns:a16="http://schemas.microsoft.com/office/drawing/2014/main" id="{3F12C2FB-B10C-33C9-2C89-31DF71B3D8B6}"/>
              </a:ext>
            </a:extLst>
          </p:cNvPr>
          <p:cNvSpPr txBox="1"/>
          <p:nvPr/>
        </p:nvSpPr>
        <p:spPr>
          <a:xfrm>
            <a:off x="8560265" y="5635745"/>
            <a:ext cx="3439582" cy="64633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Однозначный и сопоставимый результат для похожих ситуаций в условиях большой неопределенности. Определение расширенного набора параметров, характеризующие геологические свойства горных пород</a:t>
            </a:r>
          </a:p>
        </p:txBody>
      </p:sp>
      <p:pic>
        <p:nvPicPr>
          <p:cNvPr id="69" name="Рисунок 68">
            <a:extLst>
              <a:ext uri="{FF2B5EF4-FFF2-40B4-BE49-F238E27FC236}">
                <a16:creationId xmlns:a16="http://schemas.microsoft.com/office/drawing/2014/main" id="{87BBC6BF-9330-091C-EDC9-7B357A8E19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4402" y="1868495"/>
            <a:ext cx="4351613" cy="1281205"/>
          </a:xfrm>
          <a:prstGeom prst="rect">
            <a:avLst/>
          </a:prstGeom>
        </p:spPr>
      </p:pic>
      <p:sp>
        <p:nvSpPr>
          <p:cNvPr id="110" name="Прямоугольник: скругленные углы 109">
            <a:extLst>
              <a:ext uri="{FF2B5EF4-FFF2-40B4-BE49-F238E27FC236}">
                <a16:creationId xmlns:a16="http://schemas.microsoft.com/office/drawing/2014/main" id="{E8B87504-513B-390A-E3DF-A23F4AC730D6}"/>
              </a:ext>
            </a:extLst>
          </p:cNvPr>
          <p:cNvSpPr/>
          <p:nvPr/>
        </p:nvSpPr>
        <p:spPr>
          <a:xfrm>
            <a:off x="8524873" y="5350412"/>
            <a:ext cx="1104900" cy="208554"/>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111" name="TextBox 110">
            <a:extLst>
              <a:ext uri="{FF2B5EF4-FFF2-40B4-BE49-F238E27FC236}">
                <a16:creationId xmlns:a16="http://schemas.microsoft.com/office/drawing/2014/main" id="{15935FD3-5B01-E5B4-946E-9788C1F0B2D9}"/>
              </a:ext>
            </a:extLst>
          </p:cNvPr>
          <p:cNvSpPr txBox="1"/>
          <p:nvPr/>
        </p:nvSpPr>
        <p:spPr>
          <a:xfrm>
            <a:off x="8560265" y="5335740"/>
            <a:ext cx="1104900"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bg1"/>
                </a:solidFill>
                <a:effectLst/>
                <a:uLnTx/>
                <a:uFillTx/>
                <a:latin typeface="Nekst Semi Bold" panose="00000700000000000000" pitchFamily="2" charset="-52"/>
                <a:cs typeface="Arial" panose="020B0604020202020204" pitchFamily="34" charset="0"/>
              </a:rPr>
              <a:t>Преимуществ</a:t>
            </a:r>
            <a:r>
              <a:rPr lang="ru-RU" sz="900" dirty="0">
                <a:solidFill>
                  <a:schemeClr val="bg1"/>
                </a:solidFill>
                <a:latin typeface="Nekst Semi Bold" panose="00000700000000000000" pitchFamily="2" charset="-52"/>
                <a:cs typeface="Arial" panose="020B0604020202020204" pitchFamily="34" charset="0"/>
              </a:rPr>
              <a:t>а</a:t>
            </a:r>
            <a:endParaRPr kumimoji="0" lang="ru-RU" sz="900" i="0" u="none" strike="noStrike" kern="1200" cap="none" spc="0" normalizeH="0" baseline="0" noProof="0" dirty="0">
              <a:ln>
                <a:noFill/>
              </a:ln>
              <a:solidFill>
                <a:schemeClr val="bg1"/>
              </a:solidFill>
              <a:effectLst/>
              <a:uLnTx/>
              <a:uFillTx/>
              <a:latin typeface="Nekst Semi Bold" panose="00000700000000000000" pitchFamily="2" charset="-52"/>
              <a:cs typeface="Arial" panose="020B0604020202020204" pitchFamily="34" charset="0"/>
            </a:endParaRPr>
          </a:p>
        </p:txBody>
      </p:sp>
      <p:sp>
        <p:nvSpPr>
          <p:cNvPr id="114" name="Прямоугольник: скругленные углы 113">
            <a:extLst>
              <a:ext uri="{FF2B5EF4-FFF2-40B4-BE49-F238E27FC236}">
                <a16:creationId xmlns:a16="http://schemas.microsoft.com/office/drawing/2014/main" id="{1D7D0DF6-C456-CF77-EDE0-C01EC11F9931}"/>
              </a:ext>
            </a:extLst>
          </p:cNvPr>
          <p:cNvSpPr/>
          <p:nvPr/>
        </p:nvSpPr>
        <p:spPr>
          <a:xfrm>
            <a:off x="7172425" y="1672580"/>
            <a:ext cx="4553590" cy="3431838"/>
          </a:xfrm>
          <a:prstGeom prst="roundRect">
            <a:avLst>
              <a:gd name="adj" fmla="val 3835"/>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endParaRPr lang="ru-RU" dirty="0"/>
          </a:p>
        </p:txBody>
      </p:sp>
      <p:sp>
        <p:nvSpPr>
          <p:cNvPr id="118" name="TextBox 117">
            <a:extLst>
              <a:ext uri="{FF2B5EF4-FFF2-40B4-BE49-F238E27FC236}">
                <a16:creationId xmlns:a16="http://schemas.microsoft.com/office/drawing/2014/main" id="{73248264-5D1C-570E-B4DF-F127E5B5985A}"/>
              </a:ext>
            </a:extLst>
          </p:cNvPr>
          <p:cNvSpPr txBox="1"/>
          <p:nvPr/>
        </p:nvSpPr>
        <p:spPr>
          <a:xfrm>
            <a:off x="819969" y="1833205"/>
            <a:ext cx="2710060"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rgbClr val="03539A"/>
                </a:solidFill>
                <a:effectLst/>
                <a:uLnTx/>
                <a:uFillTx/>
                <a:latin typeface="Nekst Bold" panose="00000800000000000000" pitchFamily="2" charset="-52"/>
                <a:cs typeface="Arial" panose="020B0604020202020204" pitchFamily="34" charset="0"/>
              </a:rPr>
              <a:t>Управление процессом поиска решений</a:t>
            </a:r>
          </a:p>
        </p:txBody>
      </p:sp>
      <p:sp>
        <p:nvSpPr>
          <p:cNvPr id="120" name="TextBox 119">
            <a:extLst>
              <a:ext uri="{FF2B5EF4-FFF2-40B4-BE49-F238E27FC236}">
                <a16:creationId xmlns:a16="http://schemas.microsoft.com/office/drawing/2014/main" id="{8709D4FA-63F2-F267-D304-2D093117C281}"/>
              </a:ext>
            </a:extLst>
          </p:cNvPr>
          <p:cNvSpPr txBox="1"/>
          <p:nvPr/>
        </p:nvSpPr>
        <p:spPr>
          <a:xfrm>
            <a:off x="3833923" y="1827922"/>
            <a:ext cx="2968015"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rgbClr val="03539A"/>
                </a:solidFill>
                <a:effectLst/>
                <a:uLnTx/>
                <a:uFillTx/>
                <a:latin typeface="Nekst Bold" panose="00000800000000000000" pitchFamily="2" charset="-52"/>
                <a:cs typeface="Arial" panose="020B0604020202020204" pitchFamily="34" charset="0"/>
              </a:rPr>
              <a:t>Классификация по литологическим признакам</a:t>
            </a:r>
          </a:p>
        </p:txBody>
      </p:sp>
      <p:cxnSp>
        <p:nvCxnSpPr>
          <p:cNvPr id="123" name="Прямая соединительная линия 122">
            <a:extLst>
              <a:ext uri="{FF2B5EF4-FFF2-40B4-BE49-F238E27FC236}">
                <a16:creationId xmlns:a16="http://schemas.microsoft.com/office/drawing/2014/main" id="{200ECBD7-C0C9-8A7E-08EA-BEB608AA026C}"/>
              </a:ext>
            </a:extLst>
          </p:cNvPr>
          <p:cNvCxnSpPr>
            <a:cxnSpLocks/>
          </p:cNvCxnSpPr>
          <p:nvPr/>
        </p:nvCxnSpPr>
        <p:spPr>
          <a:xfrm>
            <a:off x="3530029" y="2024272"/>
            <a:ext cx="0" cy="1867825"/>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a:extLst>
              <a:ext uri="{FF2B5EF4-FFF2-40B4-BE49-F238E27FC236}">
                <a16:creationId xmlns:a16="http://schemas.microsoft.com/office/drawing/2014/main" id="{26A2DFE8-9EBF-049F-2500-52BDD7E7FCA0}"/>
              </a:ext>
            </a:extLst>
          </p:cNvPr>
          <p:cNvCxnSpPr>
            <a:cxnSpLocks/>
          </p:cNvCxnSpPr>
          <p:nvPr/>
        </p:nvCxnSpPr>
        <p:spPr>
          <a:xfrm>
            <a:off x="950179" y="4065242"/>
            <a:ext cx="5747801" cy="0"/>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a:extLst>
              <a:ext uri="{FF2B5EF4-FFF2-40B4-BE49-F238E27FC236}">
                <a16:creationId xmlns:a16="http://schemas.microsoft.com/office/drawing/2014/main" id="{E71B7AFE-D072-3CEB-A691-6ECC370E13FA}"/>
              </a:ext>
            </a:extLst>
          </p:cNvPr>
          <p:cNvCxnSpPr>
            <a:cxnSpLocks/>
          </p:cNvCxnSpPr>
          <p:nvPr/>
        </p:nvCxnSpPr>
        <p:spPr>
          <a:xfrm>
            <a:off x="7374402" y="3479800"/>
            <a:ext cx="4148523" cy="0"/>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3B4C05C-C505-4480-99C3-A4D168F9D70D}"/>
              </a:ext>
            </a:extLst>
          </p:cNvPr>
          <p:cNvSpPr txBox="1"/>
          <p:nvPr/>
        </p:nvSpPr>
        <p:spPr>
          <a:xfrm>
            <a:off x="644455" y="1101567"/>
            <a:ext cx="4737170" cy="461665"/>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2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t>Классификации с использованием дерева решений </a:t>
            </a:r>
          </a:p>
          <a:p>
            <a:pPr marL="0" marR="0" lvl="0" indent="0" defTabSz="743727" rtl="0" eaLnBrk="1" fontAlgn="auto" latinLnBrk="0" hangingPunct="1">
              <a:lnSpc>
                <a:spcPct val="100000"/>
              </a:lnSpc>
              <a:spcBef>
                <a:spcPts val="0"/>
              </a:spcBef>
              <a:spcAft>
                <a:spcPts val="0"/>
              </a:spcAft>
              <a:buClrTx/>
              <a:buSzTx/>
              <a:buFontTx/>
              <a:buNone/>
              <a:tabLst/>
              <a:defRPr/>
            </a:pPr>
            <a:r>
              <a:rPr kumimoji="0" lang="ru-RU" sz="12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t>по коллекторским свойствам, литологии и насыщению</a:t>
            </a:r>
          </a:p>
        </p:txBody>
      </p:sp>
      <p:sp>
        <p:nvSpPr>
          <p:cNvPr id="19" name="TextBox 18">
            <a:extLst>
              <a:ext uri="{FF2B5EF4-FFF2-40B4-BE49-F238E27FC236}">
                <a16:creationId xmlns:a16="http://schemas.microsoft.com/office/drawing/2014/main" id="{D81A5074-0CD0-A06C-BB1A-E913CBBACFC4}"/>
              </a:ext>
            </a:extLst>
          </p:cNvPr>
          <p:cNvSpPr txBox="1"/>
          <p:nvPr/>
        </p:nvSpPr>
        <p:spPr>
          <a:xfrm>
            <a:off x="7338918" y="1101567"/>
            <a:ext cx="3184116" cy="461665"/>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2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t>Выделение </a:t>
            </a:r>
            <a:r>
              <a:rPr kumimoji="0" lang="ru-RU" sz="1200" i="0" u="none" strike="noStrike" kern="1200" cap="none" spc="0" normalizeH="0" baseline="0" noProof="0" dirty="0" err="1">
                <a:ln>
                  <a:noFill/>
                </a:ln>
                <a:solidFill>
                  <a:srgbClr val="03539A"/>
                </a:solidFill>
                <a:effectLst/>
                <a:uLnTx/>
                <a:uFillTx/>
                <a:latin typeface="Nekst Semi Bold" panose="00000700000000000000" pitchFamily="2" charset="-52"/>
                <a:cs typeface="Arial" panose="020B0604020202020204" pitchFamily="34" charset="0"/>
              </a:rPr>
              <a:t>квазиоднородных</a:t>
            </a:r>
            <a:r>
              <a:rPr kumimoji="0" lang="ru-RU" sz="12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t> прослоев по результатам обработки</a:t>
            </a:r>
          </a:p>
        </p:txBody>
      </p:sp>
      <p:sp>
        <p:nvSpPr>
          <p:cNvPr id="132" name="TextBox 131">
            <a:extLst>
              <a:ext uri="{FF2B5EF4-FFF2-40B4-BE49-F238E27FC236}">
                <a16:creationId xmlns:a16="http://schemas.microsoft.com/office/drawing/2014/main" id="{4883A2BC-FDD5-531D-819A-19A54E64AC7C}"/>
              </a:ext>
            </a:extLst>
          </p:cNvPr>
          <p:cNvSpPr txBox="1"/>
          <p:nvPr/>
        </p:nvSpPr>
        <p:spPr>
          <a:xfrm>
            <a:off x="644455" y="437424"/>
            <a:ext cx="8601145"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Экспертная система «Коллекторские свойства» ESKS</a:t>
            </a:r>
          </a:p>
        </p:txBody>
      </p:sp>
      <p:sp>
        <p:nvSpPr>
          <p:cNvPr id="4" name="TextBox 3">
            <a:extLst>
              <a:ext uri="{FF2B5EF4-FFF2-40B4-BE49-F238E27FC236}">
                <a16:creationId xmlns:a16="http://schemas.microsoft.com/office/drawing/2014/main" id="{1039EABA-B865-F814-B3FE-FAD08778D54E}"/>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rgbClr val="0D1A47"/>
              </a:solidFill>
              <a:latin typeface="Nekst" panose="00000500000000000000" pitchFamily="2" charset="-52"/>
            </a:endParaRPr>
          </a:p>
        </p:txBody>
      </p:sp>
      <p:sp>
        <p:nvSpPr>
          <p:cNvPr id="5" name="TextBox 4">
            <a:extLst>
              <a:ext uri="{FF2B5EF4-FFF2-40B4-BE49-F238E27FC236}">
                <a16:creationId xmlns:a16="http://schemas.microsoft.com/office/drawing/2014/main" id="{68340D59-D761-ECCA-3976-FD74B2DA524F}"/>
              </a:ext>
            </a:extLst>
          </p:cNvPr>
          <p:cNvSpPr txBox="1"/>
          <p:nvPr/>
        </p:nvSpPr>
        <p:spPr>
          <a:xfrm>
            <a:off x="11352462" y="6403043"/>
            <a:ext cx="320356"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9</a:t>
            </a:r>
            <a:endParaRPr lang="ru-RU" sz="2800" dirty="0">
              <a:solidFill>
                <a:srgbClr val="03539A"/>
              </a:solidFill>
              <a:latin typeface="Nekst Bold" panose="00000800000000000000" pitchFamily="2" charset="-52"/>
            </a:endParaRPr>
          </a:p>
        </p:txBody>
      </p:sp>
      <p:sp>
        <p:nvSpPr>
          <p:cNvPr id="11" name="Прямоугольник: скругленные углы 10">
            <a:extLst>
              <a:ext uri="{FF2B5EF4-FFF2-40B4-BE49-F238E27FC236}">
                <a16:creationId xmlns:a16="http://schemas.microsoft.com/office/drawing/2014/main" id="{8B65018A-F5F9-E36D-8D65-3874A799CD00}"/>
              </a:ext>
            </a:extLst>
          </p:cNvPr>
          <p:cNvSpPr/>
          <p:nvPr/>
        </p:nvSpPr>
        <p:spPr>
          <a:xfrm>
            <a:off x="701809" y="224813"/>
            <a:ext cx="3762188" cy="237409"/>
          </a:xfrm>
          <a:prstGeom prst="roundRect">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8568731D-21DD-A4C2-C6C1-F5E3209B026A}"/>
              </a:ext>
            </a:extLst>
          </p:cNvPr>
          <p:cNvSpPr txBox="1"/>
          <p:nvPr/>
        </p:nvSpPr>
        <p:spPr>
          <a:xfrm>
            <a:off x="781237" y="223824"/>
            <a:ext cx="3762188" cy="261610"/>
          </a:xfrm>
          <a:prstGeom prst="rect">
            <a:avLst/>
          </a:prstGeom>
          <a:noFill/>
        </p:spPr>
        <p:txBody>
          <a:bodyPr wrap="square">
            <a:spAutoFit/>
          </a:bodyPr>
          <a:lstStyle/>
          <a:p>
            <a:r>
              <a:rPr lang="ru-RU" sz="1100" dirty="0">
                <a:solidFill>
                  <a:srgbClr val="03539A"/>
                </a:solidFill>
                <a:effectLst/>
                <a:latin typeface="Nekst" panose="00000500000000000000" pitchFamily="2" charset="-52"/>
                <a:ea typeface="Calibri" panose="020F0502020204030204" pitchFamily="34" charset="0"/>
                <a:cs typeface="Times New Roman" panose="02020603050405020304" pitchFamily="18" charset="0"/>
              </a:rPr>
              <a:t>Искусственный интеллект. Экспертная система</a:t>
            </a:r>
          </a:p>
        </p:txBody>
      </p:sp>
    </p:spTree>
    <p:extLst>
      <p:ext uri="{BB962C8B-B14F-4D97-AF65-F5344CB8AC3E}">
        <p14:creationId xmlns:p14="http://schemas.microsoft.com/office/powerpoint/2010/main" val="4262470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Рисунок 138">
            <a:extLst>
              <a:ext uri="{FF2B5EF4-FFF2-40B4-BE49-F238E27FC236}">
                <a16:creationId xmlns:a16="http://schemas.microsoft.com/office/drawing/2014/main" id="{29B86558-5540-9DF5-08FD-95D4D491E852}"/>
              </a:ext>
            </a:extLst>
          </p:cNvPr>
          <p:cNvPicPr/>
          <p:nvPr/>
        </p:nvPicPr>
        <p:blipFill rotWithShape="1">
          <a:blip r:embed="rId3" cstate="print"/>
          <a:srcRect l="7893" t="22736" r="1629" b="14698"/>
          <a:stretch/>
        </p:blipFill>
        <p:spPr bwMode="auto">
          <a:xfrm>
            <a:off x="8018187" y="3852063"/>
            <a:ext cx="2641419" cy="1106223"/>
          </a:xfrm>
          <a:custGeom>
            <a:avLst/>
            <a:gdLst>
              <a:gd name="connsiteX0" fmla="*/ 119847 w 2782588"/>
              <a:gd name="connsiteY0" fmla="*/ 0 h 1187017"/>
              <a:gd name="connsiteX1" fmla="*/ 2663984 w 2782588"/>
              <a:gd name="connsiteY1" fmla="*/ 0 h 1187017"/>
              <a:gd name="connsiteX2" fmla="*/ 2774413 w 2782588"/>
              <a:gd name="connsiteY2" fmla="*/ 73197 h 1187017"/>
              <a:gd name="connsiteX3" fmla="*/ 2782588 w 2782588"/>
              <a:gd name="connsiteY3" fmla="*/ 113690 h 1187017"/>
              <a:gd name="connsiteX4" fmla="*/ 2782588 w 2782588"/>
              <a:gd name="connsiteY4" fmla="*/ 1136279 h 1187017"/>
              <a:gd name="connsiteX5" fmla="*/ 2774413 w 2782588"/>
              <a:gd name="connsiteY5" fmla="*/ 1176772 h 1187017"/>
              <a:gd name="connsiteX6" fmla="*/ 2767506 w 2782588"/>
              <a:gd name="connsiteY6" fmla="*/ 1187017 h 1187017"/>
              <a:gd name="connsiteX7" fmla="*/ 16326 w 2782588"/>
              <a:gd name="connsiteY7" fmla="*/ 1187017 h 1187017"/>
              <a:gd name="connsiteX8" fmla="*/ 9418 w 2782588"/>
              <a:gd name="connsiteY8" fmla="*/ 1176772 h 1187017"/>
              <a:gd name="connsiteX9" fmla="*/ 0 w 2782588"/>
              <a:gd name="connsiteY9" fmla="*/ 1130122 h 1187017"/>
              <a:gd name="connsiteX10" fmla="*/ 0 w 2782588"/>
              <a:gd name="connsiteY10" fmla="*/ 119847 h 1187017"/>
              <a:gd name="connsiteX11" fmla="*/ 119847 w 2782588"/>
              <a:gd name="connsiteY11" fmla="*/ 0 h 118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2588" h="1187017">
                <a:moveTo>
                  <a:pt x="119847" y="0"/>
                </a:moveTo>
                <a:lnTo>
                  <a:pt x="2663984" y="0"/>
                </a:lnTo>
                <a:cubicBezTo>
                  <a:pt x="2713627" y="0"/>
                  <a:pt x="2756219" y="30182"/>
                  <a:pt x="2774413" y="73197"/>
                </a:cubicBezTo>
                <a:lnTo>
                  <a:pt x="2782588" y="113690"/>
                </a:lnTo>
                <a:lnTo>
                  <a:pt x="2782588" y="1136279"/>
                </a:lnTo>
                <a:lnTo>
                  <a:pt x="2774413" y="1176772"/>
                </a:lnTo>
                <a:lnTo>
                  <a:pt x="2767506" y="1187017"/>
                </a:lnTo>
                <a:lnTo>
                  <a:pt x="16326" y="1187017"/>
                </a:lnTo>
                <a:lnTo>
                  <a:pt x="9418" y="1176772"/>
                </a:lnTo>
                <a:cubicBezTo>
                  <a:pt x="3354" y="1162434"/>
                  <a:pt x="0" y="1146670"/>
                  <a:pt x="0" y="1130122"/>
                </a:cubicBezTo>
                <a:lnTo>
                  <a:pt x="0" y="119847"/>
                </a:lnTo>
                <a:cubicBezTo>
                  <a:pt x="0" y="53657"/>
                  <a:pt x="53657" y="0"/>
                  <a:pt x="119847" y="0"/>
                </a:cubicBezTo>
                <a:close/>
              </a:path>
            </a:pathLst>
          </a:custGeom>
          <a:ln>
            <a:noFill/>
          </a:ln>
          <a:extLst>
            <a:ext uri="{53640926-AAD7-44D8-BBD7-CCE9431645EC}">
              <a14:shadowObscured xmlns:a14="http://schemas.microsoft.com/office/drawing/2010/main"/>
            </a:ext>
          </a:extLst>
        </p:spPr>
      </p:pic>
      <p:pic>
        <p:nvPicPr>
          <p:cNvPr id="138" name="Рисунок 137">
            <a:extLst>
              <a:ext uri="{FF2B5EF4-FFF2-40B4-BE49-F238E27FC236}">
                <a16:creationId xmlns:a16="http://schemas.microsoft.com/office/drawing/2014/main" id="{0B09AD52-0163-5FAE-DC52-C6BCF11DF960}"/>
              </a:ext>
            </a:extLst>
          </p:cNvPr>
          <p:cNvPicPr/>
          <p:nvPr/>
        </p:nvPicPr>
        <p:blipFill rotWithShape="1">
          <a:blip r:embed="rId4" cstate="print"/>
          <a:srcRect l="8525" t="22205" r="1847" b="15661"/>
          <a:stretch/>
        </p:blipFill>
        <p:spPr bwMode="auto">
          <a:xfrm>
            <a:off x="8017566" y="5177196"/>
            <a:ext cx="2642599" cy="1159014"/>
          </a:xfrm>
          <a:custGeom>
            <a:avLst/>
            <a:gdLst>
              <a:gd name="connsiteX0" fmla="*/ 119847 w 2783831"/>
              <a:gd name="connsiteY0" fmla="*/ 0 h 1220957"/>
              <a:gd name="connsiteX1" fmla="*/ 2663984 w 2783831"/>
              <a:gd name="connsiteY1" fmla="*/ 0 h 1220957"/>
              <a:gd name="connsiteX2" fmla="*/ 2783831 w 2783831"/>
              <a:gd name="connsiteY2" fmla="*/ 119847 h 1220957"/>
              <a:gd name="connsiteX3" fmla="*/ 2783831 w 2783831"/>
              <a:gd name="connsiteY3" fmla="*/ 1130122 h 1220957"/>
              <a:gd name="connsiteX4" fmla="*/ 2748729 w 2783831"/>
              <a:gd name="connsiteY4" fmla="*/ 1214867 h 1220957"/>
              <a:gd name="connsiteX5" fmla="*/ 2739696 w 2783831"/>
              <a:gd name="connsiteY5" fmla="*/ 1220957 h 1220957"/>
              <a:gd name="connsiteX6" fmla="*/ 44136 w 2783831"/>
              <a:gd name="connsiteY6" fmla="*/ 1220957 h 1220957"/>
              <a:gd name="connsiteX7" fmla="*/ 35103 w 2783831"/>
              <a:gd name="connsiteY7" fmla="*/ 1214867 h 1220957"/>
              <a:gd name="connsiteX8" fmla="*/ 0 w 2783831"/>
              <a:gd name="connsiteY8" fmla="*/ 1130122 h 1220957"/>
              <a:gd name="connsiteX9" fmla="*/ 0 w 2783831"/>
              <a:gd name="connsiteY9" fmla="*/ 119847 h 1220957"/>
              <a:gd name="connsiteX10" fmla="*/ 119847 w 2783831"/>
              <a:gd name="connsiteY10" fmla="*/ 0 h 122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3831" h="1220957">
                <a:moveTo>
                  <a:pt x="119847" y="0"/>
                </a:moveTo>
                <a:lnTo>
                  <a:pt x="2663984" y="0"/>
                </a:lnTo>
                <a:cubicBezTo>
                  <a:pt x="2730174" y="0"/>
                  <a:pt x="2783831" y="53657"/>
                  <a:pt x="2783831" y="119847"/>
                </a:cubicBezTo>
                <a:lnTo>
                  <a:pt x="2783831" y="1130122"/>
                </a:lnTo>
                <a:cubicBezTo>
                  <a:pt x="2783831" y="1163217"/>
                  <a:pt x="2770417" y="1193179"/>
                  <a:pt x="2748729" y="1214867"/>
                </a:cubicBezTo>
                <a:lnTo>
                  <a:pt x="2739696" y="1220957"/>
                </a:lnTo>
                <a:lnTo>
                  <a:pt x="44136" y="1220957"/>
                </a:lnTo>
                <a:lnTo>
                  <a:pt x="35103" y="1214867"/>
                </a:lnTo>
                <a:cubicBezTo>
                  <a:pt x="13415" y="1193179"/>
                  <a:pt x="0" y="1163217"/>
                  <a:pt x="0" y="1130122"/>
                </a:cubicBezTo>
                <a:lnTo>
                  <a:pt x="0" y="119847"/>
                </a:lnTo>
                <a:cubicBezTo>
                  <a:pt x="0" y="53657"/>
                  <a:pt x="53657" y="0"/>
                  <a:pt x="119847" y="0"/>
                </a:cubicBezTo>
                <a:close/>
              </a:path>
            </a:pathLst>
          </a:custGeom>
          <a:ln>
            <a:noFill/>
          </a:ln>
          <a:extLst>
            <a:ext uri="{53640926-AAD7-44D8-BBD7-CCE9431645EC}">
              <a14:shadowObscured xmlns:a14="http://schemas.microsoft.com/office/drawing/2010/main"/>
            </a:ext>
          </a:extLst>
        </p:spPr>
      </p:pic>
      <p:grpSp>
        <p:nvGrpSpPr>
          <p:cNvPr id="2" name="Рисунок 7">
            <a:extLst>
              <a:ext uri="{FF2B5EF4-FFF2-40B4-BE49-F238E27FC236}">
                <a16:creationId xmlns:a16="http://schemas.microsoft.com/office/drawing/2014/main" id="{4F87887C-C6C8-F614-179E-F94D7C53FBD4}"/>
              </a:ext>
            </a:extLst>
          </p:cNvPr>
          <p:cNvGrpSpPr/>
          <p:nvPr/>
        </p:nvGrpSpPr>
        <p:grpSpPr>
          <a:xfrm>
            <a:off x="10523034" y="397549"/>
            <a:ext cx="1202981" cy="199524"/>
            <a:chOff x="3551339" y="3006890"/>
            <a:chExt cx="5089184" cy="844082"/>
          </a:xfrm>
        </p:grpSpPr>
        <p:sp>
          <p:nvSpPr>
            <p:cNvPr id="3" name="Полилиния: фигура 2">
              <a:extLst>
                <a:ext uri="{FF2B5EF4-FFF2-40B4-BE49-F238E27FC236}">
                  <a16:creationId xmlns:a16="http://schemas.microsoft.com/office/drawing/2014/main" id="{EC3A8DF6-5D8F-12F6-C424-7FF801E44510}"/>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4C3908F3-3BEE-C67D-60F1-0DB54B262078}"/>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4" name="Прямоугольник: скругленные углы 3">
            <a:extLst>
              <a:ext uri="{FF2B5EF4-FFF2-40B4-BE49-F238E27FC236}">
                <a16:creationId xmlns:a16="http://schemas.microsoft.com/office/drawing/2014/main" id="{EBF0A2CC-AEB3-05B2-42CB-258A6E0069A1}"/>
              </a:ext>
            </a:extLst>
          </p:cNvPr>
          <p:cNvSpPr/>
          <p:nvPr/>
        </p:nvSpPr>
        <p:spPr>
          <a:xfrm>
            <a:off x="-262208" y="486054"/>
            <a:ext cx="350065" cy="1129921"/>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A081C950-DD72-2319-C5DB-BF8DEDD79ED6}"/>
              </a:ext>
            </a:extLst>
          </p:cNvPr>
          <p:cNvSpPr txBox="1"/>
          <p:nvPr/>
        </p:nvSpPr>
        <p:spPr>
          <a:xfrm>
            <a:off x="644455" y="437424"/>
            <a:ext cx="9051995" cy="1200329"/>
          </a:xfrm>
          <a:prstGeom prst="rect">
            <a:avLst/>
          </a:prstGeom>
          <a:noFill/>
        </p:spPr>
        <p:txBody>
          <a:bodyPr wrap="square">
            <a:spAutoFit/>
          </a:bodyPr>
          <a:lstStyle/>
          <a:p>
            <a:r>
              <a:rPr lang="ru-RU" sz="2400" dirty="0">
                <a:solidFill>
                  <a:srgbClr val="03539A"/>
                </a:solidFill>
                <a:latin typeface="Nekst Semi Bold" panose="00000700000000000000" pitchFamily="2" charset="-52"/>
              </a:rPr>
              <a:t>Комплексирование сейсмической информации </a:t>
            </a:r>
            <a:br>
              <a:rPr lang="ru-RU" sz="2400" dirty="0">
                <a:solidFill>
                  <a:srgbClr val="03539A"/>
                </a:solidFill>
                <a:latin typeface="Nekst Semi Bold" panose="00000700000000000000" pitchFamily="2" charset="-52"/>
              </a:rPr>
            </a:br>
            <a:r>
              <a:rPr lang="ru-RU" sz="2400" dirty="0">
                <a:solidFill>
                  <a:srgbClr val="03539A"/>
                </a:solidFill>
                <a:latin typeface="Nekst Semi Bold" panose="00000700000000000000" pitchFamily="2" charset="-52"/>
              </a:rPr>
              <a:t>и результатов интерпретации данных ГИС по технологии ESKS-TABC на основе машинного обучения </a:t>
            </a:r>
          </a:p>
        </p:txBody>
      </p:sp>
      <p:pic>
        <p:nvPicPr>
          <p:cNvPr id="152" name="Рисунок 151">
            <a:extLst>
              <a:ext uri="{FF2B5EF4-FFF2-40B4-BE49-F238E27FC236}">
                <a16:creationId xmlns:a16="http://schemas.microsoft.com/office/drawing/2014/main" id="{2CDFCC4B-4AC9-2229-B13D-31EA4D4C184B}"/>
              </a:ext>
            </a:extLst>
          </p:cNvPr>
          <p:cNvPicPr/>
          <p:nvPr/>
        </p:nvPicPr>
        <p:blipFill rotWithShape="1">
          <a:blip r:embed="rId5" cstate="print"/>
          <a:srcRect l="17582" t="24549" r="11278" b="16107"/>
          <a:stretch/>
        </p:blipFill>
        <p:spPr bwMode="auto">
          <a:xfrm>
            <a:off x="983307" y="4927623"/>
            <a:ext cx="2382082" cy="1260905"/>
          </a:xfrm>
          <a:custGeom>
            <a:avLst/>
            <a:gdLst>
              <a:gd name="connsiteX0" fmla="*/ 220918 w 3070141"/>
              <a:gd name="connsiteY0" fmla="*/ 0 h 1625114"/>
              <a:gd name="connsiteX1" fmla="*/ 2849223 w 3070141"/>
              <a:gd name="connsiteY1" fmla="*/ 0 h 1625114"/>
              <a:gd name="connsiteX2" fmla="*/ 3070141 w 3070141"/>
              <a:gd name="connsiteY2" fmla="*/ 220918 h 1625114"/>
              <a:gd name="connsiteX3" fmla="*/ 3070141 w 3070141"/>
              <a:gd name="connsiteY3" fmla="*/ 1404196 h 1625114"/>
              <a:gd name="connsiteX4" fmla="*/ 2849223 w 3070141"/>
              <a:gd name="connsiteY4" fmla="*/ 1625114 h 1625114"/>
              <a:gd name="connsiteX5" fmla="*/ 220918 w 3070141"/>
              <a:gd name="connsiteY5" fmla="*/ 1625114 h 1625114"/>
              <a:gd name="connsiteX6" fmla="*/ 0 w 3070141"/>
              <a:gd name="connsiteY6" fmla="*/ 1404196 h 1625114"/>
              <a:gd name="connsiteX7" fmla="*/ 0 w 3070141"/>
              <a:gd name="connsiteY7" fmla="*/ 220918 h 1625114"/>
              <a:gd name="connsiteX8" fmla="*/ 220918 w 3070141"/>
              <a:gd name="connsiteY8" fmla="*/ 0 h 162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141" h="1625114">
                <a:moveTo>
                  <a:pt x="220918" y="0"/>
                </a:moveTo>
                <a:lnTo>
                  <a:pt x="2849223" y="0"/>
                </a:lnTo>
                <a:cubicBezTo>
                  <a:pt x="2971233" y="0"/>
                  <a:pt x="3070141" y="98908"/>
                  <a:pt x="3070141" y="220918"/>
                </a:cubicBezTo>
                <a:lnTo>
                  <a:pt x="3070141" y="1404196"/>
                </a:lnTo>
                <a:cubicBezTo>
                  <a:pt x="3070141" y="1526206"/>
                  <a:pt x="2971233" y="1625114"/>
                  <a:pt x="2849223" y="1625114"/>
                </a:cubicBezTo>
                <a:lnTo>
                  <a:pt x="220918" y="1625114"/>
                </a:lnTo>
                <a:cubicBezTo>
                  <a:pt x="98908" y="1625114"/>
                  <a:pt x="0" y="1526206"/>
                  <a:pt x="0" y="1404196"/>
                </a:cubicBezTo>
                <a:lnTo>
                  <a:pt x="0" y="220918"/>
                </a:lnTo>
                <a:cubicBezTo>
                  <a:pt x="0" y="98908"/>
                  <a:pt x="98908" y="0"/>
                  <a:pt x="220918" y="0"/>
                </a:cubicBezTo>
                <a:close/>
              </a:path>
            </a:pathLst>
          </a:custGeom>
          <a:ln>
            <a:noFill/>
          </a:ln>
          <a:extLst>
            <a:ext uri="{53640926-AAD7-44D8-BBD7-CCE9431645EC}">
              <a14:shadowObscured xmlns:a14="http://schemas.microsoft.com/office/drawing/2010/main"/>
            </a:ext>
          </a:extLst>
        </p:spPr>
      </p:pic>
      <p:pic>
        <p:nvPicPr>
          <p:cNvPr id="61" name="Рисунок 60">
            <a:extLst>
              <a:ext uri="{FF2B5EF4-FFF2-40B4-BE49-F238E27FC236}">
                <a16:creationId xmlns:a16="http://schemas.microsoft.com/office/drawing/2014/main" id="{75303566-0E83-700E-C37B-944EEF733A71}"/>
              </a:ext>
            </a:extLst>
          </p:cNvPr>
          <p:cNvPicPr/>
          <p:nvPr/>
        </p:nvPicPr>
        <p:blipFill rotWithShape="1">
          <a:blip r:embed="rId6">
            <a:extLst>
              <a:ext uri="{28A0092B-C50C-407E-A947-70E740481C1C}">
                <a14:useLocalDpi xmlns:a14="http://schemas.microsoft.com/office/drawing/2010/main" val="0"/>
              </a:ext>
            </a:extLst>
          </a:blip>
          <a:srcRect t="6328" r="9690" b="3429"/>
          <a:stretch/>
        </p:blipFill>
        <p:spPr bwMode="auto">
          <a:xfrm>
            <a:off x="4524814" y="2298040"/>
            <a:ext cx="2700690" cy="1978419"/>
          </a:xfrm>
          <a:custGeom>
            <a:avLst/>
            <a:gdLst>
              <a:gd name="connsiteX0" fmla="*/ 124103 w 2967425"/>
              <a:gd name="connsiteY0" fmla="*/ 0 h 2173819"/>
              <a:gd name="connsiteX1" fmla="*/ 2843322 w 2967425"/>
              <a:gd name="connsiteY1" fmla="*/ 0 h 2173819"/>
              <a:gd name="connsiteX2" fmla="*/ 2967425 w 2967425"/>
              <a:gd name="connsiteY2" fmla="*/ 124103 h 2173819"/>
              <a:gd name="connsiteX3" fmla="*/ 2967425 w 2967425"/>
              <a:gd name="connsiteY3" fmla="*/ 2049716 h 2173819"/>
              <a:gd name="connsiteX4" fmla="*/ 2843322 w 2967425"/>
              <a:gd name="connsiteY4" fmla="*/ 2173819 h 2173819"/>
              <a:gd name="connsiteX5" fmla="*/ 124103 w 2967425"/>
              <a:gd name="connsiteY5" fmla="*/ 2173819 h 2173819"/>
              <a:gd name="connsiteX6" fmla="*/ 0 w 2967425"/>
              <a:gd name="connsiteY6" fmla="*/ 2049716 h 2173819"/>
              <a:gd name="connsiteX7" fmla="*/ 0 w 2967425"/>
              <a:gd name="connsiteY7" fmla="*/ 124103 h 2173819"/>
              <a:gd name="connsiteX8" fmla="*/ 124103 w 2967425"/>
              <a:gd name="connsiteY8" fmla="*/ 0 h 217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425" h="2173819">
                <a:moveTo>
                  <a:pt x="124103" y="0"/>
                </a:moveTo>
                <a:lnTo>
                  <a:pt x="2843322" y="0"/>
                </a:lnTo>
                <a:cubicBezTo>
                  <a:pt x="2911862" y="0"/>
                  <a:pt x="2967425" y="55563"/>
                  <a:pt x="2967425" y="124103"/>
                </a:cubicBezTo>
                <a:lnTo>
                  <a:pt x="2967425" y="2049716"/>
                </a:lnTo>
                <a:cubicBezTo>
                  <a:pt x="2967425" y="2118256"/>
                  <a:pt x="2911862" y="2173819"/>
                  <a:pt x="2843322" y="2173819"/>
                </a:cubicBezTo>
                <a:lnTo>
                  <a:pt x="124103" y="2173819"/>
                </a:lnTo>
                <a:cubicBezTo>
                  <a:pt x="55563" y="2173819"/>
                  <a:pt x="0" y="2118256"/>
                  <a:pt x="0" y="2049716"/>
                </a:cubicBezTo>
                <a:lnTo>
                  <a:pt x="0" y="124103"/>
                </a:lnTo>
                <a:cubicBezTo>
                  <a:pt x="0" y="55563"/>
                  <a:pt x="55563" y="0"/>
                  <a:pt x="124103" y="0"/>
                </a:cubicBezTo>
                <a:close/>
              </a:path>
            </a:pathLst>
          </a:custGeom>
          <a:ln>
            <a:solidFill>
              <a:srgbClr val="03539A">
                <a:alpha val="20000"/>
              </a:srgbClr>
            </a:solidFill>
          </a:ln>
          <a:extLst>
            <a:ext uri="{53640926-AAD7-44D8-BBD7-CCE9431645EC}">
              <a14:shadowObscured xmlns:a14="http://schemas.microsoft.com/office/drawing/2010/main"/>
            </a:ext>
          </a:extLst>
        </p:spPr>
      </p:pic>
      <p:pic>
        <p:nvPicPr>
          <p:cNvPr id="140" name="Рисунок 139">
            <a:extLst>
              <a:ext uri="{FF2B5EF4-FFF2-40B4-BE49-F238E27FC236}">
                <a16:creationId xmlns:a16="http://schemas.microsoft.com/office/drawing/2014/main" id="{927D1215-D423-41A7-14C1-E0AF6312B0BC}"/>
              </a:ext>
            </a:extLst>
          </p:cNvPr>
          <p:cNvPicPr/>
          <p:nvPr/>
        </p:nvPicPr>
        <p:blipFill rotWithShape="1">
          <a:blip r:embed="rId7" cstate="print"/>
          <a:srcRect l="8477" t="23594" r="1699" b="16846"/>
          <a:stretch/>
        </p:blipFill>
        <p:spPr bwMode="auto">
          <a:xfrm>
            <a:off x="8017566" y="2414179"/>
            <a:ext cx="2642599" cy="1128371"/>
          </a:xfrm>
          <a:custGeom>
            <a:avLst/>
            <a:gdLst>
              <a:gd name="connsiteX0" fmla="*/ 119847 w 2783831"/>
              <a:gd name="connsiteY0" fmla="*/ 0 h 1243417"/>
              <a:gd name="connsiteX1" fmla="*/ 2663984 w 2783831"/>
              <a:gd name="connsiteY1" fmla="*/ 0 h 1243417"/>
              <a:gd name="connsiteX2" fmla="*/ 2783831 w 2783831"/>
              <a:gd name="connsiteY2" fmla="*/ 119847 h 1243417"/>
              <a:gd name="connsiteX3" fmla="*/ 2783831 w 2783831"/>
              <a:gd name="connsiteY3" fmla="*/ 1130122 h 1243417"/>
              <a:gd name="connsiteX4" fmla="*/ 2710634 w 2783831"/>
              <a:gd name="connsiteY4" fmla="*/ 1240551 h 1243417"/>
              <a:gd name="connsiteX5" fmla="*/ 2696437 w 2783831"/>
              <a:gd name="connsiteY5" fmla="*/ 1243417 h 1243417"/>
              <a:gd name="connsiteX6" fmla="*/ 87394 w 2783831"/>
              <a:gd name="connsiteY6" fmla="*/ 1243417 h 1243417"/>
              <a:gd name="connsiteX7" fmla="*/ 73197 w 2783831"/>
              <a:gd name="connsiteY7" fmla="*/ 1240551 h 1243417"/>
              <a:gd name="connsiteX8" fmla="*/ 0 w 2783831"/>
              <a:gd name="connsiteY8" fmla="*/ 1130122 h 1243417"/>
              <a:gd name="connsiteX9" fmla="*/ 0 w 2783831"/>
              <a:gd name="connsiteY9" fmla="*/ 119847 h 1243417"/>
              <a:gd name="connsiteX10" fmla="*/ 119847 w 2783831"/>
              <a:gd name="connsiteY10" fmla="*/ 0 h 124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3831" h="1243417">
                <a:moveTo>
                  <a:pt x="119847" y="0"/>
                </a:moveTo>
                <a:lnTo>
                  <a:pt x="2663984" y="0"/>
                </a:lnTo>
                <a:cubicBezTo>
                  <a:pt x="2730174" y="0"/>
                  <a:pt x="2783831" y="53657"/>
                  <a:pt x="2783831" y="119847"/>
                </a:cubicBezTo>
                <a:lnTo>
                  <a:pt x="2783831" y="1130122"/>
                </a:lnTo>
                <a:cubicBezTo>
                  <a:pt x="2783831" y="1179765"/>
                  <a:pt x="2753649" y="1222357"/>
                  <a:pt x="2710634" y="1240551"/>
                </a:cubicBezTo>
                <a:lnTo>
                  <a:pt x="2696437" y="1243417"/>
                </a:lnTo>
                <a:lnTo>
                  <a:pt x="87394" y="1243417"/>
                </a:lnTo>
                <a:lnTo>
                  <a:pt x="73197" y="1240551"/>
                </a:lnTo>
                <a:cubicBezTo>
                  <a:pt x="30182" y="1222357"/>
                  <a:pt x="0" y="1179765"/>
                  <a:pt x="0" y="1130122"/>
                </a:cubicBezTo>
                <a:lnTo>
                  <a:pt x="0" y="119847"/>
                </a:lnTo>
                <a:cubicBezTo>
                  <a:pt x="0" y="53657"/>
                  <a:pt x="53657" y="0"/>
                  <a:pt x="119847" y="0"/>
                </a:cubicBezTo>
                <a:close/>
              </a:path>
            </a:pathLst>
          </a:custGeom>
          <a:ln>
            <a:noFill/>
          </a:ln>
          <a:extLst>
            <a:ext uri="{53640926-AAD7-44D8-BBD7-CCE9431645EC}">
              <a14:shadowObscured xmlns:a14="http://schemas.microsoft.com/office/drawing/2010/main"/>
            </a:ext>
          </a:extLst>
        </p:spPr>
      </p:pic>
      <p:sp>
        <p:nvSpPr>
          <p:cNvPr id="20" name="Прямоугольник: скругленные углы 19">
            <a:extLst>
              <a:ext uri="{FF2B5EF4-FFF2-40B4-BE49-F238E27FC236}">
                <a16:creationId xmlns:a16="http://schemas.microsoft.com/office/drawing/2014/main" id="{AE7B3633-F5C6-9F78-6FCA-AD51B59FD6B1}"/>
              </a:ext>
            </a:extLst>
          </p:cNvPr>
          <p:cNvSpPr/>
          <p:nvPr/>
        </p:nvSpPr>
        <p:spPr>
          <a:xfrm>
            <a:off x="8297154" y="3583159"/>
            <a:ext cx="2016451" cy="203705"/>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22" name="Прямоугольник: скругленные углы 21">
            <a:extLst>
              <a:ext uri="{FF2B5EF4-FFF2-40B4-BE49-F238E27FC236}">
                <a16:creationId xmlns:a16="http://schemas.microsoft.com/office/drawing/2014/main" id="{32258B37-9CC8-E28F-8554-6A539731B060}"/>
              </a:ext>
            </a:extLst>
          </p:cNvPr>
          <p:cNvSpPr/>
          <p:nvPr/>
        </p:nvSpPr>
        <p:spPr>
          <a:xfrm>
            <a:off x="8310601" y="4944680"/>
            <a:ext cx="1989557" cy="203705"/>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18" name="Прямоугольник: скругленные углы 17">
            <a:extLst>
              <a:ext uri="{FF2B5EF4-FFF2-40B4-BE49-F238E27FC236}">
                <a16:creationId xmlns:a16="http://schemas.microsoft.com/office/drawing/2014/main" id="{F8EF438C-EC64-593A-7DD1-418775EED3A8}"/>
              </a:ext>
            </a:extLst>
          </p:cNvPr>
          <p:cNvSpPr/>
          <p:nvPr/>
        </p:nvSpPr>
        <p:spPr>
          <a:xfrm>
            <a:off x="8566530" y="2166986"/>
            <a:ext cx="1477698" cy="203705"/>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pic>
        <p:nvPicPr>
          <p:cNvPr id="14" name="Рисунок 13">
            <a:extLst>
              <a:ext uri="{FF2B5EF4-FFF2-40B4-BE49-F238E27FC236}">
                <a16:creationId xmlns:a16="http://schemas.microsoft.com/office/drawing/2014/main" id="{A16696AC-A8BD-3C95-9F9C-9CE40793CFC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18139" y="5001685"/>
            <a:ext cx="2128381" cy="1007636"/>
          </a:xfrm>
          <a:prstGeom prst="rect">
            <a:avLst/>
          </a:prstGeom>
          <a:noFill/>
          <a:ln>
            <a:noFill/>
          </a:ln>
        </p:spPr>
      </p:pic>
      <p:sp>
        <p:nvSpPr>
          <p:cNvPr id="9" name="TextBox 8">
            <a:extLst>
              <a:ext uri="{FF2B5EF4-FFF2-40B4-BE49-F238E27FC236}">
                <a16:creationId xmlns:a16="http://schemas.microsoft.com/office/drawing/2014/main" id="{18E8BC0A-EC7C-6BB7-8810-61AA10B5EF57}"/>
              </a:ext>
            </a:extLst>
          </p:cNvPr>
          <p:cNvSpPr txBox="1"/>
          <p:nvPr/>
        </p:nvSpPr>
        <p:spPr>
          <a:xfrm>
            <a:off x="7876954" y="1827749"/>
            <a:ext cx="3330759" cy="262196"/>
          </a:xfrm>
          <a:prstGeom prst="rect">
            <a:avLst/>
          </a:prstGeom>
          <a:noFill/>
        </p:spPr>
        <p:txBody>
          <a:bodyPr wrap="square">
            <a:spAutoFit/>
          </a:bodyPr>
          <a:lstStyle/>
          <a:p>
            <a:r>
              <a:rPr lang="ru-RU" sz="1200" dirty="0">
                <a:solidFill>
                  <a:srgbClr val="03539A"/>
                </a:solidFill>
                <a:latin typeface="Nekst Semi Bold" panose="00000700000000000000" pitchFamily="2" charset="-52"/>
                <a:cs typeface="Arial" panose="020B0604020202020204" pitchFamily="34" charset="0"/>
              </a:rPr>
              <a:t>Сравнение кубов прогноза пористости</a:t>
            </a:r>
          </a:p>
        </p:txBody>
      </p:sp>
      <p:sp>
        <p:nvSpPr>
          <p:cNvPr id="13" name="TextBox 12">
            <a:extLst>
              <a:ext uri="{FF2B5EF4-FFF2-40B4-BE49-F238E27FC236}">
                <a16:creationId xmlns:a16="http://schemas.microsoft.com/office/drawing/2014/main" id="{288C7485-F414-49E3-CCD9-693B9C2E25EE}"/>
              </a:ext>
            </a:extLst>
          </p:cNvPr>
          <p:cNvSpPr txBox="1"/>
          <p:nvPr/>
        </p:nvSpPr>
        <p:spPr>
          <a:xfrm>
            <a:off x="854145" y="1795085"/>
            <a:ext cx="2305439" cy="262196"/>
          </a:xfrm>
          <a:prstGeom prst="rect">
            <a:avLst/>
          </a:prstGeom>
          <a:noFill/>
        </p:spPr>
        <p:txBody>
          <a:bodyPr wrap="none" rtlCol="0">
            <a:spAutoFit/>
          </a:bodyPr>
          <a:lstStyle/>
          <a:p>
            <a:r>
              <a:rPr lang="ru-RU" sz="1200" dirty="0">
                <a:solidFill>
                  <a:srgbClr val="03539A"/>
                </a:solidFill>
                <a:latin typeface="Nekst Semi Bold" panose="00000700000000000000" pitchFamily="2" charset="-52"/>
                <a:cs typeface="Arial" panose="020B0604020202020204" pitchFamily="34" charset="0"/>
              </a:rPr>
              <a:t>Методы комплексирования</a:t>
            </a:r>
          </a:p>
        </p:txBody>
      </p:sp>
      <p:sp>
        <p:nvSpPr>
          <p:cNvPr id="15" name="TextBox 14">
            <a:extLst>
              <a:ext uri="{FF2B5EF4-FFF2-40B4-BE49-F238E27FC236}">
                <a16:creationId xmlns:a16="http://schemas.microsoft.com/office/drawing/2014/main" id="{5D8FEAFD-C930-048D-04ED-66C33EC460B6}"/>
              </a:ext>
            </a:extLst>
          </p:cNvPr>
          <p:cNvSpPr txBox="1"/>
          <p:nvPr/>
        </p:nvSpPr>
        <p:spPr>
          <a:xfrm>
            <a:off x="4592292" y="6010451"/>
            <a:ext cx="2631770" cy="262196"/>
          </a:xfrm>
          <a:prstGeom prst="rect">
            <a:avLst/>
          </a:prstGeom>
          <a:noFill/>
        </p:spPr>
        <p:txBody>
          <a:bodyPr wrap="square">
            <a:spAutoFit/>
          </a:bodyPr>
          <a:lstStyle/>
          <a:p>
            <a:r>
              <a:rPr lang="ru-RU" sz="1200" dirty="0">
                <a:solidFill>
                  <a:srgbClr val="03539A"/>
                </a:solidFill>
                <a:latin typeface="Nekst Semi Bold" panose="00000700000000000000" pitchFamily="2" charset="-52"/>
                <a:cs typeface="Arial" panose="020B0604020202020204" pitchFamily="34" charset="0"/>
              </a:rPr>
              <a:t>Нейронная сеть Колмогорова</a:t>
            </a:r>
          </a:p>
        </p:txBody>
      </p:sp>
      <p:sp>
        <p:nvSpPr>
          <p:cNvPr id="19" name="TextBox 18">
            <a:extLst>
              <a:ext uri="{FF2B5EF4-FFF2-40B4-BE49-F238E27FC236}">
                <a16:creationId xmlns:a16="http://schemas.microsoft.com/office/drawing/2014/main" id="{FE0141B2-B383-4901-5C0B-7BDF06E2EA2E}"/>
              </a:ext>
            </a:extLst>
          </p:cNvPr>
          <p:cNvSpPr txBox="1"/>
          <p:nvPr/>
        </p:nvSpPr>
        <p:spPr>
          <a:xfrm>
            <a:off x="4480573" y="1809136"/>
            <a:ext cx="2774785" cy="402034"/>
          </a:xfrm>
          <a:prstGeom prst="rect">
            <a:avLst/>
          </a:prstGeom>
          <a:noFill/>
        </p:spPr>
        <p:txBody>
          <a:bodyPr wrap="square">
            <a:spAutoFit/>
          </a:bodyPr>
          <a:lstStyle/>
          <a:p>
            <a:pPr defTabSz="743727">
              <a:lnSpc>
                <a:spcPct val="90000"/>
              </a:lnSpc>
              <a:defRPr/>
            </a:pPr>
            <a:r>
              <a:rPr lang="ru-RU" sz="1200" dirty="0">
                <a:solidFill>
                  <a:srgbClr val="03539A"/>
                </a:solidFill>
                <a:latin typeface="Nekst Semi Bold" panose="00000700000000000000" pitchFamily="2" charset="-52"/>
                <a:cs typeface="Arial" panose="020B0604020202020204" pitchFamily="34" charset="0"/>
              </a:rPr>
              <a:t>Сравнение измеренной </a:t>
            </a:r>
            <a:br>
              <a:rPr lang="en-US" sz="1200" dirty="0">
                <a:solidFill>
                  <a:srgbClr val="03539A"/>
                </a:solidFill>
                <a:latin typeface="Nekst Semi Bold" panose="00000700000000000000" pitchFamily="2" charset="-52"/>
                <a:cs typeface="Arial" panose="020B0604020202020204" pitchFamily="34" charset="0"/>
              </a:rPr>
            </a:br>
            <a:r>
              <a:rPr lang="ru-RU" sz="1200" dirty="0">
                <a:solidFill>
                  <a:srgbClr val="03539A"/>
                </a:solidFill>
                <a:latin typeface="Nekst Semi Bold" panose="00000700000000000000" pitchFamily="2" charset="-52"/>
                <a:cs typeface="Arial" panose="020B0604020202020204" pitchFamily="34" charset="0"/>
              </a:rPr>
              <a:t>и прогнозных кривых пористости</a:t>
            </a:r>
          </a:p>
        </p:txBody>
      </p:sp>
      <p:sp>
        <p:nvSpPr>
          <p:cNvPr id="21" name="TextBox 20">
            <a:extLst>
              <a:ext uri="{FF2B5EF4-FFF2-40B4-BE49-F238E27FC236}">
                <a16:creationId xmlns:a16="http://schemas.microsoft.com/office/drawing/2014/main" id="{C04D77A8-C879-487E-5031-08EE75839BA3}"/>
              </a:ext>
            </a:extLst>
          </p:cNvPr>
          <p:cNvSpPr txBox="1"/>
          <p:nvPr/>
        </p:nvSpPr>
        <p:spPr>
          <a:xfrm>
            <a:off x="4592292" y="4309589"/>
            <a:ext cx="437940" cy="240347"/>
          </a:xfrm>
          <a:prstGeom prst="rect">
            <a:avLst/>
          </a:prstGeom>
          <a:noFill/>
        </p:spPr>
        <p:txBody>
          <a:bodyPr wrap="none" rtlCol="0">
            <a:spAutoFit/>
          </a:bodyPr>
          <a:lstStyle/>
          <a:p>
            <a:r>
              <a:rPr lang="ru-RU" sz="1050" dirty="0">
                <a:solidFill>
                  <a:srgbClr val="00467A"/>
                </a:solidFill>
                <a:latin typeface="Gilroy SemiBold" panose="00000700000000000000" pitchFamily="2" charset="-52"/>
                <a:cs typeface="Arial" panose="020B0604020202020204" pitchFamily="34" charset="0"/>
              </a:rPr>
              <a:t>ГИС</a:t>
            </a:r>
          </a:p>
        </p:txBody>
      </p:sp>
      <p:sp>
        <p:nvSpPr>
          <p:cNvPr id="23" name="TextBox 22">
            <a:extLst>
              <a:ext uri="{FF2B5EF4-FFF2-40B4-BE49-F238E27FC236}">
                <a16:creationId xmlns:a16="http://schemas.microsoft.com/office/drawing/2014/main" id="{8441B9AC-D38B-3B2B-9308-AB23EFD743B1}"/>
              </a:ext>
            </a:extLst>
          </p:cNvPr>
          <p:cNvSpPr txBox="1"/>
          <p:nvPr/>
        </p:nvSpPr>
        <p:spPr>
          <a:xfrm>
            <a:off x="4581085" y="4488537"/>
            <a:ext cx="1164101" cy="240347"/>
          </a:xfrm>
          <a:prstGeom prst="rect">
            <a:avLst/>
          </a:prstGeom>
          <a:noFill/>
        </p:spPr>
        <p:txBody>
          <a:bodyPr wrap="none" rtlCol="0">
            <a:spAutoFit/>
          </a:bodyPr>
          <a:lstStyle/>
          <a:p>
            <a:r>
              <a:rPr lang="ru-RU" sz="1050" dirty="0">
                <a:solidFill>
                  <a:srgbClr val="00467A"/>
                </a:solidFill>
                <a:latin typeface="Gilroy SemiBold" panose="00000700000000000000" pitchFamily="2" charset="-52"/>
                <a:cs typeface="Arial" panose="020B0604020202020204" pitchFamily="34" charset="0"/>
              </a:rPr>
              <a:t>Лин. регрессия</a:t>
            </a:r>
          </a:p>
        </p:txBody>
      </p:sp>
      <p:sp>
        <p:nvSpPr>
          <p:cNvPr id="25" name="TextBox 24">
            <a:extLst>
              <a:ext uri="{FF2B5EF4-FFF2-40B4-BE49-F238E27FC236}">
                <a16:creationId xmlns:a16="http://schemas.microsoft.com/office/drawing/2014/main" id="{250A046E-6D5A-977C-6B3E-74CCA11FD6D5}"/>
              </a:ext>
            </a:extLst>
          </p:cNvPr>
          <p:cNvSpPr txBox="1"/>
          <p:nvPr/>
        </p:nvSpPr>
        <p:spPr>
          <a:xfrm>
            <a:off x="5934457" y="4309589"/>
            <a:ext cx="1313180" cy="240347"/>
          </a:xfrm>
          <a:prstGeom prst="rect">
            <a:avLst/>
          </a:prstGeom>
          <a:noFill/>
        </p:spPr>
        <p:txBody>
          <a:bodyPr wrap="none" rtlCol="0">
            <a:spAutoFit/>
          </a:bodyPr>
          <a:lstStyle/>
          <a:p>
            <a:r>
              <a:rPr lang="ru-RU" sz="1050" dirty="0">
                <a:solidFill>
                  <a:srgbClr val="00467A"/>
                </a:solidFill>
                <a:latin typeface="Gilroy SemiBold" panose="00000700000000000000" pitchFamily="2" charset="-52"/>
                <a:cs typeface="Arial" panose="020B0604020202020204" pitchFamily="34" charset="0"/>
              </a:rPr>
              <a:t>Классическая НС</a:t>
            </a:r>
          </a:p>
        </p:txBody>
      </p:sp>
      <p:sp>
        <p:nvSpPr>
          <p:cNvPr id="28" name="TextBox 27">
            <a:extLst>
              <a:ext uri="{FF2B5EF4-FFF2-40B4-BE49-F238E27FC236}">
                <a16:creationId xmlns:a16="http://schemas.microsoft.com/office/drawing/2014/main" id="{AD6A7F9C-55EF-06E7-2B73-A3E5D1AFD4F1}"/>
              </a:ext>
            </a:extLst>
          </p:cNvPr>
          <p:cNvSpPr txBox="1"/>
          <p:nvPr/>
        </p:nvSpPr>
        <p:spPr>
          <a:xfrm>
            <a:off x="5945664" y="4488537"/>
            <a:ext cx="1260281" cy="240347"/>
          </a:xfrm>
          <a:prstGeom prst="rect">
            <a:avLst/>
          </a:prstGeom>
          <a:noFill/>
        </p:spPr>
        <p:txBody>
          <a:bodyPr wrap="none" rtlCol="0">
            <a:spAutoFit/>
          </a:bodyPr>
          <a:lstStyle/>
          <a:p>
            <a:r>
              <a:rPr lang="ru-RU" sz="1050" dirty="0">
                <a:solidFill>
                  <a:srgbClr val="00467A"/>
                </a:solidFill>
                <a:latin typeface="Gilroy SemiBold" panose="00000700000000000000" pitchFamily="2" charset="-52"/>
                <a:cs typeface="Arial" panose="020B0604020202020204" pitchFamily="34" charset="0"/>
              </a:rPr>
              <a:t>НС Колмогорова</a:t>
            </a:r>
          </a:p>
        </p:txBody>
      </p:sp>
      <p:sp>
        <p:nvSpPr>
          <p:cNvPr id="10" name="TextBox 9">
            <a:extLst>
              <a:ext uri="{FF2B5EF4-FFF2-40B4-BE49-F238E27FC236}">
                <a16:creationId xmlns:a16="http://schemas.microsoft.com/office/drawing/2014/main" id="{01FE73EB-B78C-36F9-3976-5A8CC7CB8280}"/>
              </a:ext>
            </a:extLst>
          </p:cNvPr>
          <p:cNvSpPr txBox="1"/>
          <p:nvPr/>
        </p:nvSpPr>
        <p:spPr>
          <a:xfrm>
            <a:off x="8610054" y="2149759"/>
            <a:ext cx="1390650" cy="218496"/>
          </a:xfrm>
          <a:prstGeom prst="rect">
            <a:avLst/>
          </a:prstGeom>
          <a:noFill/>
        </p:spPr>
        <p:txBody>
          <a:bodyPr wrap="square">
            <a:spAutoFit/>
          </a:bodyPr>
          <a:lstStyle/>
          <a:p>
            <a:pPr algn="ctr"/>
            <a:r>
              <a:rPr lang="ru-RU" sz="900" dirty="0">
                <a:solidFill>
                  <a:schemeClr val="bg1"/>
                </a:solidFill>
                <a:latin typeface="Nekst Semi Bold" panose="00000700000000000000" pitchFamily="2" charset="-52"/>
                <a:cs typeface="Arial" panose="020B0604020202020204" pitchFamily="34" charset="0"/>
              </a:rPr>
              <a:t>Линейная регрессия</a:t>
            </a:r>
          </a:p>
        </p:txBody>
      </p:sp>
      <p:sp>
        <p:nvSpPr>
          <p:cNvPr id="11" name="TextBox 10">
            <a:extLst>
              <a:ext uri="{FF2B5EF4-FFF2-40B4-BE49-F238E27FC236}">
                <a16:creationId xmlns:a16="http://schemas.microsoft.com/office/drawing/2014/main" id="{A5BB2EB9-0174-9683-F105-B925D8ECEEE7}"/>
              </a:ext>
            </a:extLst>
          </p:cNvPr>
          <p:cNvSpPr txBox="1"/>
          <p:nvPr/>
        </p:nvSpPr>
        <p:spPr>
          <a:xfrm>
            <a:off x="8297154" y="3565931"/>
            <a:ext cx="2016451" cy="218496"/>
          </a:xfrm>
          <a:prstGeom prst="rect">
            <a:avLst/>
          </a:prstGeom>
          <a:noFill/>
        </p:spPr>
        <p:txBody>
          <a:bodyPr wrap="square">
            <a:spAutoFit/>
          </a:bodyPr>
          <a:lstStyle/>
          <a:p>
            <a:pPr algn="ctr"/>
            <a:r>
              <a:rPr lang="ru-RU" sz="900" dirty="0">
                <a:solidFill>
                  <a:schemeClr val="bg1"/>
                </a:solidFill>
                <a:latin typeface="Nekst Semi Bold" panose="00000700000000000000" pitchFamily="2" charset="-52"/>
                <a:cs typeface="Arial" panose="020B0604020202020204" pitchFamily="34" charset="0"/>
              </a:rPr>
              <a:t>Классическая нейронная сеть</a:t>
            </a:r>
          </a:p>
        </p:txBody>
      </p:sp>
      <p:sp>
        <p:nvSpPr>
          <p:cNvPr id="34" name="AutoShape 40">
            <a:extLst>
              <a:ext uri="{FF2B5EF4-FFF2-40B4-BE49-F238E27FC236}">
                <a16:creationId xmlns:a16="http://schemas.microsoft.com/office/drawing/2014/main" id="{7DEC5C32-4F50-BEF3-BDCF-D58984BE1B6E}"/>
              </a:ext>
            </a:extLst>
          </p:cNvPr>
          <p:cNvSpPr>
            <a:spLocks noChangeArrowheads="1"/>
          </p:cNvSpPr>
          <p:nvPr/>
        </p:nvSpPr>
        <p:spPr bwMode="auto">
          <a:xfrm rot="5400000">
            <a:off x="9033418" y="3990611"/>
            <a:ext cx="3941527" cy="459586"/>
          </a:xfrm>
          <a:prstGeom prst="rightArrow">
            <a:avLst>
              <a:gd name="adj1" fmla="val 50000"/>
              <a:gd name="adj2" fmla="val 52341"/>
            </a:avLst>
          </a:prstGeom>
          <a:solidFill>
            <a:srgbClr val="03539A">
              <a:alpha val="10000"/>
            </a:srgbClr>
          </a:solidFill>
          <a:ln w="12700">
            <a:noFill/>
            <a:miter lim="800000"/>
            <a:headEnd/>
            <a:tailEnd/>
          </a:ln>
        </p:spPr>
        <p:txBody>
          <a:bodyPr wrap="none" anchor="ctr"/>
          <a:lstStyle/>
          <a:p>
            <a:pPr algn="ctr"/>
            <a:r>
              <a:rPr lang="ru-RU" sz="1400" dirty="0">
                <a:solidFill>
                  <a:srgbClr val="03539A"/>
                </a:solidFill>
                <a:latin typeface="Gilroy SemiBold" panose="00000700000000000000" pitchFamily="2" charset="-52"/>
              </a:rPr>
              <a:t>Увеличение качества прогноза</a:t>
            </a:r>
          </a:p>
        </p:txBody>
      </p:sp>
      <p:sp>
        <p:nvSpPr>
          <p:cNvPr id="40" name="TextBox 39">
            <a:extLst>
              <a:ext uri="{FF2B5EF4-FFF2-40B4-BE49-F238E27FC236}">
                <a16:creationId xmlns:a16="http://schemas.microsoft.com/office/drawing/2014/main" id="{12F6D0D2-C297-0AAD-EDAF-4A648079C17F}"/>
              </a:ext>
            </a:extLst>
          </p:cNvPr>
          <p:cNvSpPr txBox="1"/>
          <p:nvPr/>
        </p:nvSpPr>
        <p:spPr>
          <a:xfrm>
            <a:off x="827526" y="2548679"/>
            <a:ext cx="1895621" cy="24762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100" dirty="0">
                <a:solidFill>
                  <a:srgbClr val="C00000"/>
                </a:solidFill>
                <a:latin typeface="Gilroy" panose="00000500000000000000" pitchFamily="2" charset="-52"/>
                <a:cs typeface="Arial" panose="020B0604020202020204" pitchFamily="34" charset="0"/>
              </a:rPr>
              <a:t>м</a:t>
            </a:r>
            <a:r>
              <a:rPr kumimoji="0" lang="ru-RU" sz="1100" b="0" i="0" u="none" strike="noStrike" kern="1200" cap="none" spc="0" normalizeH="0" baseline="0" noProof="0" dirty="0" err="1">
                <a:ln>
                  <a:noFill/>
                </a:ln>
                <a:solidFill>
                  <a:srgbClr val="C00000"/>
                </a:solidFill>
                <a:effectLst/>
                <a:uLnTx/>
                <a:uFillTx/>
                <a:latin typeface="Gilroy" panose="00000500000000000000" pitchFamily="2" charset="-52"/>
                <a:ea typeface="+mn-ea"/>
                <a:cs typeface="Arial" panose="020B0604020202020204" pitchFamily="34" charset="0"/>
              </a:rPr>
              <a:t>ашинное</a:t>
            </a:r>
            <a:r>
              <a:rPr kumimoji="0" lang="ru-RU" sz="1100" b="0" i="0" u="none" strike="noStrike" kern="1200" cap="none" spc="0" normalizeH="0" baseline="0" noProof="0" dirty="0">
                <a:ln>
                  <a:noFill/>
                </a:ln>
                <a:solidFill>
                  <a:srgbClr val="C00000"/>
                </a:solidFill>
                <a:effectLst/>
                <a:uLnTx/>
                <a:uFillTx/>
                <a:latin typeface="Gilroy" panose="00000500000000000000" pitchFamily="2" charset="-52"/>
                <a:ea typeface="+mn-ea"/>
                <a:cs typeface="Arial" panose="020B0604020202020204" pitchFamily="34" charset="0"/>
              </a:rPr>
              <a:t> обучение</a:t>
            </a:r>
          </a:p>
        </p:txBody>
      </p:sp>
      <p:sp>
        <p:nvSpPr>
          <p:cNvPr id="37" name="TextBox 36">
            <a:extLst>
              <a:ext uri="{FF2B5EF4-FFF2-40B4-BE49-F238E27FC236}">
                <a16:creationId xmlns:a16="http://schemas.microsoft.com/office/drawing/2014/main" id="{CF845311-B849-17A5-B8E2-CFC5C0EAF365}"/>
              </a:ext>
            </a:extLst>
          </p:cNvPr>
          <p:cNvSpPr txBox="1"/>
          <p:nvPr/>
        </p:nvSpPr>
        <p:spPr>
          <a:xfrm>
            <a:off x="827526" y="2145222"/>
            <a:ext cx="2458417" cy="24762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err="1">
                <a:ln>
                  <a:noFill/>
                </a:ln>
                <a:solidFill>
                  <a:srgbClr val="00467A"/>
                </a:solidFill>
                <a:effectLst/>
                <a:uLnTx/>
                <a:uFillTx/>
                <a:latin typeface="Gilroy" panose="00000500000000000000" pitchFamily="2" charset="-52"/>
                <a:ea typeface="+mn-ea"/>
                <a:cs typeface="Arial" panose="020B0604020202020204" pitchFamily="34" charset="0"/>
              </a:rPr>
              <a:t>петроупругое</a:t>
            </a:r>
            <a:r>
              <a:rPr kumimoji="0" lang="ru-RU" sz="11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rPr>
              <a:t> моделирование</a:t>
            </a:r>
          </a:p>
        </p:txBody>
      </p:sp>
      <p:grpSp>
        <p:nvGrpSpPr>
          <p:cNvPr id="6" name="Группа 5">
            <a:extLst>
              <a:ext uri="{FF2B5EF4-FFF2-40B4-BE49-F238E27FC236}">
                <a16:creationId xmlns:a16="http://schemas.microsoft.com/office/drawing/2014/main" id="{16A63127-599C-24BA-728A-33BC499C1C57}"/>
              </a:ext>
            </a:extLst>
          </p:cNvPr>
          <p:cNvGrpSpPr/>
          <p:nvPr/>
        </p:nvGrpSpPr>
        <p:grpSpPr>
          <a:xfrm>
            <a:off x="1011202" y="2361917"/>
            <a:ext cx="898397" cy="189786"/>
            <a:chOff x="3166955" y="1978131"/>
            <a:chExt cx="898397" cy="219084"/>
          </a:xfrm>
        </p:grpSpPr>
        <p:sp>
          <p:nvSpPr>
            <p:cNvPr id="41" name="Прямоугольник: скругленные углы 40">
              <a:extLst>
                <a:ext uri="{FF2B5EF4-FFF2-40B4-BE49-F238E27FC236}">
                  <a16:creationId xmlns:a16="http://schemas.microsoft.com/office/drawing/2014/main" id="{672483B0-1A9B-7BD7-F8A3-8C6E396FCCB5}"/>
                </a:ext>
              </a:extLst>
            </p:cNvPr>
            <p:cNvSpPr/>
            <p:nvPr/>
          </p:nvSpPr>
          <p:spPr>
            <a:xfrm>
              <a:off x="3166955" y="1991376"/>
              <a:ext cx="844927" cy="205839"/>
            </a:xfrm>
            <a:prstGeom prst="roundRect">
              <a:avLst>
                <a:gd name="adj" fmla="val 50000"/>
              </a:avLst>
            </a:prstGeom>
            <a:solidFill>
              <a:srgbClr val="03539A">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900">
                <a:solidFill>
                  <a:srgbClr val="03539A"/>
                </a:solidFill>
                <a:latin typeface="Gilroy SemiBold" panose="00000700000000000000" pitchFamily="2" charset="-52"/>
              </a:endParaRPr>
            </a:p>
          </p:txBody>
        </p:sp>
        <p:sp>
          <p:nvSpPr>
            <p:cNvPr id="44" name="TextBox 43">
              <a:extLst>
                <a:ext uri="{FF2B5EF4-FFF2-40B4-BE49-F238E27FC236}">
                  <a16:creationId xmlns:a16="http://schemas.microsoft.com/office/drawing/2014/main" id="{9A23D4E1-F51A-CF75-B8D4-777C7DB321B9}"/>
                </a:ext>
              </a:extLst>
            </p:cNvPr>
            <p:cNvSpPr txBox="1"/>
            <p:nvPr/>
          </p:nvSpPr>
          <p:spPr>
            <a:xfrm>
              <a:off x="3174518" y="1978131"/>
              <a:ext cx="890834" cy="200055"/>
            </a:xfrm>
            <a:prstGeom prst="rect">
              <a:avLst/>
            </a:prstGeom>
            <a:noFill/>
          </p:spPr>
          <p:txBody>
            <a:bodyPr wrap="square">
              <a:spAutoFit/>
            </a:bodyPr>
            <a:lstStyle/>
            <a:p>
              <a:r>
                <a:rPr kumimoji="0" lang="ru-RU" sz="700" b="0" i="0" u="none" strike="noStrike" kern="1200" cap="none" spc="0" normalizeH="0" baseline="0" noProof="0" dirty="0">
                  <a:ln>
                    <a:noFill/>
                  </a:ln>
                  <a:solidFill>
                    <a:srgbClr val="00467A"/>
                  </a:solidFill>
                  <a:effectLst/>
                  <a:uLnTx/>
                  <a:uFillTx/>
                  <a:latin typeface="Gilroy SemiBold" panose="00000700000000000000" pitchFamily="2" charset="-52"/>
                  <a:cs typeface="Arial" panose="020B0604020202020204" pitchFamily="34" charset="0"/>
                </a:rPr>
                <a:t>традиционное</a:t>
              </a:r>
              <a:endParaRPr lang="ru-RU" sz="900" dirty="0">
                <a:latin typeface="Gilroy SemiBold" panose="00000700000000000000" pitchFamily="2" charset="-52"/>
              </a:endParaRPr>
            </a:p>
          </p:txBody>
        </p:sp>
      </p:grpSp>
      <p:sp>
        <p:nvSpPr>
          <p:cNvPr id="47" name="TextBox 46">
            <a:extLst>
              <a:ext uri="{FF2B5EF4-FFF2-40B4-BE49-F238E27FC236}">
                <a16:creationId xmlns:a16="http://schemas.microsoft.com/office/drawing/2014/main" id="{5DB83DF5-F874-BCC1-A51F-FE5549072BFF}"/>
              </a:ext>
            </a:extLst>
          </p:cNvPr>
          <p:cNvSpPr txBox="1"/>
          <p:nvPr/>
        </p:nvSpPr>
        <p:spPr>
          <a:xfrm>
            <a:off x="970141" y="3110137"/>
            <a:ext cx="1576072" cy="262196"/>
          </a:xfrm>
          <a:prstGeom prst="rect">
            <a:avLst/>
          </a:prstGeom>
          <a:noFill/>
        </p:spPr>
        <p:txBody>
          <a:bodyPr wrap="none" rtlCol="0">
            <a:spAutoFit/>
          </a:bodyPr>
          <a:lstStyle/>
          <a:p>
            <a:r>
              <a:rPr lang="ru-RU" sz="1200" dirty="0">
                <a:solidFill>
                  <a:srgbClr val="03539A"/>
                </a:solidFill>
                <a:latin typeface="Nekst Semi Bold" panose="00000700000000000000" pitchFamily="2" charset="-52"/>
                <a:cs typeface="Arial" panose="020B0604020202020204" pitchFamily="34" charset="0"/>
              </a:rPr>
              <a:t>Исходные данные</a:t>
            </a:r>
          </a:p>
        </p:txBody>
      </p:sp>
      <p:sp>
        <p:nvSpPr>
          <p:cNvPr id="49" name="TextBox 48">
            <a:extLst>
              <a:ext uri="{FF2B5EF4-FFF2-40B4-BE49-F238E27FC236}">
                <a16:creationId xmlns:a16="http://schemas.microsoft.com/office/drawing/2014/main" id="{A0CE9E1F-918A-96DA-01B4-0F66FC2AD0A3}"/>
              </a:ext>
            </a:extLst>
          </p:cNvPr>
          <p:cNvSpPr txBox="1"/>
          <p:nvPr/>
        </p:nvSpPr>
        <p:spPr>
          <a:xfrm>
            <a:off x="1105033" y="3945172"/>
            <a:ext cx="3233310" cy="261610"/>
          </a:xfrm>
          <a:prstGeom prst="rect">
            <a:avLst/>
          </a:prstGeom>
          <a:noFill/>
        </p:spPr>
        <p:txBody>
          <a:bodyPr wrap="square">
            <a:spAutoFit/>
          </a:bodyPr>
          <a:lstStyle/>
          <a:p>
            <a:pPr marL="171450" lvl="0" indent="-171450">
              <a:buFont typeface="Arial" panose="020B0604020202020204" pitchFamily="34" charset="0"/>
              <a:buChar char="•"/>
            </a:pPr>
            <a:r>
              <a:rPr lang="ru-RU" sz="1100" dirty="0">
                <a:solidFill>
                  <a:srgbClr val="00467A"/>
                </a:solidFill>
                <a:latin typeface="Gilroy" panose="00000500000000000000" pitchFamily="2" charset="-52"/>
                <a:cs typeface="Arial" panose="020B0604020202020204" pitchFamily="34" charset="0"/>
              </a:rPr>
              <a:t>Куб акустического импеданса </a:t>
            </a:r>
            <a:r>
              <a:rPr lang="en-US" sz="1100" dirty="0" err="1">
                <a:solidFill>
                  <a:srgbClr val="00467A"/>
                </a:solidFill>
                <a:latin typeface="Gilroy" panose="00000500000000000000" pitchFamily="2" charset="-52"/>
                <a:cs typeface="Arial" panose="020B0604020202020204" pitchFamily="34" charset="0"/>
              </a:rPr>
              <a:t>Zp</a:t>
            </a:r>
            <a:endParaRPr lang="ru-RU" sz="1100" dirty="0">
              <a:solidFill>
                <a:srgbClr val="00467A"/>
              </a:solidFill>
              <a:latin typeface="Gilroy" panose="00000500000000000000" pitchFamily="2" charset="-52"/>
              <a:cs typeface="Arial" panose="020B0604020202020204" pitchFamily="34" charset="0"/>
            </a:endParaRPr>
          </a:p>
        </p:txBody>
      </p:sp>
      <p:sp>
        <p:nvSpPr>
          <p:cNvPr id="51" name="TextBox 50">
            <a:extLst>
              <a:ext uri="{FF2B5EF4-FFF2-40B4-BE49-F238E27FC236}">
                <a16:creationId xmlns:a16="http://schemas.microsoft.com/office/drawing/2014/main" id="{A9829DB2-098E-D9A9-030A-E6A0BEBC1F68}"/>
              </a:ext>
            </a:extLst>
          </p:cNvPr>
          <p:cNvSpPr txBox="1"/>
          <p:nvPr/>
        </p:nvSpPr>
        <p:spPr>
          <a:xfrm>
            <a:off x="1105033" y="4148410"/>
            <a:ext cx="3173654" cy="261610"/>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rPr>
              <a:t>Куб импеданса поперечных волн Z</a:t>
            </a:r>
            <a:r>
              <a:rPr kumimoji="0" lang="en-US" sz="11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rPr>
              <a:t>s</a:t>
            </a:r>
            <a:endParaRPr kumimoji="0" lang="ru-RU" sz="11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endParaRPr>
          </a:p>
        </p:txBody>
      </p:sp>
      <p:sp>
        <p:nvSpPr>
          <p:cNvPr id="53" name="TextBox 52">
            <a:extLst>
              <a:ext uri="{FF2B5EF4-FFF2-40B4-BE49-F238E27FC236}">
                <a16:creationId xmlns:a16="http://schemas.microsoft.com/office/drawing/2014/main" id="{2464BA8E-6673-45FD-6206-ACC8B34DF869}"/>
              </a:ext>
            </a:extLst>
          </p:cNvPr>
          <p:cNvSpPr txBox="1"/>
          <p:nvPr/>
        </p:nvSpPr>
        <p:spPr>
          <a:xfrm>
            <a:off x="1105033" y="4351649"/>
            <a:ext cx="2568622" cy="261610"/>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rPr>
              <a:t>Куб отношения скоростей </a:t>
            </a:r>
            <a:r>
              <a:rPr kumimoji="0" lang="en-US" sz="1100" b="0" i="0" u="none" strike="noStrike" kern="1200" cap="none" spc="0" normalizeH="0" baseline="0" noProof="0" dirty="0" err="1">
                <a:ln>
                  <a:noFill/>
                </a:ln>
                <a:solidFill>
                  <a:srgbClr val="00467A"/>
                </a:solidFill>
                <a:effectLst/>
                <a:uLnTx/>
                <a:uFillTx/>
                <a:latin typeface="Gilroy" panose="00000500000000000000" pitchFamily="2" charset="-52"/>
                <a:ea typeface="+mn-ea"/>
                <a:cs typeface="Arial" panose="020B0604020202020204" pitchFamily="34" charset="0"/>
              </a:rPr>
              <a:t>Vp</a:t>
            </a:r>
            <a:r>
              <a:rPr kumimoji="0" lang="ru-RU" sz="11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rPr>
              <a:t>/</a:t>
            </a:r>
            <a:r>
              <a:rPr kumimoji="0" lang="en-US" sz="11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rPr>
              <a:t>Vs</a:t>
            </a:r>
            <a:endParaRPr kumimoji="0" lang="ru-RU" sz="11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endParaRPr>
          </a:p>
        </p:txBody>
      </p:sp>
      <p:sp>
        <p:nvSpPr>
          <p:cNvPr id="55" name="TextBox 54">
            <a:extLst>
              <a:ext uri="{FF2B5EF4-FFF2-40B4-BE49-F238E27FC236}">
                <a16:creationId xmlns:a16="http://schemas.microsoft.com/office/drawing/2014/main" id="{4E685B6F-C4F1-2882-83D3-0163912290C4}"/>
              </a:ext>
            </a:extLst>
          </p:cNvPr>
          <p:cNvSpPr txBox="1"/>
          <p:nvPr/>
        </p:nvSpPr>
        <p:spPr>
          <a:xfrm>
            <a:off x="1105033" y="4554887"/>
            <a:ext cx="1547548" cy="24762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rPr>
              <a:t>Куб плотностей</a:t>
            </a:r>
          </a:p>
        </p:txBody>
      </p:sp>
      <p:sp>
        <p:nvSpPr>
          <p:cNvPr id="35" name="Прямоугольник: скругленные углы 34">
            <a:extLst>
              <a:ext uri="{FF2B5EF4-FFF2-40B4-BE49-F238E27FC236}">
                <a16:creationId xmlns:a16="http://schemas.microsoft.com/office/drawing/2014/main" id="{6281CBF3-6670-5619-C2B1-17C5964CA6D2}"/>
              </a:ext>
            </a:extLst>
          </p:cNvPr>
          <p:cNvSpPr/>
          <p:nvPr/>
        </p:nvSpPr>
        <p:spPr>
          <a:xfrm>
            <a:off x="644455" y="1731415"/>
            <a:ext cx="3593417" cy="1138889"/>
          </a:xfrm>
          <a:prstGeom prst="roundRect">
            <a:avLst>
              <a:gd name="adj" fmla="val 15741"/>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5" name="Прямоугольник: скругленные углы 44">
            <a:extLst>
              <a:ext uri="{FF2B5EF4-FFF2-40B4-BE49-F238E27FC236}">
                <a16:creationId xmlns:a16="http://schemas.microsoft.com/office/drawing/2014/main" id="{1BE1BF20-FDFC-FCF4-AD23-33CF167B9D30}"/>
              </a:ext>
            </a:extLst>
          </p:cNvPr>
          <p:cNvSpPr/>
          <p:nvPr/>
        </p:nvSpPr>
        <p:spPr>
          <a:xfrm>
            <a:off x="644455" y="3000608"/>
            <a:ext cx="3593417" cy="3344632"/>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8" name="Прямоугольник: скругленные углы 57">
            <a:extLst>
              <a:ext uri="{FF2B5EF4-FFF2-40B4-BE49-F238E27FC236}">
                <a16:creationId xmlns:a16="http://schemas.microsoft.com/office/drawing/2014/main" id="{E46F422C-D37F-DA36-0197-2520EA3C7E51}"/>
              </a:ext>
            </a:extLst>
          </p:cNvPr>
          <p:cNvSpPr/>
          <p:nvPr/>
        </p:nvSpPr>
        <p:spPr>
          <a:xfrm>
            <a:off x="4352654" y="1731415"/>
            <a:ext cx="3115206" cy="3085947"/>
          </a:xfrm>
          <a:prstGeom prst="roundRect">
            <a:avLst>
              <a:gd name="adj" fmla="val 451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1" name="Прямоугольник: скругленные углы 130">
            <a:extLst>
              <a:ext uri="{FF2B5EF4-FFF2-40B4-BE49-F238E27FC236}">
                <a16:creationId xmlns:a16="http://schemas.microsoft.com/office/drawing/2014/main" id="{6371AF5A-E1A8-BED3-718F-70DB0309EF40}"/>
              </a:ext>
            </a:extLst>
          </p:cNvPr>
          <p:cNvSpPr/>
          <p:nvPr/>
        </p:nvSpPr>
        <p:spPr>
          <a:xfrm>
            <a:off x="4335448" y="4922476"/>
            <a:ext cx="3132412" cy="1414742"/>
          </a:xfrm>
          <a:prstGeom prst="roundRect">
            <a:avLst>
              <a:gd name="adj" fmla="val 11427"/>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3" name="Прямоугольник: скругленные углы 132">
            <a:extLst>
              <a:ext uri="{FF2B5EF4-FFF2-40B4-BE49-F238E27FC236}">
                <a16:creationId xmlns:a16="http://schemas.microsoft.com/office/drawing/2014/main" id="{84AF5DEF-0CA5-1C65-DA6E-BD147B42FC53}"/>
              </a:ext>
            </a:extLst>
          </p:cNvPr>
          <p:cNvSpPr/>
          <p:nvPr/>
        </p:nvSpPr>
        <p:spPr>
          <a:xfrm>
            <a:off x="7590584" y="1737989"/>
            <a:ext cx="3861716" cy="4607250"/>
          </a:xfrm>
          <a:prstGeom prst="roundRect">
            <a:avLst>
              <a:gd name="adj" fmla="val 7048"/>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TextBox 11">
            <a:extLst>
              <a:ext uri="{FF2B5EF4-FFF2-40B4-BE49-F238E27FC236}">
                <a16:creationId xmlns:a16="http://schemas.microsoft.com/office/drawing/2014/main" id="{95F18D85-F5FF-3E2C-A534-4C92B99BFC04}"/>
              </a:ext>
            </a:extLst>
          </p:cNvPr>
          <p:cNvSpPr txBox="1"/>
          <p:nvPr/>
        </p:nvSpPr>
        <p:spPr>
          <a:xfrm>
            <a:off x="8311225" y="4927453"/>
            <a:ext cx="1988309" cy="218496"/>
          </a:xfrm>
          <a:prstGeom prst="rect">
            <a:avLst/>
          </a:prstGeom>
          <a:noFill/>
        </p:spPr>
        <p:txBody>
          <a:bodyPr wrap="square">
            <a:spAutoFit/>
          </a:bodyPr>
          <a:lstStyle/>
          <a:p>
            <a:pPr algn="ctr"/>
            <a:r>
              <a:rPr lang="ru-RU" sz="900" dirty="0">
                <a:solidFill>
                  <a:schemeClr val="bg1"/>
                </a:solidFill>
                <a:latin typeface="Nekst Semi Bold" panose="00000700000000000000" pitchFamily="2" charset="-52"/>
                <a:cs typeface="Arial" panose="020B0604020202020204" pitchFamily="34" charset="0"/>
              </a:rPr>
              <a:t>Нейронная сеть Колмогорова</a:t>
            </a:r>
          </a:p>
        </p:txBody>
      </p:sp>
      <p:pic>
        <p:nvPicPr>
          <p:cNvPr id="148" name="Рисунок 147" descr="Прямая стрелка">
            <a:extLst>
              <a:ext uri="{FF2B5EF4-FFF2-40B4-BE49-F238E27FC236}">
                <a16:creationId xmlns:a16="http://schemas.microsoft.com/office/drawing/2014/main" id="{A7C52275-BA72-FBD8-5001-65CA0FD7EE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5556857" y="4653445"/>
            <a:ext cx="522577" cy="522577"/>
          </a:xfrm>
          <a:prstGeom prst="rect">
            <a:avLst/>
          </a:prstGeom>
          <a:effectLst>
            <a:outerShdw blurRad="50800" dist="38100" dir="2700000" algn="tl" rotWithShape="0">
              <a:srgbClr val="03539A">
                <a:alpha val="60000"/>
              </a:srgbClr>
            </a:outerShdw>
          </a:effectLst>
        </p:spPr>
      </p:pic>
      <p:pic>
        <p:nvPicPr>
          <p:cNvPr id="149" name="Рисунок 148" descr="Прямая стрелка">
            <a:extLst>
              <a:ext uri="{FF2B5EF4-FFF2-40B4-BE49-F238E27FC236}">
                <a16:creationId xmlns:a16="http://schemas.microsoft.com/office/drawing/2014/main" id="{14C6171D-BB78-AE01-FB01-88964C1704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7181241" y="5221728"/>
            <a:ext cx="522577" cy="522577"/>
          </a:xfrm>
          <a:prstGeom prst="rect">
            <a:avLst/>
          </a:prstGeom>
          <a:effectLst>
            <a:outerShdw blurRad="50800" dist="38100" dir="2700000" algn="tl" rotWithShape="0">
              <a:srgbClr val="03539A">
                <a:alpha val="60000"/>
              </a:srgbClr>
            </a:outerShdw>
          </a:effectLst>
        </p:spPr>
      </p:pic>
      <p:pic>
        <p:nvPicPr>
          <p:cNvPr id="150" name="Рисунок 149" descr="Прямая стрелка">
            <a:extLst>
              <a:ext uri="{FF2B5EF4-FFF2-40B4-BE49-F238E27FC236}">
                <a16:creationId xmlns:a16="http://schemas.microsoft.com/office/drawing/2014/main" id="{D44BC342-C5EB-DC8E-181D-EE8F514A10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3951527" y="5221728"/>
            <a:ext cx="522577" cy="522577"/>
          </a:xfrm>
          <a:prstGeom prst="rect">
            <a:avLst/>
          </a:prstGeom>
          <a:effectLst>
            <a:outerShdw blurRad="50800" dist="38100" dir="2700000" algn="tl" rotWithShape="0">
              <a:srgbClr val="03539A">
                <a:alpha val="60000"/>
              </a:srgbClr>
            </a:outerShdw>
          </a:effectLst>
        </p:spPr>
      </p:pic>
      <p:sp>
        <p:nvSpPr>
          <p:cNvPr id="7" name="Овал 6">
            <a:extLst>
              <a:ext uri="{FF2B5EF4-FFF2-40B4-BE49-F238E27FC236}">
                <a16:creationId xmlns:a16="http://schemas.microsoft.com/office/drawing/2014/main" id="{C8686520-85DB-8439-DA85-1AF8A0B80A93}"/>
              </a:ext>
            </a:extLst>
          </p:cNvPr>
          <p:cNvSpPr/>
          <p:nvPr/>
        </p:nvSpPr>
        <p:spPr>
          <a:xfrm>
            <a:off x="4514577" y="4376212"/>
            <a:ext cx="96479" cy="96479"/>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a:extLst>
              <a:ext uri="{FF2B5EF4-FFF2-40B4-BE49-F238E27FC236}">
                <a16:creationId xmlns:a16="http://schemas.microsoft.com/office/drawing/2014/main" id="{323F1605-33D9-0436-A701-D16FFB56750D}"/>
              </a:ext>
            </a:extLst>
          </p:cNvPr>
          <p:cNvSpPr/>
          <p:nvPr/>
        </p:nvSpPr>
        <p:spPr>
          <a:xfrm>
            <a:off x="4514577" y="4554597"/>
            <a:ext cx="96479" cy="96479"/>
          </a:xfrm>
          <a:prstGeom prst="ellipse">
            <a:avLst/>
          </a:prstGeom>
          <a:solidFill>
            <a:srgbClr val="07A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a:extLst>
              <a:ext uri="{FF2B5EF4-FFF2-40B4-BE49-F238E27FC236}">
                <a16:creationId xmlns:a16="http://schemas.microsoft.com/office/drawing/2014/main" id="{B85AE152-B2B1-F277-75C9-A86D63077004}"/>
              </a:ext>
            </a:extLst>
          </p:cNvPr>
          <p:cNvSpPr/>
          <p:nvPr/>
        </p:nvSpPr>
        <p:spPr>
          <a:xfrm>
            <a:off x="5872743" y="4381574"/>
            <a:ext cx="96479" cy="96479"/>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a:extLst>
              <a:ext uri="{FF2B5EF4-FFF2-40B4-BE49-F238E27FC236}">
                <a16:creationId xmlns:a16="http://schemas.microsoft.com/office/drawing/2014/main" id="{BE39289B-C072-B169-F4CD-1FD441E09548}"/>
              </a:ext>
            </a:extLst>
          </p:cNvPr>
          <p:cNvSpPr/>
          <p:nvPr/>
        </p:nvSpPr>
        <p:spPr>
          <a:xfrm>
            <a:off x="5872743" y="4559959"/>
            <a:ext cx="96479" cy="96479"/>
          </a:xfrm>
          <a:prstGeom prst="ellipse">
            <a:avLst/>
          </a:prstGeom>
          <a:solidFill>
            <a:srgbClr val="C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9F08A697-7D08-6D29-EA2A-E893ABB841E6}"/>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rgbClr val="0D1A47"/>
              </a:solidFill>
              <a:latin typeface="Nekst" panose="00000500000000000000" pitchFamily="2" charset="-52"/>
            </a:endParaRPr>
          </a:p>
        </p:txBody>
      </p:sp>
      <p:sp>
        <p:nvSpPr>
          <p:cNvPr id="27" name="TextBox 26">
            <a:extLst>
              <a:ext uri="{FF2B5EF4-FFF2-40B4-BE49-F238E27FC236}">
                <a16:creationId xmlns:a16="http://schemas.microsoft.com/office/drawing/2014/main" id="{A4DBD098-8686-BAC9-16FF-6868EFDC6F76}"/>
              </a:ext>
            </a:extLst>
          </p:cNvPr>
          <p:cNvSpPr txBox="1"/>
          <p:nvPr/>
        </p:nvSpPr>
        <p:spPr>
          <a:xfrm>
            <a:off x="11132456" y="6403043"/>
            <a:ext cx="540362"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12</a:t>
            </a:r>
            <a:endParaRPr lang="ru-RU" sz="2800" dirty="0">
              <a:solidFill>
                <a:srgbClr val="03539A"/>
              </a:solidFill>
              <a:latin typeface="Nekst Bold" panose="00000800000000000000" pitchFamily="2" charset="-52"/>
            </a:endParaRPr>
          </a:p>
        </p:txBody>
      </p:sp>
      <p:sp>
        <p:nvSpPr>
          <p:cNvPr id="33" name="Прямоугольник: скругленные углы 32">
            <a:extLst>
              <a:ext uri="{FF2B5EF4-FFF2-40B4-BE49-F238E27FC236}">
                <a16:creationId xmlns:a16="http://schemas.microsoft.com/office/drawing/2014/main" id="{4BE16AA1-EFD9-AF62-FABF-6CB81A4AD81C}"/>
              </a:ext>
            </a:extLst>
          </p:cNvPr>
          <p:cNvSpPr/>
          <p:nvPr/>
        </p:nvSpPr>
        <p:spPr>
          <a:xfrm>
            <a:off x="701809" y="224813"/>
            <a:ext cx="3772295" cy="237409"/>
          </a:xfrm>
          <a:prstGeom prst="roundRect">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Box 35">
            <a:extLst>
              <a:ext uri="{FF2B5EF4-FFF2-40B4-BE49-F238E27FC236}">
                <a16:creationId xmlns:a16="http://schemas.microsoft.com/office/drawing/2014/main" id="{0F806DBA-73EC-C2A9-9E52-8BB52136002E}"/>
              </a:ext>
            </a:extLst>
          </p:cNvPr>
          <p:cNvSpPr txBox="1"/>
          <p:nvPr/>
        </p:nvSpPr>
        <p:spPr>
          <a:xfrm>
            <a:off x="781237" y="223824"/>
            <a:ext cx="3699336" cy="261610"/>
          </a:xfrm>
          <a:prstGeom prst="rect">
            <a:avLst/>
          </a:prstGeom>
          <a:noFill/>
        </p:spPr>
        <p:txBody>
          <a:bodyPr wrap="square">
            <a:spAutoFit/>
          </a:bodyPr>
          <a:lstStyle/>
          <a:p>
            <a:r>
              <a:rPr lang="ru-RU" sz="1100" dirty="0">
                <a:solidFill>
                  <a:srgbClr val="03539A"/>
                </a:solidFill>
                <a:effectLst/>
                <a:latin typeface="Nekst" panose="00000500000000000000" pitchFamily="2" charset="-52"/>
                <a:ea typeface="Calibri" panose="020F0502020204030204" pitchFamily="34" charset="0"/>
                <a:cs typeface="Times New Roman" panose="02020603050405020304" pitchFamily="18" charset="0"/>
              </a:rPr>
              <a:t>Искусственный интеллект. Машинное обучение</a:t>
            </a:r>
            <a:endParaRPr lang="ru-RU" sz="1100" dirty="0">
              <a:solidFill>
                <a:srgbClr val="03539A"/>
              </a:solidFill>
              <a:latin typeface="Nekst" panose="00000500000000000000" pitchFamily="2" charset="-52"/>
            </a:endParaRPr>
          </a:p>
        </p:txBody>
      </p:sp>
      <p:sp>
        <p:nvSpPr>
          <p:cNvPr id="50" name="Прямоугольник: скругленные углы 49">
            <a:extLst>
              <a:ext uri="{FF2B5EF4-FFF2-40B4-BE49-F238E27FC236}">
                <a16:creationId xmlns:a16="http://schemas.microsoft.com/office/drawing/2014/main" id="{B494E058-ECCB-2501-6277-A91007E13574}"/>
              </a:ext>
            </a:extLst>
          </p:cNvPr>
          <p:cNvSpPr/>
          <p:nvPr/>
        </p:nvSpPr>
        <p:spPr>
          <a:xfrm>
            <a:off x="782724" y="3703720"/>
            <a:ext cx="1668376" cy="230832"/>
          </a:xfrm>
          <a:prstGeom prst="roundRect">
            <a:avLst>
              <a:gd name="adj" fmla="val 50000"/>
            </a:avLst>
          </a:prstGeom>
          <a:solidFill>
            <a:srgbClr val="03539A">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900">
              <a:solidFill>
                <a:srgbClr val="03539A"/>
              </a:solidFill>
              <a:latin typeface="Gilroy SemiBold" panose="00000700000000000000" pitchFamily="2" charset="-52"/>
            </a:endParaRPr>
          </a:p>
        </p:txBody>
      </p:sp>
      <p:sp>
        <p:nvSpPr>
          <p:cNvPr id="52" name="TextBox 51">
            <a:extLst>
              <a:ext uri="{FF2B5EF4-FFF2-40B4-BE49-F238E27FC236}">
                <a16:creationId xmlns:a16="http://schemas.microsoft.com/office/drawing/2014/main" id="{A44F98DB-724B-A155-BB0F-930B90539079}"/>
              </a:ext>
            </a:extLst>
          </p:cNvPr>
          <p:cNvSpPr txBox="1"/>
          <p:nvPr/>
        </p:nvSpPr>
        <p:spPr>
          <a:xfrm>
            <a:off x="790286" y="3692246"/>
            <a:ext cx="1835738" cy="230832"/>
          </a:xfrm>
          <a:prstGeom prst="rect">
            <a:avLst/>
          </a:prstGeom>
          <a:noFill/>
        </p:spPr>
        <p:txBody>
          <a:bodyPr wrap="square">
            <a:spAutoFit/>
          </a:bodyPr>
          <a:lstStyle/>
          <a:p>
            <a:pPr marL="171450" indent="-171450">
              <a:buFont typeface="Arial" panose="020B0604020202020204" pitchFamily="34" charset="0"/>
              <a:buChar char="•"/>
            </a:pPr>
            <a:r>
              <a:rPr kumimoji="0" lang="ru-RU" sz="900" b="0" i="0" u="none" strike="noStrike" kern="1200" cap="none" spc="0" normalizeH="0" baseline="0" noProof="0" dirty="0">
                <a:ln>
                  <a:noFill/>
                </a:ln>
                <a:solidFill>
                  <a:srgbClr val="00467A"/>
                </a:solidFill>
                <a:effectLst/>
                <a:uLnTx/>
                <a:uFillTx/>
                <a:latin typeface="Gilroy SemiBold" panose="00000700000000000000" pitchFamily="2" charset="-52"/>
                <a:cs typeface="Arial" panose="020B0604020202020204" pitchFamily="34" charset="0"/>
              </a:rPr>
              <a:t>Сейсмические данные </a:t>
            </a:r>
          </a:p>
        </p:txBody>
      </p:sp>
      <p:sp>
        <p:nvSpPr>
          <p:cNvPr id="56" name="Прямоугольник: скругленные углы 55">
            <a:extLst>
              <a:ext uri="{FF2B5EF4-FFF2-40B4-BE49-F238E27FC236}">
                <a16:creationId xmlns:a16="http://schemas.microsoft.com/office/drawing/2014/main" id="{E2AB611B-E9F3-F173-6C57-4E9DD51DD91A}"/>
              </a:ext>
            </a:extLst>
          </p:cNvPr>
          <p:cNvSpPr/>
          <p:nvPr/>
        </p:nvSpPr>
        <p:spPr>
          <a:xfrm>
            <a:off x="768714" y="3371658"/>
            <a:ext cx="3418793" cy="219358"/>
          </a:xfrm>
          <a:prstGeom prst="roundRect">
            <a:avLst>
              <a:gd name="adj" fmla="val 50000"/>
            </a:avLst>
          </a:prstGeom>
          <a:solidFill>
            <a:srgbClr val="03539A">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900">
              <a:solidFill>
                <a:srgbClr val="03539A"/>
              </a:solidFill>
              <a:latin typeface="Gilroy SemiBold" panose="00000700000000000000" pitchFamily="2" charset="-52"/>
            </a:endParaRPr>
          </a:p>
        </p:txBody>
      </p:sp>
      <p:sp>
        <p:nvSpPr>
          <p:cNvPr id="57" name="TextBox 56">
            <a:extLst>
              <a:ext uri="{FF2B5EF4-FFF2-40B4-BE49-F238E27FC236}">
                <a16:creationId xmlns:a16="http://schemas.microsoft.com/office/drawing/2014/main" id="{02E68573-9D21-DAB7-2168-08496D71748C}"/>
              </a:ext>
            </a:extLst>
          </p:cNvPr>
          <p:cNvSpPr txBox="1"/>
          <p:nvPr/>
        </p:nvSpPr>
        <p:spPr>
          <a:xfrm>
            <a:off x="785027" y="3360184"/>
            <a:ext cx="3444903" cy="230832"/>
          </a:xfrm>
          <a:prstGeom prst="rect">
            <a:avLst/>
          </a:prstGeom>
          <a:noFill/>
        </p:spPr>
        <p:txBody>
          <a:bodyPr wrap="square">
            <a:spAutoFit/>
          </a:bodyPr>
          <a:lstStyle/>
          <a:p>
            <a:pPr marL="171450" indent="-171450">
              <a:buFont typeface="Arial" panose="020B0604020202020204" pitchFamily="34" charset="0"/>
              <a:buChar char="•"/>
            </a:pPr>
            <a:r>
              <a:rPr kumimoji="0" lang="ru-RU" sz="900" b="0" i="0" u="none" strike="noStrike" kern="1200" cap="none" spc="0" normalizeH="0" baseline="0" noProof="0" dirty="0">
                <a:ln>
                  <a:noFill/>
                </a:ln>
                <a:solidFill>
                  <a:srgbClr val="00467A"/>
                </a:solidFill>
                <a:effectLst/>
                <a:uLnTx/>
                <a:uFillTx/>
                <a:latin typeface="Gilroy SemiBold" panose="00000700000000000000" pitchFamily="2" charset="-52"/>
                <a:cs typeface="Arial" panose="020B0604020202020204" pitchFamily="34" charset="0"/>
              </a:rPr>
              <a:t>Результаты интерпретации данные ГИС по </a:t>
            </a:r>
            <a:r>
              <a:rPr kumimoji="0" lang="en-US" sz="900" b="0" i="0" u="none" strike="noStrike" kern="1200" cap="none" spc="0" normalizeH="0" baseline="0" noProof="0" dirty="0">
                <a:ln>
                  <a:noFill/>
                </a:ln>
                <a:solidFill>
                  <a:srgbClr val="00467A"/>
                </a:solidFill>
                <a:effectLst/>
                <a:uLnTx/>
                <a:uFillTx/>
                <a:latin typeface="Gilroy SemiBold" panose="00000700000000000000" pitchFamily="2" charset="-52"/>
                <a:cs typeface="Arial" panose="020B0604020202020204" pitchFamily="34" charset="0"/>
              </a:rPr>
              <a:t>ESKS-TABC</a:t>
            </a:r>
            <a:endParaRPr kumimoji="0" lang="ru-RU" sz="900" b="0" i="0" u="none" strike="noStrike" kern="1200" cap="none" spc="0" normalizeH="0" baseline="0" noProof="0" dirty="0">
              <a:ln>
                <a:noFill/>
              </a:ln>
              <a:solidFill>
                <a:srgbClr val="00467A"/>
              </a:solidFill>
              <a:effectLst/>
              <a:uLnTx/>
              <a:uFillTx/>
              <a:latin typeface="Gilroy SemiBold" panose="00000700000000000000" pitchFamily="2" charset="-52"/>
              <a:cs typeface="Arial" panose="020B0604020202020204" pitchFamily="34" charset="0"/>
            </a:endParaRPr>
          </a:p>
        </p:txBody>
      </p:sp>
    </p:spTree>
    <p:extLst>
      <p:ext uri="{BB962C8B-B14F-4D97-AF65-F5344CB8AC3E}">
        <p14:creationId xmlns:p14="http://schemas.microsoft.com/office/powerpoint/2010/main" val="216874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a:extLst>
              <a:ext uri="{FF2B5EF4-FFF2-40B4-BE49-F238E27FC236}">
                <a16:creationId xmlns:a16="http://schemas.microsoft.com/office/drawing/2014/main" id="{689FFCE8-E7E2-4FEE-BC39-9EB1C80F552D}"/>
              </a:ext>
            </a:extLst>
          </p:cNvPr>
          <p:cNvPicPr>
            <a:picLocks noChangeAspect="1"/>
          </p:cNvPicPr>
          <p:nvPr/>
        </p:nvPicPr>
        <p:blipFill rotWithShape="1">
          <a:blip r:embed="rId3">
            <a:extLst>
              <a:ext uri="{28A0092B-C50C-407E-A947-70E740481C1C}">
                <a14:useLocalDpi xmlns:a14="http://schemas.microsoft.com/office/drawing/2010/main" val="0"/>
              </a:ext>
            </a:extLst>
          </a:blip>
          <a:srcRect l="355" t="5736" r="262" b="935"/>
          <a:stretch/>
        </p:blipFill>
        <p:spPr>
          <a:xfrm>
            <a:off x="798220" y="1217960"/>
            <a:ext cx="8766759" cy="5127278"/>
          </a:xfrm>
          <a:custGeom>
            <a:avLst/>
            <a:gdLst>
              <a:gd name="connsiteX0" fmla="*/ 135473 w 8669020"/>
              <a:gd name="connsiteY0" fmla="*/ 0 h 5070115"/>
              <a:gd name="connsiteX1" fmla="*/ 8533547 w 8669020"/>
              <a:gd name="connsiteY1" fmla="*/ 0 h 5070115"/>
              <a:gd name="connsiteX2" fmla="*/ 8669020 w 8669020"/>
              <a:gd name="connsiteY2" fmla="*/ 135473 h 5070115"/>
              <a:gd name="connsiteX3" fmla="*/ 8669020 w 8669020"/>
              <a:gd name="connsiteY3" fmla="*/ 4934642 h 5070115"/>
              <a:gd name="connsiteX4" fmla="*/ 8533547 w 8669020"/>
              <a:gd name="connsiteY4" fmla="*/ 5070115 h 5070115"/>
              <a:gd name="connsiteX5" fmla="*/ 135473 w 8669020"/>
              <a:gd name="connsiteY5" fmla="*/ 5070115 h 5070115"/>
              <a:gd name="connsiteX6" fmla="*/ 0 w 8669020"/>
              <a:gd name="connsiteY6" fmla="*/ 4934642 h 5070115"/>
              <a:gd name="connsiteX7" fmla="*/ 0 w 8669020"/>
              <a:gd name="connsiteY7" fmla="*/ 135473 h 5070115"/>
              <a:gd name="connsiteX8" fmla="*/ 135473 w 8669020"/>
              <a:gd name="connsiteY8" fmla="*/ 0 h 50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9020" h="5070115">
                <a:moveTo>
                  <a:pt x="135473" y="0"/>
                </a:moveTo>
                <a:lnTo>
                  <a:pt x="8533547" y="0"/>
                </a:lnTo>
                <a:cubicBezTo>
                  <a:pt x="8608367" y="0"/>
                  <a:pt x="8669020" y="60653"/>
                  <a:pt x="8669020" y="135473"/>
                </a:cubicBezTo>
                <a:lnTo>
                  <a:pt x="8669020" y="4934642"/>
                </a:lnTo>
                <a:cubicBezTo>
                  <a:pt x="8669020" y="5009462"/>
                  <a:pt x="8608367" y="5070115"/>
                  <a:pt x="8533547" y="5070115"/>
                </a:cubicBezTo>
                <a:lnTo>
                  <a:pt x="135473" y="5070115"/>
                </a:lnTo>
                <a:cubicBezTo>
                  <a:pt x="60653" y="5070115"/>
                  <a:pt x="0" y="5009462"/>
                  <a:pt x="0" y="4934642"/>
                </a:cubicBezTo>
                <a:lnTo>
                  <a:pt x="0" y="135473"/>
                </a:lnTo>
                <a:cubicBezTo>
                  <a:pt x="0" y="60653"/>
                  <a:pt x="60653" y="0"/>
                  <a:pt x="135473" y="0"/>
                </a:cubicBezTo>
                <a:close/>
              </a:path>
            </a:pathLst>
          </a:custGeom>
          <a:ln>
            <a:solidFill>
              <a:srgbClr val="03539A">
                <a:alpha val="30000"/>
              </a:srgbClr>
            </a:solidFill>
          </a:ln>
        </p:spPr>
      </p:pic>
      <p:sp>
        <p:nvSpPr>
          <p:cNvPr id="23" name="Полилиния: фигура 22">
            <a:extLst>
              <a:ext uri="{FF2B5EF4-FFF2-40B4-BE49-F238E27FC236}">
                <a16:creationId xmlns:a16="http://schemas.microsoft.com/office/drawing/2014/main" id="{5270F00C-7971-47AE-81BA-2CB221EEC7CF}"/>
              </a:ext>
            </a:extLst>
          </p:cNvPr>
          <p:cNvSpPr/>
          <p:nvPr/>
        </p:nvSpPr>
        <p:spPr>
          <a:xfrm>
            <a:off x="4821410" y="1898607"/>
            <a:ext cx="6883546" cy="1545252"/>
          </a:xfrm>
          <a:custGeom>
            <a:avLst/>
            <a:gdLst>
              <a:gd name="connsiteX0" fmla="*/ 6774085 w 6909053"/>
              <a:gd name="connsiteY0" fmla="*/ 0 h 1560480"/>
              <a:gd name="connsiteX1" fmla="*/ 3967734 w 6909053"/>
              <a:gd name="connsiteY1" fmla="*/ 0 h 1560480"/>
              <a:gd name="connsiteX2" fmla="*/ 3895439 w 6909053"/>
              <a:gd name="connsiteY2" fmla="*/ 21146 h 1560480"/>
              <a:gd name="connsiteX3" fmla="*/ 3895344 w 6909053"/>
              <a:gd name="connsiteY3" fmla="*/ 21146 h 1560480"/>
              <a:gd name="connsiteX4" fmla="*/ 68104 w 6909053"/>
              <a:gd name="connsiteY4" fmla="*/ 779812 h 1560480"/>
              <a:gd name="connsiteX5" fmla="*/ 87821 w 6909053"/>
              <a:gd name="connsiteY5" fmla="*/ 788480 h 1560480"/>
              <a:gd name="connsiteX6" fmla="*/ 0 w 6909053"/>
              <a:gd name="connsiteY6" fmla="*/ 914876 h 1560480"/>
              <a:gd name="connsiteX7" fmla="*/ 0 w 6909053"/>
              <a:gd name="connsiteY7" fmla="*/ 1425512 h 1560480"/>
              <a:gd name="connsiteX8" fmla="*/ 134969 w 6909053"/>
              <a:gd name="connsiteY8" fmla="*/ 1560481 h 1560480"/>
              <a:gd name="connsiteX9" fmla="*/ 1851851 w 6909053"/>
              <a:gd name="connsiteY9" fmla="*/ 1560481 h 1560480"/>
              <a:gd name="connsiteX10" fmla="*/ 1869662 w 6909053"/>
              <a:gd name="connsiteY10" fmla="*/ 1559147 h 1560480"/>
              <a:gd name="connsiteX11" fmla="*/ 6774085 w 6909053"/>
              <a:gd name="connsiteY11" fmla="*/ 1199674 h 1560480"/>
              <a:gd name="connsiteX12" fmla="*/ 6909054 w 6909053"/>
              <a:gd name="connsiteY12" fmla="*/ 1064705 h 1560480"/>
              <a:gd name="connsiteX13" fmla="*/ 6909054 w 6909053"/>
              <a:gd name="connsiteY13" fmla="*/ 134969 h 1560480"/>
              <a:gd name="connsiteX14" fmla="*/ 6774085 w 6909053"/>
              <a:gd name="connsiteY14" fmla="*/ 0 h 156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9053" h="1560480">
                <a:moveTo>
                  <a:pt x="6774085" y="0"/>
                </a:moveTo>
                <a:lnTo>
                  <a:pt x="3967734" y="0"/>
                </a:lnTo>
                <a:cubicBezTo>
                  <a:pt x="3941064" y="0"/>
                  <a:pt x="3916299" y="7811"/>
                  <a:pt x="3895439" y="21146"/>
                </a:cubicBezTo>
                <a:lnTo>
                  <a:pt x="3895344" y="21146"/>
                </a:lnTo>
                <a:cubicBezTo>
                  <a:pt x="3895344" y="21146"/>
                  <a:pt x="68104" y="779812"/>
                  <a:pt x="68104" y="779812"/>
                </a:cubicBezTo>
                <a:lnTo>
                  <a:pt x="87821" y="788480"/>
                </a:lnTo>
                <a:cubicBezTo>
                  <a:pt x="36576" y="807625"/>
                  <a:pt x="0" y="856869"/>
                  <a:pt x="0" y="914876"/>
                </a:cubicBezTo>
                <a:lnTo>
                  <a:pt x="0" y="1425512"/>
                </a:lnTo>
                <a:cubicBezTo>
                  <a:pt x="0" y="1500092"/>
                  <a:pt x="60484" y="1560481"/>
                  <a:pt x="134969" y="1560481"/>
                </a:cubicBezTo>
                <a:lnTo>
                  <a:pt x="1851851" y="1560481"/>
                </a:lnTo>
                <a:cubicBezTo>
                  <a:pt x="1857851" y="1560481"/>
                  <a:pt x="1863757" y="1559909"/>
                  <a:pt x="1869662" y="1559147"/>
                </a:cubicBezTo>
                <a:lnTo>
                  <a:pt x="6774085" y="1199674"/>
                </a:lnTo>
                <a:cubicBezTo>
                  <a:pt x="6848666" y="1199674"/>
                  <a:pt x="6909054" y="1139190"/>
                  <a:pt x="6909054" y="1064705"/>
                </a:cubicBezTo>
                <a:lnTo>
                  <a:pt x="6909054" y="134969"/>
                </a:lnTo>
                <a:cubicBezTo>
                  <a:pt x="6909054" y="60389"/>
                  <a:pt x="6848571" y="0"/>
                  <a:pt x="6774085" y="0"/>
                </a:cubicBezTo>
                <a:close/>
              </a:path>
            </a:pathLst>
          </a:custGeom>
          <a:solidFill>
            <a:srgbClr val="03539A">
              <a:alpha val="20000"/>
            </a:srgbClr>
          </a:solidFill>
          <a:ln w="9525"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796E1444-9BB8-4167-BD36-8806D9C3183F}"/>
              </a:ext>
            </a:extLst>
          </p:cNvPr>
          <p:cNvSpPr/>
          <p:nvPr/>
        </p:nvSpPr>
        <p:spPr>
          <a:xfrm>
            <a:off x="4838458" y="3428752"/>
            <a:ext cx="6866497" cy="844598"/>
          </a:xfrm>
          <a:custGeom>
            <a:avLst/>
            <a:gdLst>
              <a:gd name="connsiteX0" fmla="*/ 6782372 w 6890480"/>
              <a:gd name="connsiteY0" fmla="*/ 190 h 860964"/>
              <a:gd name="connsiteX1" fmla="*/ 3904964 w 6890480"/>
              <a:gd name="connsiteY1" fmla="*/ 190 h 860964"/>
              <a:gd name="connsiteX2" fmla="*/ 3828574 w 6890480"/>
              <a:gd name="connsiteY2" fmla="*/ 31813 h 860964"/>
              <a:gd name="connsiteX3" fmla="*/ 80963 w 6890480"/>
              <a:gd name="connsiteY3" fmla="*/ 389287 h 860964"/>
              <a:gd name="connsiteX4" fmla="*/ 0 w 6890480"/>
              <a:gd name="connsiteY4" fmla="*/ 470249 h 860964"/>
              <a:gd name="connsiteX5" fmla="*/ 0 w 6890480"/>
              <a:gd name="connsiteY5" fmla="*/ 780002 h 860964"/>
              <a:gd name="connsiteX6" fmla="*/ 80963 w 6890480"/>
              <a:gd name="connsiteY6" fmla="*/ 860965 h 860964"/>
              <a:gd name="connsiteX7" fmla="*/ 1874234 w 6890480"/>
              <a:gd name="connsiteY7" fmla="*/ 860965 h 860964"/>
              <a:gd name="connsiteX8" fmla="*/ 1886522 w 6890480"/>
              <a:gd name="connsiteY8" fmla="*/ 859917 h 860964"/>
              <a:gd name="connsiteX9" fmla="*/ 6782467 w 6890480"/>
              <a:gd name="connsiteY9" fmla="*/ 758761 h 860964"/>
              <a:gd name="connsiteX10" fmla="*/ 6890480 w 6890480"/>
              <a:gd name="connsiteY10" fmla="*/ 650748 h 860964"/>
              <a:gd name="connsiteX11" fmla="*/ 6890480 w 6890480"/>
              <a:gd name="connsiteY11" fmla="*/ 108013 h 860964"/>
              <a:gd name="connsiteX12" fmla="*/ 6782467 w 6890480"/>
              <a:gd name="connsiteY12" fmla="*/ 0 h 86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0480" h="860964">
                <a:moveTo>
                  <a:pt x="6782372" y="190"/>
                </a:moveTo>
                <a:lnTo>
                  <a:pt x="3904964" y="190"/>
                </a:lnTo>
                <a:cubicBezTo>
                  <a:pt x="3875151" y="190"/>
                  <a:pt x="3848195" y="12287"/>
                  <a:pt x="3828574" y="31813"/>
                </a:cubicBezTo>
                <a:lnTo>
                  <a:pt x="80963" y="389287"/>
                </a:lnTo>
                <a:cubicBezTo>
                  <a:pt x="36195" y="389287"/>
                  <a:pt x="0" y="425577"/>
                  <a:pt x="0" y="470249"/>
                </a:cubicBezTo>
                <a:lnTo>
                  <a:pt x="0" y="780002"/>
                </a:lnTo>
                <a:cubicBezTo>
                  <a:pt x="0" y="824770"/>
                  <a:pt x="36290" y="860965"/>
                  <a:pt x="80963" y="860965"/>
                </a:cubicBezTo>
                <a:lnTo>
                  <a:pt x="1874234" y="860965"/>
                </a:lnTo>
                <a:cubicBezTo>
                  <a:pt x="1878425" y="860965"/>
                  <a:pt x="1882521" y="860584"/>
                  <a:pt x="1886522" y="859917"/>
                </a:cubicBezTo>
                <a:lnTo>
                  <a:pt x="6782467" y="758761"/>
                </a:lnTo>
                <a:cubicBezTo>
                  <a:pt x="6842093" y="758761"/>
                  <a:pt x="6890480" y="710375"/>
                  <a:pt x="6890480" y="650748"/>
                </a:cubicBezTo>
                <a:lnTo>
                  <a:pt x="6890480" y="108013"/>
                </a:lnTo>
                <a:cubicBezTo>
                  <a:pt x="6890480" y="48387"/>
                  <a:pt x="6842093" y="0"/>
                  <a:pt x="6782467" y="0"/>
                </a:cubicBezTo>
                <a:close/>
              </a:path>
            </a:pathLst>
          </a:custGeom>
          <a:solidFill>
            <a:srgbClr val="03539A">
              <a:alpha val="20000"/>
            </a:srgbClr>
          </a:solidFill>
          <a:ln w="9525"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6B52E788-A8CE-42FB-A0F3-841F1507E5DE}"/>
              </a:ext>
            </a:extLst>
          </p:cNvPr>
          <p:cNvSpPr/>
          <p:nvPr/>
        </p:nvSpPr>
        <p:spPr>
          <a:xfrm>
            <a:off x="4838458" y="5153281"/>
            <a:ext cx="6874117" cy="1141257"/>
          </a:xfrm>
          <a:custGeom>
            <a:avLst/>
            <a:gdLst>
              <a:gd name="connsiteX0" fmla="*/ 6783991 w 6892004"/>
              <a:gd name="connsiteY0" fmla="*/ 95 h 1136904"/>
              <a:gd name="connsiteX1" fmla="*/ 3909822 w 6892004"/>
              <a:gd name="connsiteY1" fmla="*/ 95 h 1136904"/>
              <a:gd name="connsiteX2" fmla="*/ 3848291 w 6892004"/>
              <a:gd name="connsiteY2" fmla="*/ 19336 h 1136904"/>
              <a:gd name="connsiteX3" fmla="*/ 80963 w 6892004"/>
              <a:gd name="connsiteY3" fmla="*/ 617792 h 1136904"/>
              <a:gd name="connsiteX4" fmla="*/ 0 w 6892004"/>
              <a:gd name="connsiteY4" fmla="*/ 698754 h 1136904"/>
              <a:gd name="connsiteX5" fmla="*/ 0 w 6892004"/>
              <a:gd name="connsiteY5" fmla="*/ 1055942 h 1136904"/>
              <a:gd name="connsiteX6" fmla="*/ 80963 w 6892004"/>
              <a:gd name="connsiteY6" fmla="*/ 1136904 h 1136904"/>
              <a:gd name="connsiteX7" fmla="*/ 1885569 w 6892004"/>
              <a:gd name="connsiteY7" fmla="*/ 1136904 h 1136904"/>
              <a:gd name="connsiteX8" fmla="*/ 1895761 w 6892004"/>
              <a:gd name="connsiteY8" fmla="*/ 1136237 h 1136904"/>
              <a:gd name="connsiteX9" fmla="*/ 6783991 w 6892004"/>
              <a:gd name="connsiteY9" fmla="*/ 796100 h 1136904"/>
              <a:gd name="connsiteX10" fmla="*/ 6892004 w 6892004"/>
              <a:gd name="connsiteY10" fmla="*/ 688086 h 1136904"/>
              <a:gd name="connsiteX11" fmla="*/ 6892004 w 6892004"/>
              <a:gd name="connsiteY11" fmla="*/ 108013 h 1136904"/>
              <a:gd name="connsiteX12" fmla="*/ 6783991 w 6892004"/>
              <a:gd name="connsiteY12" fmla="*/ 0 h 113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2004" h="1136904">
                <a:moveTo>
                  <a:pt x="6783991" y="95"/>
                </a:moveTo>
                <a:lnTo>
                  <a:pt x="3909822" y="95"/>
                </a:lnTo>
                <a:cubicBezTo>
                  <a:pt x="3886962" y="95"/>
                  <a:pt x="3865817" y="7239"/>
                  <a:pt x="3848291" y="19336"/>
                </a:cubicBezTo>
                <a:lnTo>
                  <a:pt x="80963" y="617792"/>
                </a:lnTo>
                <a:cubicBezTo>
                  <a:pt x="36195" y="617792"/>
                  <a:pt x="0" y="654082"/>
                  <a:pt x="0" y="698754"/>
                </a:cubicBezTo>
                <a:lnTo>
                  <a:pt x="0" y="1055942"/>
                </a:lnTo>
                <a:cubicBezTo>
                  <a:pt x="0" y="1100709"/>
                  <a:pt x="36290" y="1136904"/>
                  <a:pt x="80963" y="1136904"/>
                </a:cubicBezTo>
                <a:lnTo>
                  <a:pt x="1885569" y="1136904"/>
                </a:lnTo>
                <a:cubicBezTo>
                  <a:pt x="1888998" y="1136904"/>
                  <a:pt x="1892427" y="1136618"/>
                  <a:pt x="1895761" y="1136237"/>
                </a:cubicBezTo>
                <a:lnTo>
                  <a:pt x="6783991" y="796100"/>
                </a:lnTo>
                <a:cubicBezTo>
                  <a:pt x="6843618" y="796100"/>
                  <a:pt x="6892004" y="747713"/>
                  <a:pt x="6892004" y="688086"/>
                </a:cubicBezTo>
                <a:lnTo>
                  <a:pt x="6892004" y="108013"/>
                </a:lnTo>
                <a:cubicBezTo>
                  <a:pt x="6892004" y="48387"/>
                  <a:pt x="6843618" y="0"/>
                  <a:pt x="6783991" y="0"/>
                </a:cubicBezTo>
                <a:close/>
              </a:path>
            </a:pathLst>
          </a:custGeom>
          <a:solidFill>
            <a:srgbClr val="03539A">
              <a:alpha val="20000"/>
            </a:srgbClr>
          </a:solidFill>
          <a:ln w="9525" cap="flat">
            <a:noFill/>
            <a:prstDash val="solid"/>
            <a:miter/>
          </a:ln>
        </p:spPr>
        <p:txBody>
          <a:bodyPr rtlCol="0" anchor="ctr"/>
          <a:lstStyle/>
          <a:p>
            <a:endParaRPr lang="ru-RU"/>
          </a:p>
        </p:txBody>
      </p:sp>
      <p:pic>
        <p:nvPicPr>
          <p:cNvPr id="25" name="Рисунок 24">
            <a:extLst>
              <a:ext uri="{FF2B5EF4-FFF2-40B4-BE49-F238E27FC236}">
                <a16:creationId xmlns:a16="http://schemas.microsoft.com/office/drawing/2014/main" id="{610B9337-70CA-41C9-963E-5D55A98207AF}"/>
              </a:ext>
            </a:extLst>
          </p:cNvPr>
          <p:cNvPicPr>
            <a:picLocks noChangeAspect="1"/>
          </p:cNvPicPr>
          <p:nvPr/>
        </p:nvPicPr>
        <p:blipFill rotWithShape="1">
          <a:blip r:embed="rId3">
            <a:extLst>
              <a:ext uri="{28A0092B-C50C-407E-A947-70E740481C1C}">
                <a14:useLocalDpi xmlns:a14="http://schemas.microsoft.com/office/drawing/2010/main" val="0"/>
              </a:ext>
            </a:extLst>
          </a:blip>
          <a:srcRect l="45963" t="32302" r="31777" b="53747"/>
          <a:stretch/>
        </p:blipFill>
        <p:spPr>
          <a:xfrm>
            <a:off x="8640194" y="1898607"/>
            <a:ext cx="3072382" cy="1199243"/>
          </a:xfrm>
          <a:custGeom>
            <a:avLst/>
            <a:gdLst>
              <a:gd name="connsiteX0" fmla="*/ 104881 w 1963591"/>
              <a:gd name="connsiteY0" fmla="*/ 0 h 766449"/>
              <a:gd name="connsiteX1" fmla="*/ 1858710 w 1963591"/>
              <a:gd name="connsiteY1" fmla="*/ 0 h 766449"/>
              <a:gd name="connsiteX2" fmla="*/ 1963591 w 1963591"/>
              <a:gd name="connsiteY2" fmla="*/ 104881 h 766449"/>
              <a:gd name="connsiteX3" fmla="*/ 1963591 w 1963591"/>
              <a:gd name="connsiteY3" fmla="*/ 661568 h 766449"/>
              <a:gd name="connsiteX4" fmla="*/ 1858710 w 1963591"/>
              <a:gd name="connsiteY4" fmla="*/ 766449 h 766449"/>
              <a:gd name="connsiteX5" fmla="*/ 104881 w 1963591"/>
              <a:gd name="connsiteY5" fmla="*/ 766449 h 766449"/>
              <a:gd name="connsiteX6" fmla="*/ 0 w 1963591"/>
              <a:gd name="connsiteY6" fmla="*/ 661568 h 766449"/>
              <a:gd name="connsiteX7" fmla="*/ 0 w 1963591"/>
              <a:gd name="connsiteY7" fmla="*/ 104881 h 766449"/>
              <a:gd name="connsiteX8" fmla="*/ 104881 w 1963591"/>
              <a:gd name="connsiteY8" fmla="*/ 0 h 7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3591" h="766449">
                <a:moveTo>
                  <a:pt x="104881" y="0"/>
                </a:moveTo>
                <a:lnTo>
                  <a:pt x="1858710" y="0"/>
                </a:lnTo>
                <a:cubicBezTo>
                  <a:pt x="1916634" y="0"/>
                  <a:pt x="1963591" y="46957"/>
                  <a:pt x="1963591" y="104881"/>
                </a:cubicBezTo>
                <a:lnTo>
                  <a:pt x="1963591" y="661568"/>
                </a:lnTo>
                <a:cubicBezTo>
                  <a:pt x="1963591" y="719492"/>
                  <a:pt x="1916634" y="766449"/>
                  <a:pt x="1858710" y="766449"/>
                </a:cubicBezTo>
                <a:lnTo>
                  <a:pt x="104881" y="766449"/>
                </a:lnTo>
                <a:cubicBezTo>
                  <a:pt x="46957" y="766449"/>
                  <a:pt x="0" y="719492"/>
                  <a:pt x="0" y="661568"/>
                </a:cubicBezTo>
                <a:lnTo>
                  <a:pt x="0" y="104881"/>
                </a:lnTo>
                <a:cubicBezTo>
                  <a:pt x="0" y="46957"/>
                  <a:pt x="46957" y="0"/>
                  <a:pt x="104881" y="0"/>
                </a:cubicBezTo>
                <a:close/>
              </a:path>
            </a:pathLst>
          </a:custGeom>
          <a:ln w="12700">
            <a:solidFill>
              <a:srgbClr val="03539A">
                <a:alpha val="0"/>
              </a:srgbClr>
            </a:solidFill>
          </a:ln>
          <a:effectLst>
            <a:outerShdw blurRad="381000" dir="1800000" sx="103000" sy="103000" algn="tl" rotWithShape="0">
              <a:srgbClr val="03539A">
                <a:alpha val="30000"/>
              </a:srgbClr>
            </a:outerShdw>
          </a:effectLst>
        </p:spPr>
      </p:pic>
      <p:sp>
        <p:nvSpPr>
          <p:cNvPr id="2" name="Номер слайда 1">
            <a:extLst>
              <a:ext uri="{FF2B5EF4-FFF2-40B4-BE49-F238E27FC236}">
                <a16:creationId xmlns:a16="http://schemas.microsoft.com/office/drawing/2014/main" id="{872FB690-072C-8F84-B0FF-BBA75BB8A715}"/>
              </a:ext>
            </a:extLst>
          </p:cNvPr>
          <p:cNvSpPr>
            <a:spLocks noGrp="1"/>
          </p:cNvSpPr>
          <p:nvPr>
            <p:ph type="sldNum" sz="quarter" idx="12"/>
          </p:nvPr>
        </p:nvSpPr>
        <p:spPr/>
        <p:txBody>
          <a:bodyPr/>
          <a:lstStyle/>
          <a:p>
            <a:fld id="{D3D20775-C6ED-4CFC-A0E3-2E43A9156611}" type="slidenum">
              <a:rPr lang="ru-RU" smtClean="0"/>
              <a:t>12</a:t>
            </a:fld>
            <a:endParaRPr lang="ru-RU"/>
          </a:p>
        </p:txBody>
      </p:sp>
      <p:sp>
        <p:nvSpPr>
          <p:cNvPr id="10" name="Прямоугольник: скругленные углы 9">
            <a:extLst>
              <a:ext uri="{FF2B5EF4-FFF2-40B4-BE49-F238E27FC236}">
                <a16:creationId xmlns:a16="http://schemas.microsoft.com/office/drawing/2014/main" id="{C0A6B6E0-5379-40DC-8F21-851BCFEFB9D8}"/>
              </a:ext>
            </a:extLst>
          </p:cNvPr>
          <p:cNvSpPr/>
          <p:nvPr/>
        </p:nvSpPr>
        <p:spPr>
          <a:xfrm>
            <a:off x="-262208" y="488336"/>
            <a:ext cx="350065" cy="595758"/>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096DC2B1-CD56-4255-B488-17E11F28AEEB}"/>
              </a:ext>
            </a:extLst>
          </p:cNvPr>
          <p:cNvSpPr txBox="1"/>
          <p:nvPr/>
        </p:nvSpPr>
        <p:spPr>
          <a:xfrm>
            <a:off x="644455" y="437424"/>
            <a:ext cx="4537145"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Выделение </a:t>
            </a:r>
            <a:r>
              <a:rPr lang="ru-RU" sz="2400" dirty="0" err="1">
                <a:solidFill>
                  <a:srgbClr val="03539A"/>
                </a:solidFill>
                <a:latin typeface="Nekst Semi Bold" panose="00000700000000000000" pitchFamily="2" charset="-52"/>
              </a:rPr>
              <a:t>литотипов</a:t>
            </a:r>
            <a:endParaRPr lang="ru-RU" sz="2400" dirty="0">
              <a:solidFill>
                <a:srgbClr val="03539A"/>
              </a:solidFill>
              <a:latin typeface="Nekst Semi Bold" panose="00000700000000000000" pitchFamily="2" charset="-52"/>
            </a:endParaRPr>
          </a:p>
        </p:txBody>
      </p:sp>
      <p:sp>
        <p:nvSpPr>
          <p:cNvPr id="21" name="TextBox 20">
            <a:extLst>
              <a:ext uri="{FF2B5EF4-FFF2-40B4-BE49-F238E27FC236}">
                <a16:creationId xmlns:a16="http://schemas.microsoft.com/office/drawing/2014/main" id="{F8743597-C2FA-4C2A-A3FF-BAA5A9018E81}"/>
              </a:ext>
            </a:extLst>
          </p:cNvPr>
          <p:cNvSpPr txBox="1"/>
          <p:nvPr/>
        </p:nvSpPr>
        <p:spPr>
          <a:xfrm>
            <a:off x="644454" y="807095"/>
            <a:ext cx="6912045" cy="276999"/>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2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t>Сопоставление структурно-минералогической модели по ТАВС и керна</a:t>
            </a:r>
          </a:p>
        </p:txBody>
      </p:sp>
      <p:sp>
        <p:nvSpPr>
          <p:cNvPr id="24" name="Прямоугольник: скругленные углы 23">
            <a:extLst>
              <a:ext uri="{FF2B5EF4-FFF2-40B4-BE49-F238E27FC236}">
                <a16:creationId xmlns:a16="http://schemas.microsoft.com/office/drawing/2014/main" id="{063B58D7-3CF7-49C8-B4FA-6D8B62C82024}"/>
              </a:ext>
            </a:extLst>
          </p:cNvPr>
          <p:cNvSpPr/>
          <p:nvPr/>
        </p:nvSpPr>
        <p:spPr>
          <a:xfrm>
            <a:off x="4821409" y="2677410"/>
            <a:ext cx="1971211" cy="766449"/>
          </a:xfrm>
          <a:prstGeom prst="roundRect">
            <a:avLst>
              <a:gd name="adj" fmla="val 15010"/>
            </a:avLst>
          </a:prstGeom>
          <a:solidFill>
            <a:srgbClr val="03539A">
              <a:alpha val="23000"/>
            </a:srgbClr>
          </a:solidFill>
          <a:ln w="19050">
            <a:solidFill>
              <a:srgbClr val="035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скругленные углы 33">
            <a:extLst>
              <a:ext uri="{FF2B5EF4-FFF2-40B4-BE49-F238E27FC236}">
                <a16:creationId xmlns:a16="http://schemas.microsoft.com/office/drawing/2014/main" id="{CE2F688B-DE38-49F3-8B6D-3F04CA6FF872}"/>
              </a:ext>
            </a:extLst>
          </p:cNvPr>
          <p:cNvSpPr/>
          <p:nvPr/>
        </p:nvSpPr>
        <p:spPr>
          <a:xfrm>
            <a:off x="4829029" y="3814380"/>
            <a:ext cx="1955971" cy="461819"/>
          </a:xfrm>
          <a:prstGeom prst="roundRect">
            <a:avLst>
              <a:gd name="adj" fmla="val 15010"/>
            </a:avLst>
          </a:prstGeom>
          <a:solidFill>
            <a:srgbClr val="03539A">
              <a:alpha val="23000"/>
            </a:srgbClr>
          </a:solidFill>
          <a:ln w="19050">
            <a:solidFill>
              <a:srgbClr val="035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скругленные углы 34">
            <a:extLst>
              <a:ext uri="{FF2B5EF4-FFF2-40B4-BE49-F238E27FC236}">
                <a16:creationId xmlns:a16="http://schemas.microsoft.com/office/drawing/2014/main" id="{0446D7B1-6A6F-4BA0-8E7B-23AA1A2F4081}"/>
              </a:ext>
            </a:extLst>
          </p:cNvPr>
          <p:cNvSpPr/>
          <p:nvPr/>
        </p:nvSpPr>
        <p:spPr>
          <a:xfrm>
            <a:off x="4829029" y="5791339"/>
            <a:ext cx="1963591" cy="503199"/>
          </a:xfrm>
          <a:prstGeom prst="roundRect">
            <a:avLst>
              <a:gd name="adj" fmla="val 15010"/>
            </a:avLst>
          </a:prstGeom>
          <a:solidFill>
            <a:srgbClr val="03539A">
              <a:alpha val="23000"/>
            </a:srgbClr>
          </a:solidFill>
          <a:ln w="19050">
            <a:solidFill>
              <a:srgbClr val="035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9" name="Прямая соединительная линия 48">
            <a:extLst>
              <a:ext uri="{FF2B5EF4-FFF2-40B4-BE49-F238E27FC236}">
                <a16:creationId xmlns:a16="http://schemas.microsoft.com/office/drawing/2014/main" id="{938C8E65-385B-4B12-A69B-71B5C979355D}"/>
              </a:ext>
            </a:extLst>
          </p:cNvPr>
          <p:cNvCxnSpPr>
            <a:cxnSpLocks/>
            <a:endCxn id="25" idx="0"/>
          </p:cNvCxnSpPr>
          <p:nvPr/>
        </p:nvCxnSpPr>
        <p:spPr>
          <a:xfrm flipV="1">
            <a:off x="4895850" y="1898607"/>
            <a:ext cx="3908449" cy="775932"/>
          </a:xfrm>
          <a:prstGeom prst="line">
            <a:avLst/>
          </a:prstGeom>
          <a:ln>
            <a:solidFill>
              <a:srgbClr val="03539A"/>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id="{90C06C9F-E4DA-4335-AC47-64693B884555}"/>
              </a:ext>
            </a:extLst>
          </p:cNvPr>
          <p:cNvCxnSpPr>
            <a:cxnSpLocks/>
            <a:endCxn id="25" idx="4"/>
          </p:cNvCxnSpPr>
          <p:nvPr/>
        </p:nvCxnSpPr>
        <p:spPr>
          <a:xfrm flipV="1">
            <a:off x="6686550" y="3097850"/>
            <a:ext cx="4861921" cy="346010"/>
          </a:xfrm>
          <a:prstGeom prst="line">
            <a:avLst/>
          </a:prstGeom>
          <a:ln>
            <a:solidFill>
              <a:srgbClr val="03539A"/>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a:extLst>
              <a:ext uri="{FF2B5EF4-FFF2-40B4-BE49-F238E27FC236}">
                <a16:creationId xmlns:a16="http://schemas.microsoft.com/office/drawing/2014/main" id="{19EBC64F-37F8-4AD1-8D76-A4BE28D0F169}"/>
              </a:ext>
            </a:extLst>
          </p:cNvPr>
          <p:cNvCxnSpPr>
            <a:cxnSpLocks/>
            <a:endCxn id="29" idx="0"/>
          </p:cNvCxnSpPr>
          <p:nvPr/>
        </p:nvCxnSpPr>
        <p:spPr>
          <a:xfrm flipV="1">
            <a:off x="4883060" y="3428752"/>
            <a:ext cx="3849474" cy="385630"/>
          </a:xfrm>
          <a:prstGeom prst="line">
            <a:avLst/>
          </a:prstGeom>
          <a:ln>
            <a:solidFill>
              <a:srgbClr val="03539A"/>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a:extLst>
              <a:ext uri="{FF2B5EF4-FFF2-40B4-BE49-F238E27FC236}">
                <a16:creationId xmlns:a16="http://schemas.microsoft.com/office/drawing/2014/main" id="{FADD09A0-1951-48AF-8258-65719035C84A}"/>
              </a:ext>
            </a:extLst>
          </p:cNvPr>
          <p:cNvCxnSpPr>
            <a:cxnSpLocks/>
            <a:endCxn id="29" idx="4"/>
          </p:cNvCxnSpPr>
          <p:nvPr/>
        </p:nvCxnSpPr>
        <p:spPr>
          <a:xfrm flipV="1">
            <a:off x="6686550" y="4159254"/>
            <a:ext cx="4918443" cy="114096"/>
          </a:xfrm>
          <a:prstGeom prst="line">
            <a:avLst/>
          </a:prstGeom>
          <a:ln>
            <a:solidFill>
              <a:srgbClr val="03539A"/>
            </a:solidFill>
          </a:ln>
        </p:spPr>
        <p:style>
          <a:lnRef idx="1">
            <a:schemeClr val="accent1"/>
          </a:lnRef>
          <a:fillRef idx="0">
            <a:schemeClr val="accent1"/>
          </a:fillRef>
          <a:effectRef idx="0">
            <a:schemeClr val="accent1"/>
          </a:effectRef>
          <a:fontRef idx="minor">
            <a:schemeClr val="tx1"/>
          </a:fontRef>
        </p:style>
      </p:cxnSp>
      <p:pic>
        <p:nvPicPr>
          <p:cNvPr id="29" name="Рисунок 28">
            <a:extLst>
              <a:ext uri="{FF2B5EF4-FFF2-40B4-BE49-F238E27FC236}">
                <a16:creationId xmlns:a16="http://schemas.microsoft.com/office/drawing/2014/main" id="{11A3F564-09D2-4CC8-82E2-C06F0B031CC5}"/>
              </a:ext>
            </a:extLst>
          </p:cNvPr>
          <p:cNvPicPr>
            <a:picLocks noChangeAspect="1"/>
          </p:cNvPicPr>
          <p:nvPr/>
        </p:nvPicPr>
        <p:blipFill rotWithShape="1">
          <a:blip r:embed="rId3">
            <a:extLst>
              <a:ext uri="{28A0092B-C50C-407E-A947-70E740481C1C}">
                <a14:useLocalDpi xmlns:a14="http://schemas.microsoft.com/office/drawing/2010/main" val="0"/>
              </a:ext>
            </a:extLst>
          </a:blip>
          <a:srcRect l="45963" t="52905" r="31777" b="38597"/>
          <a:stretch/>
        </p:blipFill>
        <p:spPr>
          <a:xfrm>
            <a:off x="8632572" y="3428752"/>
            <a:ext cx="3072383" cy="730502"/>
          </a:xfrm>
          <a:custGeom>
            <a:avLst/>
            <a:gdLst>
              <a:gd name="connsiteX0" fmla="*/ 63887 w 1963591"/>
              <a:gd name="connsiteY0" fmla="*/ 0 h 466871"/>
              <a:gd name="connsiteX1" fmla="*/ 1899704 w 1963591"/>
              <a:gd name="connsiteY1" fmla="*/ 0 h 466871"/>
              <a:gd name="connsiteX2" fmla="*/ 1963591 w 1963591"/>
              <a:gd name="connsiteY2" fmla="*/ 63887 h 466871"/>
              <a:gd name="connsiteX3" fmla="*/ 1963591 w 1963591"/>
              <a:gd name="connsiteY3" fmla="*/ 402984 h 466871"/>
              <a:gd name="connsiteX4" fmla="*/ 1899704 w 1963591"/>
              <a:gd name="connsiteY4" fmla="*/ 466871 h 466871"/>
              <a:gd name="connsiteX5" fmla="*/ 63887 w 1963591"/>
              <a:gd name="connsiteY5" fmla="*/ 466871 h 466871"/>
              <a:gd name="connsiteX6" fmla="*/ 0 w 1963591"/>
              <a:gd name="connsiteY6" fmla="*/ 402984 h 466871"/>
              <a:gd name="connsiteX7" fmla="*/ 0 w 1963591"/>
              <a:gd name="connsiteY7" fmla="*/ 63887 h 466871"/>
              <a:gd name="connsiteX8" fmla="*/ 63887 w 1963591"/>
              <a:gd name="connsiteY8" fmla="*/ 0 h 46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3591" h="466871">
                <a:moveTo>
                  <a:pt x="63887" y="0"/>
                </a:moveTo>
                <a:lnTo>
                  <a:pt x="1899704" y="0"/>
                </a:lnTo>
                <a:cubicBezTo>
                  <a:pt x="1934988" y="0"/>
                  <a:pt x="1963591" y="28603"/>
                  <a:pt x="1963591" y="63887"/>
                </a:cubicBezTo>
                <a:lnTo>
                  <a:pt x="1963591" y="402984"/>
                </a:lnTo>
                <a:cubicBezTo>
                  <a:pt x="1963591" y="438268"/>
                  <a:pt x="1934988" y="466871"/>
                  <a:pt x="1899704" y="466871"/>
                </a:cubicBezTo>
                <a:lnTo>
                  <a:pt x="63887" y="466871"/>
                </a:lnTo>
                <a:cubicBezTo>
                  <a:pt x="28603" y="466871"/>
                  <a:pt x="0" y="438268"/>
                  <a:pt x="0" y="402984"/>
                </a:cubicBezTo>
                <a:lnTo>
                  <a:pt x="0" y="63887"/>
                </a:lnTo>
                <a:cubicBezTo>
                  <a:pt x="0" y="28603"/>
                  <a:pt x="28603" y="0"/>
                  <a:pt x="63887" y="0"/>
                </a:cubicBezTo>
                <a:close/>
              </a:path>
            </a:pathLst>
          </a:custGeom>
          <a:ln>
            <a:solidFill>
              <a:srgbClr val="03539A">
                <a:alpha val="30000"/>
              </a:srgbClr>
            </a:solidFill>
          </a:ln>
          <a:effectLst>
            <a:outerShdw blurRad="381000" dir="1800000" sx="103000" sy="103000" algn="tl" rotWithShape="0">
              <a:srgbClr val="03539A">
                <a:alpha val="30000"/>
              </a:srgbClr>
            </a:outerShdw>
          </a:effectLst>
        </p:spPr>
      </p:pic>
      <p:cxnSp>
        <p:nvCxnSpPr>
          <p:cNvPr id="79" name="Прямая соединительная линия 78">
            <a:extLst>
              <a:ext uri="{FF2B5EF4-FFF2-40B4-BE49-F238E27FC236}">
                <a16:creationId xmlns:a16="http://schemas.microsoft.com/office/drawing/2014/main" id="{4DB5CE18-EF70-4129-AF7E-A3DA1D5709FB}"/>
              </a:ext>
            </a:extLst>
          </p:cNvPr>
          <p:cNvCxnSpPr>
            <a:cxnSpLocks/>
            <a:endCxn id="31" idx="0"/>
          </p:cNvCxnSpPr>
          <p:nvPr/>
        </p:nvCxnSpPr>
        <p:spPr>
          <a:xfrm flipV="1">
            <a:off x="4883060" y="5164393"/>
            <a:ext cx="3864872" cy="630944"/>
          </a:xfrm>
          <a:prstGeom prst="line">
            <a:avLst/>
          </a:prstGeom>
          <a:ln>
            <a:solidFill>
              <a:srgbClr val="03539A"/>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a:extLst>
              <a:ext uri="{FF2B5EF4-FFF2-40B4-BE49-F238E27FC236}">
                <a16:creationId xmlns:a16="http://schemas.microsoft.com/office/drawing/2014/main" id="{1C919DC8-A22B-491C-B005-2E2B67C1F507}"/>
              </a:ext>
            </a:extLst>
          </p:cNvPr>
          <p:cNvCxnSpPr>
            <a:cxnSpLocks/>
            <a:endCxn id="31" idx="4"/>
          </p:cNvCxnSpPr>
          <p:nvPr/>
        </p:nvCxnSpPr>
        <p:spPr>
          <a:xfrm flipV="1">
            <a:off x="6686550" y="5951736"/>
            <a:ext cx="4918285" cy="348358"/>
          </a:xfrm>
          <a:prstGeom prst="line">
            <a:avLst/>
          </a:prstGeom>
          <a:ln>
            <a:solidFill>
              <a:srgbClr val="03539A"/>
            </a:solidFill>
          </a:ln>
        </p:spPr>
        <p:style>
          <a:lnRef idx="1">
            <a:schemeClr val="accent1"/>
          </a:lnRef>
          <a:fillRef idx="0">
            <a:schemeClr val="accent1"/>
          </a:fillRef>
          <a:effectRef idx="0">
            <a:schemeClr val="accent1"/>
          </a:effectRef>
          <a:fontRef idx="minor">
            <a:schemeClr val="tx1"/>
          </a:fontRef>
        </p:style>
      </p:cxnSp>
      <p:pic>
        <p:nvPicPr>
          <p:cNvPr id="31" name="Рисунок 30">
            <a:extLst>
              <a:ext uri="{FF2B5EF4-FFF2-40B4-BE49-F238E27FC236}">
                <a16:creationId xmlns:a16="http://schemas.microsoft.com/office/drawing/2014/main" id="{EC520464-F887-4DDD-9C5A-EB8BA9DDFBAA}"/>
              </a:ext>
            </a:extLst>
          </p:cNvPr>
          <p:cNvPicPr>
            <a:picLocks noChangeAspect="1"/>
          </p:cNvPicPr>
          <p:nvPr/>
        </p:nvPicPr>
        <p:blipFill rotWithShape="1">
          <a:blip r:embed="rId3">
            <a:extLst>
              <a:ext uri="{28A0092B-C50C-407E-A947-70E740481C1C}">
                <a14:useLocalDpi xmlns:a14="http://schemas.microsoft.com/office/drawing/2010/main" val="0"/>
              </a:ext>
            </a:extLst>
          </a:blip>
          <a:srcRect l="46050" t="88983" r="31690" b="1858"/>
          <a:stretch/>
        </p:blipFill>
        <p:spPr>
          <a:xfrm>
            <a:off x="8640192" y="5164393"/>
            <a:ext cx="3072383" cy="787343"/>
          </a:xfrm>
          <a:custGeom>
            <a:avLst/>
            <a:gdLst>
              <a:gd name="connsiteX0" fmla="*/ 68858 w 1963591"/>
              <a:gd name="connsiteY0" fmla="*/ 0 h 503199"/>
              <a:gd name="connsiteX1" fmla="*/ 1894733 w 1963591"/>
              <a:gd name="connsiteY1" fmla="*/ 0 h 503199"/>
              <a:gd name="connsiteX2" fmla="*/ 1963591 w 1963591"/>
              <a:gd name="connsiteY2" fmla="*/ 68858 h 503199"/>
              <a:gd name="connsiteX3" fmla="*/ 1963591 w 1963591"/>
              <a:gd name="connsiteY3" fmla="*/ 434341 h 503199"/>
              <a:gd name="connsiteX4" fmla="*/ 1894733 w 1963591"/>
              <a:gd name="connsiteY4" fmla="*/ 503199 h 503199"/>
              <a:gd name="connsiteX5" fmla="*/ 68858 w 1963591"/>
              <a:gd name="connsiteY5" fmla="*/ 503199 h 503199"/>
              <a:gd name="connsiteX6" fmla="*/ 0 w 1963591"/>
              <a:gd name="connsiteY6" fmla="*/ 434341 h 503199"/>
              <a:gd name="connsiteX7" fmla="*/ 0 w 1963591"/>
              <a:gd name="connsiteY7" fmla="*/ 68858 h 503199"/>
              <a:gd name="connsiteX8" fmla="*/ 68858 w 1963591"/>
              <a:gd name="connsiteY8" fmla="*/ 0 h 50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3591" h="503199">
                <a:moveTo>
                  <a:pt x="68858" y="0"/>
                </a:moveTo>
                <a:lnTo>
                  <a:pt x="1894733" y="0"/>
                </a:lnTo>
                <a:cubicBezTo>
                  <a:pt x="1932762" y="0"/>
                  <a:pt x="1963591" y="30829"/>
                  <a:pt x="1963591" y="68858"/>
                </a:cubicBezTo>
                <a:lnTo>
                  <a:pt x="1963591" y="434341"/>
                </a:lnTo>
                <a:cubicBezTo>
                  <a:pt x="1963591" y="472370"/>
                  <a:pt x="1932762" y="503199"/>
                  <a:pt x="1894733" y="503199"/>
                </a:cubicBezTo>
                <a:lnTo>
                  <a:pt x="68858" y="503199"/>
                </a:lnTo>
                <a:cubicBezTo>
                  <a:pt x="30829" y="503199"/>
                  <a:pt x="0" y="472370"/>
                  <a:pt x="0" y="434341"/>
                </a:cubicBezTo>
                <a:lnTo>
                  <a:pt x="0" y="68858"/>
                </a:lnTo>
                <a:cubicBezTo>
                  <a:pt x="0" y="30829"/>
                  <a:pt x="30829" y="0"/>
                  <a:pt x="68858" y="0"/>
                </a:cubicBezTo>
                <a:close/>
              </a:path>
            </a:pathLst>
          </a:custGeom>
          <a:ln>
            <a:solidFill>
              <a:srgbClr val="03539A">
                <a:alpha val="30000"/>
              </a:srgbClr>
            </a:solidFill>
          </a:ln>
          <a:effectLst>
            <a:outerShdw blurRad="279400" dir="1800000" sx="103000" sy="103000" algn="tl" rotWithShape="0">
              <a:srgbClr val="03539A">
                <a:alpha val="20000"/>
              </a:srgbClr>
            </a:outerShdw>
          </a:effectLst>
        </p:spPr>
      </p:pic>
      <p:grpSp>
        <p:nvGrpSpPr>
          <p:cNvPr id="46" name="Рисунок 7">
            <a:extLst>
              <a:ext uri="{FF2B5EF4-FFF2-40B4-BE49-F238E27FC236}">
                <a16:creationId xmlns:a16="http://schemas.microsoft.com/office/drawing/2014/main" id="{44F561B6-ADCA-49D0-A88B-C08D8AC0682C}"/>
              </a:ext>
            </a:extLst>
          </p:cNvPr>
          <p:cNvGrpSpPr/>
          <p:nvPr/>
        </p:nvGrpSpPr>
        <p:grpSpPr>
          <a:xfrm>
            <a:off x="10523034" y="397549"/>
            <a:ext cx="1202981" cy="199524"/>
            <a:chOff x="3551339" y="3006890"/>
            <a:chExt cx="5089184" cy="844082"/>
          </a:xfrm>
        </p:grpSpPr>
        <p:sp>
          <p:nvSpPr>
            <p:cNvPr id="48" name="Полилиния: фигура 47">
              <a:extLst>
                <a:ext uri="{FF2B5EF4-FFF2-40B4-BE49-F238E27FC236}">
                  <a16:creationId xmlns:a16="http://schemas.microsoft.com/office/drawing/2014/main" id="{B35D9614-CBC4-4273-8E07-AAEC965B1C6A}"/>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50" name="Полилиния: фигура 49">
              <a:extLst>
                <a:ext uri="{FF2B5EF4-FFF2-40B4-BE49-F238E27FC236}">
                  <a16:creationId xmlns:a16="http://schemas.microsoft.com/office/drawing/2014/main" id="{E015E462-DD12-4C22-85C4-1DA108C53BB0}"/>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52" name="TextBox 51">
            <a:extLst>
              <a:ext uri="{FF2B5EF4-FFF2-40B4-BE49-F238E27FC236}">
                <a16:creationId xmlns:a16="http://schemas.microsoft.com/office/drawing/2014/main" id="{67D75AF7-6CEE-4340-B656-47473002946A}"/>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Tree>
    <p:extLst>
      <p:ext uri="{BB962C8B-B14F-4D97-AF65-F5344CB8AC3E}">
        <p14:creationId xmlns:p14="http://schemas.microsoft.com/office/powerpoint/2010/main" val="2158932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Рисунок 7">
            <a:extLst>
              <a:ext uri="{FF2B5EF4-FFF2-40B4-BE49-F238E27FC236}">
                <a16:creationId xmlns:a16="http://schemas.microsoft.com/office/drawing/2014/main" id="{4F87887C-C6C8-F614-179E-F94D7C53FBD4}"/>
              </a:ext>
            </a:extLst>
          </p:cNvPr>
          <p:cNvGrpSpPr/>
          <p:nvPr/>
        </p:nvGrpSpPr>
        <p:grpSpPr>
          <a:xfrm>
            <a:off x="10523034" y="397549"/>
            <a:ext cx="1202981" cy="199524"/>
            <a:chOff x="3551339" y="3006890"/>
            <a:chExt cx="5089184" cy="844082"/>
          </a:xfrm>
        </p:grpSpPr>
        <p:sp>
          <p:nvSpPr>
            <p:cNvPr id="3" name="Полилиния: фигура 2">
              <a:extLst>
                <a:ext uri="{FF2B5EF4-FFF2-40B4-BE49-F238E27FC236}">
                  <a16:creationId xmlns:a16="http://schemas.microsoft.com/office/drawing/2014/main" id="{EC3A8DF6-5D8F-12F6-C424-7FF801E44510}"/>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4C3908F3-3BEE-C67D-60F1-0DB54B262078}"/>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5" name="TextBox 4">
            <a:extLst>
              <a:ext uri="{FF2B5EF4-FFF2-40B4-BE49-F238E27FC236}">
                <a16:creationId xmlns:a16="http://schemas.microsoft.com/office/drawing/2014/main" id="{A081C950-DD72-2319-C5DB-BF8DEDD79ED6}"/>
              </a:ext>
            </a:extLst>
          </p:cNvPr>
          <p:cNvSpPr txBox="1"/>
          <p:nvPr/>
        </p:nvSpPr>
        <p:spPr>
          <a:xfrm>
            <a:off x="644455" y="437424"/>
            <a:ext cx="5584986" cy="830997"/>
          </a:xfrm>
          <a:prstGeom prst="rect">
            <a:avLst/>
          </a:prstGeom>
          <a:noFill/>
        </p:spPr>
        <p:txBody>
          <a:bodyPr wrap="square">
            <a:spAutoFit/>
          </a:bodyPr>
          <a:lstStyle/>
          <a:p>
            <a:r>
              <a:rPr lang="ru-RU" sz="2400" dirty="0">
                <a:solidFill>
                  <a:srgbClr val="03539A"/>
                </a:solidFill>
                <a:latin typeface="Nekst Semi Bold" panose="00000700000000000000" pitchFamily="2" charset="-52"/>
              </a:rPr>
              <a:t>Литологическое моделирование на основе классификации пород</a:t>
            </a:r>
          </a:p>
        </p:txBody>
      </p:sp>
      <p:sp>
        <p:nvSpPr>
          <p:cNvPr id="13" name="TextBox 12">
            <a:extLst>
              <a:ext uri="{FF2B5EF4-FFF2-40B4-BE49-F238E27FC236}">
                <a16:creationId xmlns:a16="http://schemas.microsoft.com/office/drawing/2014/main" id="{288C7485-F414-49E3-CCD9-693B9C2E25EE}"/>
              </a:ext>
            </a:extLst>
          </p:cNvPr>
          <p:cNvSpPr txBox="1"/>
          <p:nvPr/>
        </p:nvSpPr>
        <p:spPr>
          <a:xfrm>
            <a:off x="664109" y="1232354"/>
            <a:ext cx="1367682" cy="276999"/>
          </a:xfrm>
          <a:prstGeom prst="rect">
            <a:avLst/>
          </a:prstGeom>
          <a:noFill/>
        </p:spPr>
        <p:txBody>
          <a:bodyPr wrap="none" rtlCol="0">
            <a:spAutoFit/>
          </a:bodyPr>
          <a:lstStyle/>
          <a:p>
            <a:r>
              <a:rPr lang="ru-RU" sz="1200" dirty="0">
                <a:solidFill>
                  <a:srgbClr val="03539A"/>
                </a:solidFill>
                <a:latin typeface="Nekst Semi Bold" panose="00000700000000000000" pitchFamily="2" charset="-52"/>
                <a:cs typeface="Arial" panose="020B0604020202020204" pitchFamily="34" charset="0"/>
              </a:rPr>
              <a:t>Преимущества</a:t>
            </a:r>
          </a:p>
        </p:txBody>
      </p:sp>
      <p:sp>
        <p:nvSpPr>
          <p:cNvPr id="153" name="Прямоугольник: скругленные углы 152">
            <a:extLst>
              <a:ext uri="{FF2B5EF4-FFF2-40B4-BE49-F238E27FC236}">
                <a16:creationId xmlns:a16="http://schemas.microsoft.com/office/drawing/2014/main" id="{D79DB191-E449-3F98-7BD9-56C16FBC2168}"/>
              </a:ext>
            </a:extLst>
          </p:cNvPr>
          <p:cNvSpPr/>
          <p:nvPr/>
        </p:nvSpPr>
        <p:spPr>
          <a:xfrm>
            <a:off x="-262208" y="486054"/>
            <a:ext cx="350065" cy="682346"/>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4" name="Рисунок 203" descr="Model">
            <a:extLst>
              <a:ext uri="{FF2B5EF4-FFF2-40B4-BE49-F238E27FC236}">
                <a16:creationId xmlns:a16="http://schemas.microsoft.com/office/drawing/2014/main" id="{6C141191-0FF0-5803-6F23-E68246A14145}"/>
              </a:ext>
            </a:extLst>
          </p:cNvPr>
          <p:cNvPicPr>
            <a:picLocks noChangeAspect="1" noChangeArrowheads="1"/>
          </p:cNvPicPr>
          <p:nvPr/>
        </p:nvPicPr>
        <p:blipFill rotWithShape="1">
          <a:blip r:embed="rId3" cstate="print"/>
          <a:srcRect l="2736" t="10055" r="2459" b="-1"/>
          <a:stretch/>
        </p:blipFill>
        <p:spPr bwMode="auto">
          <a:xfrm>
            <a:off x="785436" y="3070242"/>
            <a:ext cx="890704" cy="3154603"/>
          </a:xfrm>
          <a:custGeom>
            <a:avLst/>
            <a:gdLst>
              <a:gd name="connsiteX0" fmla="*/ 67711 w 890704"/>
              <a:gd name="connsiteY0" fmla="*/ 0 h 3456246"/>
              <a:gd name="connsiteX1" fmla="*/ 822993 w 890704"/>
              <a:gd name="connsiteY1" fmla="*/ 0 h 3456246"/>
              <a:gd name="connsiteX2" fmla="*/ 890704 w 890704"/>
              <a:gd name="connsiteY2" fmla="*/ 67711 h 3456246"/>
              <a:gd name="connsiteX3" fmla="*/ 890704 w 890704"/>
              <a:gd name="connsiteY3" fmla="*/ 3388535 h 3456246"/>
              <a:gd name="connsiteX4" fmla="*/ 822993 w 890704"/>
              <a:gd name="connsiteY4" fmla="*/ 3456246 h 3456246"/>
              <a:gd name="connsiteX5" fmla="*/ 67711 w 890704"/>
              <a:gd name="connsiteY5" fmla="*/ 3456246 h 3456246"/>
              <a:gd name="connsiteX6" fmla="*/ 0 w 890704"/>
              <a:gd name="connsiteY6" fmla="*/ 3388535 h 3456246"/>
              <a:gd name="connsiteX7" fmla="*/ 0 w 890704"/>
              <a:gd name="connsiteY7" fmla="*/ 67711 h 3456246"/>
              <a:gd name="connsiteX8" fmla="*/ 67711 w 890704"/>
              <a:gd name="connsiteY8" fmla="*/ 0 h 345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704" h="3456246">
                <a:moveTo>
                  <a:pt x="67711" y="0"/>
                </a:moveTo>
                <a:lnTo>
                  <a:pt x="822993" y="0"/>
                </a:lnTo>
                <a:cubicBezTo>
                  <a:pt x="860389" y="0"/>
                  <a:pt x="890704" y="30315"/>
                  <a:pt x="890704" y="67711"/>
                </a:cubicBezTo>
                <a:lnTo>
                  <a:pt x="890704" y="3388535"/>
                </a:lnTo>
                <a:cubicBezTo>
                  <a:pt x="890704" y="3425931"/>
                  <a:pt x="860389" y="3456246"/>
                  <a:pt x="822993" y="3456246"/>
                </a:cubicBezTo>
                <a:lnTo>
                  <a:pt x="67711" y="3456246"/>
                </a:lnTo>
                <a:cubicBezTo>
                  <a:pt x="30315" y="3456246"/>
                  <a:pt x="0" y="3425931"/>
                  <a:pt x="0" y="3388535"/>
                </a:cubicBezTo>
                <a:lnTo>
                  <a:pt x="0" y="67711"/>
                </a:lnTo>
                <a:cubicBezTo>
                  <a:pt x="0" y="30315"/>
                  <a:pt x="30315" y="0"/>
                  <a:pt x="67711" y="0"/>
                </a:cubicBezTo>
                <a:close/>
              </a:path>
            </a:pathLst>
          </a:custGeom>
          <a:noFill/>
          <a:ln>
            <a:solidFill>
              <a:srgbClr val="03539A">
                <a:alpha val="20000"/>
              </a:srgbClr>
            </a:solidFill>
          </a:ln>
        </p:spPr>
      </p:pic>
      <p:pic>
        <p:nvPicPr>
          <p:cNvPr id="217" name="Рисунок 216">
            <a:extLst>
              <a:ext uri="{FF2B5EF4-FFF2-40B4-BE49-F238E27FC236}">
                <a16:creationId xmlns:a16="http://schemas.microsoft.com/office/drawing/2014/main" id="{79D997B1-507E-1CB6-F493-B0CACBAF2B35}"/>
              </a:ext>
            </a:extLst>
          </p:cNvPr>
          <p:cNvPicPr>
            <a:picLocks noChangeAspect="1"/>
          </p:cNvPicPr>
          <p:nvPr/>
        </p:nvPicPr>
        <p:blipFill rotWithShape="1">
          <a:blip r:embed="rId4"/>
          <a:srcRect l="6350" t="2574" r="1825" b="8438"/>
          <a:stretch/>
        </p:blipFill>
        <p:spPr>
          <a:xfrm>
            <a:off x="5104983" y="3980935"/>
            <a:ext cx="2891362" cy="2071079"/>
          </a:xfrm>
          <a:custGeom>
            <a:avLst/>
            <a:gdLst>
              <a:gd name="connsiteX0" fmla="*/ 100406 w 2854472"/>
              <a:gd name="connsiteY0" fmla="*/ 0 h 2071079"/>
              <a:gd name="connsiteX1" fmla="*/ 2754066 w 2854472"/>
              <a:gd name="connsiteY1" fmla="*/ 0 h 2071079"/>
              <a:gd name="connsiteX2" fmla="*/ 2854472 w 2854472"/>
              <a:gd name="connsiteY2" fmla="*/ 100406 h 2071079"/>
              <a:gd name="connsiteX3" fmla="*/ 2854472 w 2854472"/>
              <a:gd name="connsiteY3" fmla="*/ 1970673 h 2071079"/>
              <a:gd name="connsiteX4" fmla="*/ 2754066 w 2854472"/>
              <a:gd name="connsiteY4" fmla="*/ 2071079 h 2071079"/>
              <a:gd name="connsiteX5" fmla="*/ 100406 w 2854472"/>
              <a:gd name="connsiteY5" fmla="*/ 2071079 h 2071079"/>
              <a:gd name="connsiteX6" fmla="*/ 0 w 2854472"/>
              <a:gd name="connsiteY6" fmla="*/ 1970673 h 2071079"/>
              <a:gd name="connsiteX7" fmla="*/ 0 w 2854472"/>
              <a:gd name="connsiteY7" fmla="*/ 100406 h 2071079"/>
              <a:gd name="connsiteX8" fmla="*/ 100406 w 2854472"/>
              <a:gd name="connsiteY8" fmla="*/ 0 h 20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4472" h="2071079">
                <a:moveTo>
                  <a:pt x="100406" y="0"/>
                </a:moveTo>
                <a:lnTo>
                  <a:pt x="2754066" y="0"/>
                </a:lnTo>
                <a:cubicBezTo>
                  <a:pt x="2809519" y="0"/>
                  <a:pt x="2854472" y="44953"/>
                  <a:pt x="2854472" y="100406"/>
                </a:cubicBezTo>
                <a:lnTo>
                  <a:pt x="2854472" y="1970673"/>
                </a:lnTo>
                <a:cubicBezTo>
                  <a:pt x="2854472" y="2026126"/>
                  <a:pt x="2809519" y="2071079"/>
                  <a:pt x="2754066" y="2071079"/>
                </a:cubicBezTo>
                <a:lnTo>
                  <a:pt x="100406" y="2071079"/>
                </a:lnTo>
                <a:cubicBezTo>
                  <a:pt x="44953" y="2071079"/>
                  <a:pt x="0" y="2026126"/>
                  <a:pt x="0" y="1970673"/>
                </a:cubicBezTo>
                <a:lnTo>
                  <a:pt x="0" y="100406"/>
                </a:lnTo>
                <a:cubicBezTo>
                  <a:pt x="0" y="44953"/>
                  <a:pt x="44953" y="0"/>
                  <a:pt x="100406" y="0"/>
                </a:cubicBezTo>
                <a:close/>
              </a:path>
            </a:pathLst>
          </a:custGeom>
          <a:ln>
            <a:solidFill>
              <a:srgbClr val="03539A">
                <a:alpha val="20000"/>
              </a:srgbClr>
            </a:solidFill>
          </a:ln>
        </p:spPr>
      </p:pic>
      <p:pic>
        <p:nvPicPr>
          <p:cNvPr id="201" name="Рисунок 200" descr="фрагмент сетки">
            <a:extLst>
              <a:ext uri="{FF2B5EF4-FFF2-40B4-BE49-F238E27FC236}">
                <a16:creationId xmlns:a16="http://schemas.microsoft.com/office/drawing/2014/main" id="{7C024025-4432-77DB-1709-B85A68E0FEA4}"/>
              </a:ext>
            </a:extLst>
          </p:cNvPr>
          <p:cNvPicPr>
            <a:picLocks noChangeAspect="1" noChangeArrowheads="1"/>
          </p:cNvPicPr>
          <p:nvPr/>
        </p:nvPicPr>
        <p:blipFill>
          <a:blip r:embed="rId5" cstate="print">
            <a:clrChange>
              <a:clrFrom>
                <a:srgbClr val="FFD200"/>
              </a:clrFrom>
              <a:clrTo>
                <a:srgbClr val="FFD200">
                  <a:alpha val="0"/>
                </a:srgbClr>
              </a:clrTo>
            </a:clrChange>
            <a:lum bright="24000"/>
          </a:blip>
          <a:srcRect l="555" r="22127" b="15289"/>
          <a:stretch>
            <a:fillRect/>
          </a:stretch>
        </p:blipFill>
        <p:spPr bwMode="auto">
          <a:xfrm>
            <a:off x="2231189" y="2729228"/>
            <a:ext cx="1672920" cy="1420100"/>
          </a:xfrm>
          <a:custGeom>
            <a:avLst/>
            <a:gdLst>
              <a:gd name="connsiteX0" fmla="*/ 139065 w 1672920"/>
              <a:gd name="connsiteY0" fmla="*/ 0 h 1420100"/>
              <a:gd name="connsiteX1" fmla="*/ 1533855 w 1672920"/>
              <a:gd name="connsiteY1" fmla="*/ 0 h 1420100"/>
              <a:gd name="connsiteX2" fmla="*/ 1587982 w 1672920"/>
              <a:gd name="connsiteY2" fmla="*/ 10928 h 1420100"/>
              <a:gd name="connsiteX3" fmla="*/ 1672920 w 1672920"/>
              <a:gd name="connsiteY3" fmla="*/ 139069 h 1420100"/>
              <a:gd name="connsiteX4" fmla="*/ 1672920 w 1672920"/>
              <a:gd name="connsiteY4" fmla="*/ 1281030 h 1420100"/>
              <a:gd name="connsiteX5" fmla="*/ 1533850 w 1672920"/>
              <a:gd name="connsiteY5" fmla="*/ 1420100 h 1420100"/>
              <a:gd name="connsiteX6" fmla="*/ 139070 w 1672920"/>
              <a:gd name="connsiteY6" fmla="*/ 1420100 h 1420100"/>
              <a:gd name="connsiteX7" fmla="*/ 0 w 1672920"/>
              <a:gd name="connsiteY7" fmla="*/ 1281030 h 1420100"/>
              <a:gd name="connsiteX8" fmla="*/ 0 w 1672920"/>
              <a:gd name="connsiteY8" fmla="*/ 139069 h 1420100"/>
              <a:gd name="connsiteX9" fmla="*/ 84938 w 1672920"/>
              <a:gd name="connsiteY9" fmla="*/ 10928 h 142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920" h="1420100">
                <a:moveTo>
                  <a:pt x="139065" y="0"/>
                </a:moveTo>
                <a:lnTo>
                  <a:pt x="1533855" y="0"/>
                </a:lnTo>
                <a:lnTo>
                  <a:pt x="1587982" y="10928"/>
                </a:lnTo>
                <a:cubicBezTo>
                  <a:pt x="1637897" y="32040"/>
                  <a:pt x="1672920" y="81465"/>
                  <a:pt x="1672920" y="139069"/>
                </a:cubicBezTo>
                <a:lnTo>
                  <a:pt x="1672920" y="1281030"/>
                </a:lnTo>
                <a:cubicBezTo>
                  <a:pt x="1672920" y="1357836"/>
                  <a:pt x="1610656" y="1420100"/>
                  <a:pt x="1533850" y="1420100"/>
                </a:cubicBezTo>
                <a:lnTo>
                  <a:pt x="139070" y="1420100"/>
                </a:lnTo>
                <a:cubicBezTo>
                  <a:pt x="62264" y="1420100"/>
                  <a:pt x="0" y="1357836"/>
                  <a:pt x="0" y="1281030"/>
                </a:cubicBezTo>
                <a:lnTo>
                  <a:pt x="0" y="139069"/>
                </a:lnTo>
                <a:cubicBezTo>
                  <a:pt x="0" y="81465"/>
                  <a:pt x="35024" y="32040"/>
                  <a:pt x="84938" y="10928"/>
                </a:cubicBezTo>
                <a:close/>
              </a:path>
            </a:pathLst>
          </a:custGeom>
          <a:noFill/>
          <a:ln w="9525">
            <a:noFill/>
            <a:miter lim="800000"/>
            <a:headEnd/>
            <a:tailEnd/>
          </a:ln>
        </p:spPr>
      </p:pic>
      <p:pic>
        <p:nvPicPr>
          <p:cNvPr id="167" name="Объект 4">
            <a:extLst>
              <a:ext uri="{FF2B5EF4-FFF2-40B4-BE49-F238E27FC236}">
                <a16:creationId xmlns:a16="http://schemas.microsoft.com/office/drawing/2014/main" id="{59F45D42-73D1-BF7E-1459-B34563B5706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79453" y="3169328"/>
            <a:ext cx="2350241" cy="1386905"/>
          </a:xfrm>
          <a:prstGeom prst="rect">
            <a:avLst/>
          </a:prstGeom>
        </p:spPr>
      </p:pic>
      <p:pic>
        <p:nvPicPr>
          <p:cNvPr id="179" name="Рисунок 178">
            <a:extLst>
              <a:ext uri="{FF2B5EF4-FFF2-40B4-BE49-F238E27FC236}">
                <a16:creationId xmlns:a16="http://schemas.microsoft.com/office/drawing/2014/main" id="{8D77BB89-8AE5-D4AA-7C36-3396178DF59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31791" y="4829910"/>
            <a:ext cx="2182193" cy="1400512"/>
          </a:xfrm>
          <a:prstGeom prst="rect">
            <a:avLst/>
          </a:prstGeom>
        </p:spPr>
      </p:pic>
      <p:sp>
        <p:nvSpPr>
          <p:cNvPr id="37" name="TextBox 36">
            <a:extLst>
              <a:ext uri="{FF2B5EF4-FFF2-40B4-BE49-F238E27FC236}">
                <a16:creationId xmlns:a16="http://schemas.microsoft.com/office/drawing/2014/main" id="{CF845311-B849-17A5-B8E2-CFC5C0EAF365}"/>
              </a:ext>
            </a:extLst>
          </p:cNvPr>
          <p:cNvSpPr txBox="1"/>
          <p:nvPr/>
        </p:nvSpPr>
        <p:spPr>
          <a:xfrm>
            <a:off x="1189295" y="1666766"/>
            <a:ext cx="3861991" cy="442126"/>
          </a:xfrm>
          <a:prstGeom prst="rect">
            <a:avLst/>
          </a:prstGeom>
          <a:noFill/>
        </p:spPr>
        <p:txBody>
          <a:bodyPr wrap="square">
            <a:spAutoFit/>
          </a:bodyPr>
          <a:lstStyle/>
          <a:p>
            <a:r>
              <a:rPr lang="ru-RU" sz="1200" dirty="0">
                <a:solidFill>
                  <a:srgbClr val="00467A"/>
                </a:solidFill>
                <a:latin typeface="Gilroy" panose="00000500000000000000" pitchFamily="2" charset="-52"/>
                <a:cs typeface="Arial" panose="020B0604020202020204" pitchFamily="34" charset="0"/>
              </a:rPr>
              <a:t>Соответствует принципам выделения литологии</a:t>
            </a:r>
            <a:br>
              <a:rPr lang="en-US" sz="1200" dirty="0">
                <a:solidFill>
                  <a:srgbClr val="00467A"/>
                </a:solidFill>
                <a:latin typeface="Gilroy" panose="00000500000000000000" pitchFamily="2" charset="-52"/>
                <a:cs typeface="Arial" panose="020B0604020202020204" pitchFamily="34" charset="0"/>
              </a:rPr>
            </a:br>
            <a:r>
              <a:rPr lang="ru-RU" sz="1200" dirty="0">
                <a:solidFill>
                  <a:srgbClr val="00467A"/>
                </a:solidFill>
                <a:latin typeface="Gilroy" panose="00000500000000000000" pitchFamily="2" charset="-52"/>
                <a:cs typeface="Arial" panose="020B0604020202020204" pitchFamily="34" charset="0"/>
              </a:rPr>
              <a:t>в скважине на этапе интерпретации данных ГИС</a:t>
            </a:r>
          </a:p>
        </p:txBody>
      </p:sp>
      <p:sp>
        <p:nvSpPr>
          <p:cNvPr id="155" name="TextBox 154">
            <a:extLst>
              <a:ext uri="{FF2B5EF4-FFF2-40B4-BE49-F238E27FC236}">
                <a16:creationId xmlns:a16="http://schemas.microsoft.com/office/drawing/2014/main" id="{DA126C30-745C-9C92-6A41-A3AE7CA5F132}"/>
              </a:ext>
            </a:extLst>
          </p:cNvPr>
          <p:cNvSpPr txBox="1"/>
          <p:nvPr/>
        </p:nvSpPr>
        <p:spPr>
          <a:xfrm>
            <a:off x="5113127" y="2418443"/>
            <a:ext cx="3129424" cy="276999"/>
          </a:xfrm>
          <a:prstGeom prst="rect">
            <a:avLst/>
          </a:prstGeom>
          <a:noFill/>
        </p:spPr>
        <p:txBody>
          <a:bodyPr wrap="square">
            <a:spAutoFit/>
          </a:bodyPr>
          <a:lstStyle/>
          <a:p>
            <a:pPr>
              <a:defRPr/>
            </a:pPr>
            <a:r>
              <a:rPr lang="ru-RU" sz="1200" dirty="0">
                <a:solidFill>
                  <a:srgbClr val="00467A"/>
                </a:solidFill>
                <a:latin typeface="Nekst Semi Bold" panose="00000700000000000000" pitchFamily="2" charset="-52"/>
                <a:cs typeface="Arial" panose="020B0604020202020204" pitchFamily="34" charset="0"/>
              </a:rPr>
              <a:t>Классификация терригенной породы</a:t>
            </a:r>
          </a:p>
        </p:txBody>
      </p:sp>
      <p:sp>
        <p:nvSpPr>
          <p:cNvPr id="157" name="Text Box 7">
            <a:extLst>
              <a:ext uri="{FF2B5EF4-FFF2-40B4-BE49-F238E27FC236}">
                <a16:creationId xmlns:a16="http://schemas.microsoft.com/office/drawing/2014/main" id="{4EBC2FFC-3697-B59A-7E71-A2F446036CA9}"/>
              </a:ext>
            </a:extLst>
          </p:cNvPr>
          <p:cNvSpPr txBox="1">
            <a:spLocks noChangeArrowheads="1"/>
          </p:cNvSpPr>
          <p:nvPr/>
        </p:nvSpPr>
        <p:spPr bwMode="auto">
          <a:xfrm>
            <a:off x="626328" y="2429410"/>
            <a:ext cx="1258888" cy="442126"/>
          </a:xfrm>
          <a:prstGeom prst="rect">
            <a:avLst/>
          </a:prstGeom>
          <a:noFill/>
          <a:ln w="9525">
            <a:noFill/>
            <a:miter lim="800000"/>
            <a:headEnd/>
            <a:tailEnd/>
          </a:ln>
        </p:spPr>
        <p:txBody>
          <a:bodyPr>
            <a:spAutoFit/>
          </a:bodyPr>
          <a:lstStyle/>
          <a:p>
            <a:pPr algn="ctr"/>
            <a:r>
              <a:rPr lang="ru-RU" sz="1200" dirty="0">
                <a:solidFill>
                  <a:srgbClr val="00467A"/>
                </a:solidFill>
                <a:latin typeface="Nekst Semi Bold" panose="00000700000000000000" pitchFamily="2" charset="-52"/>
                <a:cs typeface="Arial" panose="020B0604020202020204" pitchFamily="34" charset="0"/>
              </a:rPr>
              <a:t>Технология </a:t>
            </a:r>
          </a:p>
          <a:p>
            <a:pPr algn="ctr"/>
            <a:r>
              <a:rPr lang="en-US" sz="1200" dirty="0">
                <a:solidFill>
                  <a:srgbClr val="00467A"/>
                </a:solidFill>
                <a:latin typeface="Nekst Semi Bold" panose="00000700000000000000" pitchFamily="2" charset="-52"/>
                <a:cs typeface="Arial" panose="020B0604020202020204" pitchFamily="34" charset="0"/>
              </a:rPr>
              <a:t>ESKS-</a:t>
            </a:r>
            <a:r>
              <a:rPr lang="ru-RU" sz="1200" dirty="0">
                <a:solidFill>
                  <a:srgbClr val="00467A"/>
                </a:solidFill>
                <a:latin typeface="Nekst Semi Bold" panose="00000700000000000000" pitchFamily="2" charset="-52"/>
                <a:cs typeface="Arial" panose="020B0604020202020204" pitchFamily="34" charset="0"/>
              </a:rPr>
              <a:t>ТАВС</a:t>
            </a:r>
          </a:p>
        </p:txBody>
      </p:sp>
      <p:sp>
        <p:nvSpPr>
          <p:cNvPr id="162" name="Text Box 44">
            <a:extLst>
              <a:ext uri="{FF2B5EF4-FFF2-40B4-BE49-F238E27FC236}">
                <a16:creationId xmlns:a16="http://schemas.microsoft.com/office/drawing/2014/main" id="{A0A346A1-1B39-F3B5-CCB7-8C9449031888}"/>
              </a:ext>
            </a:extLst>
          </p:cNvPr>
          <p:cNvSpPr txBox="1">
            <a:spLocks noChangeArrowheads="1"/>
          </p:cNvSpPr>
          <p:nvPr/>
        </p:nvSpPr>
        <p:spPr bwMode="auto">
          <a:xfrm>
            <a:off x="12612035" y="2301646"/>
            <a:ext cx="1335623" cy="276999"/>
          </a:xfrm>
          <a:prstGeom prst="rect">
            <a:avLst/>
          </a:prstGeom>
          <a:noFill/>
          <a:ln w="9525">
            <a:noFill/>
            <a:miter lim="800000"/>
            <a:headEnd/>
            <a:tailEnd/>
          </a:ln>
          <a:effectLst/>
        </p:spPr>
        <p:txBody>
          <a:bodyPr wrap="none">
            <a:spAutoFit/>
          </a:bodyPr>
          <a:lstStyle/>
          <a:p>
            <a:pPr algn="ctr"/>
            <a:r>
              <a:rPr lang="ru-RU" sz="1200" dirty="0">
                <a:solidFill>
                  <a:srgbClr val="00467A"/>
                </a:solidFill>
                <a:latin typeface="Nekst Semi Bold" panose="00000700000000000000" pitchFamily="2" charset="-52"/>
                <a:cs typeface="Arial" panose="020B0604020202020204" pitchFamily="34" charset="0"/>
              </a:rPr>
              <a:t>Куб литологии</a:t>
            </a:r>
          </a:p>
        </p:txBody>
      </p:sp>
      <p:sp>
        <p:nvSpPr>
          <p:cNvPr id="163" name="Line 17">
            <a:extLst>
              <a:ext uri="{FF2B5EF4-FFF2-40B4-BE49-F238E27FC236}">
                <a16:creationId xmlns:a16="http://schemas.microsoft.com/office/drawing/2014/main" id="{C5272FEB-05D9-CC98-6B4B-CD0E2887EE9E}"/>
              </a:ext>
            </a:extLst>
          </p:cNvPr>
          <p:cNvSpPr>
            <a:spLocks noChangeShapeType="1"/>
          </p:cNvSpPr>
          <p:nvPr/>
        </p:nvSpPr>
        <p:spPr bwMode="auto">
          <a:xfrm flipV="1">
            <a:off x="873903" y="2979682"/>
            <a:ext cx="1974798" cy="1498653"/>
          </a:xfrm>
          <a:prstGeom prst="line">
            <a:avLst/>
          </a:prstGeom>
          <a:noFill/>
          <a:ln w="19050">
            <a:solidFill>
              <a:schemeClr val="tx1"/>
            </a:solidFill>
            <a:round/>
            <a:headEnd type="none" w="med" len="med"/>
            <a:tailEnd type="arrow" w="med" len="med"/>
          </a:ln>
        </p:spPr>
        <p:txBody>
          <a:bodyPr/>
          <a:lstStyle/>
          <a:p>
            <a:endParaRPr lang="ru-RU" dirty="0"/>
          </a:p>
        </p:txBody>
      </p:sp>
      <p:sp>
        <p:nvSpPr>
          <p:cNvPr id="164" name="Line 18">
            <a:extLst>
              <a:ext uri="{FF2B5EF4-FFF2-40B4-BE49-F238E27FC236}">
                <a16:creationId xmlns:a16="http://schemas.microsoft.com/office/drawing/2014/main" id="{9A70EA76-A2BE-C794-E755-29208A3DABBE}"/>
              </a:ext>
            </a:extLst>
          </p:cNvPr>
          <p:cNvSpPr>
            <a:spLocks noChangeShapeType="1"/>
          </p:cNvSpPr>
          <p:nvPr/>
        </p:nvSpPr>
        <p:spPr bwMode="auto">
          <a:xfrm flipV="1">
            <a:off x="1178490" y="3324538"/>
            <a:ext cx="1558904" cy="1153797"/>
          </a:xfrm>
          <a:prstGeom prst="line">
            <a:avLst/>
          </a:prstGeom>
          <a:noFill/>
          <a:ln w="19050">
            <a:solidFill>
              <a:schemeClr val="tx1"/>
            </a:solidFill>
            <a:round/>
            <a:headEnd type="none" w="med" len="med"/>
            <a:tailEnd type="arrow" w="med" len="med"/>
          </a:ln>
        </p:spPr>
        <p:txBody>
          <a:bodyPr/>
          <a:lstStyle/>
          <a:p>
            <a:endParaRPr lang="ru-RU" dirty="0"/>
          </a:p>
        </p:txBody>
      </p:sp>
      <p:sp>
        <p:nvSpPr>
          <p:cNvPr id="166" name="Text Box 43">
            <a:extLst>
              <a:ext uri="{FF2B5EF4-FFF2-40B4-BE49-F238E27FC236}">
                <a16:creationId xmlns:a16="http://schemas.microsoft.com/office/drawing/2014/main" id="{F60AA760-174E-AB4D-B69D-D8A06939AD28}"/>
              </a:ext>
            </a:extLst>
          </p:cNvPr>
          <p:cNvSpPr txBox="1">
            <a:spLocks noChangeArrowheads="1"/>
          </p:cNvSpPr>
          <p:nvPr/>
        </p:nvSpPr>
        <p:spPr bwMode="auto">
          <a:xfrm>
            <a:off x="12309984" y="4053503"/>
            <a:ext cx="1638226" cy="795826"/>
          </a:xfrm>
          <a:prstGeom prst="rect">
            <a:avLst/>
          </a:prstGeom>
          <a:noFill/>
          <a:ln w="9525">
            <a:noFill/>
            <a:miter lim="800000"/>
            <a:headEnd/>
            <a:tailEnd/>
          </a:ln>
        </p:spPr>
        <p:txBody>
          <a:bodyPr wrap="square">
            <a:spAutoFit/>
          </a:bodyPr>
          <a:lstStyle/>
          <a:p>
            <a:r>
              <a:rPr lang="ru-RU" sz="1200" dirty="0">
                <a:solidFill>
                  <a:srgbClr val="00467A"/>
                </a:solidFill>
                <a:latin typeface="Nekst Semi Bold" panose="00000700000000000000" pitchFamily="2" charset="-52"/>
                <a:cs typeface="Arial" panose="020B0604020202020204" pitchFamily="34" charset="0"/>
              </a:rPr>
              <a:t>Авторская классификация</a:t>
            </a:r>
            <a:br>
              <a:rPr lang="en-US" sz="1200" dirty="0">
                <a:solidFill>
                  <a:srgbClr val="00467A"/>
                </a:solidFill>
                <a:latin typeface="Nekst Semi Bold" panose="00000700000000000000" pitchFamily="2" charset="-52"/>
                <a:cs typeface="Arial" panose="020B0604020202020204" pitchFamily="34" charset="0"/>
              </a:rPr>
            </a:br>
            <a:r>
              <a:rPr lang="ru-RU" sz="1200" dirty="0">
                <a:solidFill>
                  <a:srgbClr val="00467A"/>
                </a:solidFill>
                <a:latin typeface="Nekst Semi Bold" panose="00000700000000000000" pitchFamily="2" charset="-52"/>
                <a:cs typeface="Arial" panose="020B0604020202020204" pitchFamily="34" charset="0"/>
              </a:rPr>
              <a:t>по соотношению фракций</a:t>
            </a:r>
          </a:p>
        </p:txBody>
      </p:sp>
      <p:sp>
        <p:nvSpPr>
          <p:cNvPr id="172" name="Line 18">
            <a:extLst>
              <a:ext uri="{FF2B5EF4-FFF2-40B4-BE49-F238E27FC236}">
                <a16:creationId xmlns:a16="http://schemas.microsoft.com/office/drawing/2014/main" id="{241D1ECA-3E85-34C2-AD14-84E3536CABE5}"/>
              </a:ext>
            </a:extLst>
          </p:cNvPr>
          <p:cNvSpPr>
            <a:spLocks noChangeShapeType="1"/>
          </p:cNvSpPr>
          <p:nvPr/>
        </p:nvSpPr>
        <p:spPr bwMode="auto">
          <a:xfrm flipV="1">
            <a:off x="1573291" y="3599105"/>
            <a:ext cx="1075733" cy="879230"/>
          </a:xfrm>
          <a:prstGeom prst="line">
            <a:avLst/>
          </a:prstGeom>
          <a:noFill/>
          <a:ln w="19050">
            <a:solidFill>
              <a:schemeClr val="tx1"/>
            </a:solidFill>
            <a:round/>
            <a:headEnd type="none" w="med" len="med"/>
            <a:tailEnd type="arrow" w="med" len="med"/>
          </a:ln>
        </p:spPr>
        <p:txBody>
          <a:bodyPr/>
          <a:lstStyle/>
          <a:p>
            <a:endParaRPr lang="ru-RU" dirty="0"/>
          </a:p>
        </p:txBody>
      </p:sp>
      <p:sp>
        <p:nvSpPr>
          <p:cNvPr id="174" name="Text Box 43">
            <a:extLst>
              <a:ext uri="{FF2B5EF4-FFF2-40B4-BE49-F238E27FC236}">
                <a16:creationId xmlns:a16="http://schemas.microsoft.com/office/drawing/2014/main" id="{45623B18-4C6A-FEFF-9FFB-EBA90212DFBE}"/>
              </a:ext>
            </a:extLst>
          </p:cNvPr>
          <p:cNvSpPr txBox="1">
            <a:spLocks noChangeArrowheads="1"/>
          </p:cNvSpPr>
          <p:nvPr/>
        </p:nvSpPr>
        <p:spPr bwMode="auto">
          <a:xfrm>
            <a:off x="2313948" y="2418443"/>
            <a:ext cx="1350942" cy="265275"/>
          </a:xfrm>
          <a:prstGeom prst="rect">
            <a:avLst/>
          </a:prstGeom>
          <a:noFill/>
          <a:ln w="9525">
            <a:noFill/>
            <a:miter lim="800000"/>
            <a:headEnd/>
            <a:tailEnd/>
          </a:ln>
        </p:spPr>
        <p:txBody>
          <a:bodyPr wrap="square">
            <a:spAutoFit/>
          </a:bodyPr>
          <a:lstStyle/>
          <a:p>
            <a:pPr algn="ctr"/>
            <a:r>
              <a:rPr lang="ru-RU" sz="1200" dirty="0">
                <a:solidFill>
                  <a:srgbClr val="00467A"/>
                </a:solidFill>
                <a:latin typeface="Nekst Semi Bold" panose="00000700000000000000" pitchFamily="2" charset="-52"/>
                <a:cs typeface="Arial" panose="020B0604020202020204" pitchFamily="34" charset="0"/>
              </a:rPr>
              <a:t>Ячейка куба</a:t>
            </a:r>
          </a:p>
        </p:txBody>
      </p:sp>
      <p:sp>
        <p:nvSpPr>
          <p:cNvPr id="175" name="Text Box 44">
            <a:extLst>
              <a:ext uri="{FF2B5EF4-FFF2-40B4-BE49-F238E27FC236}">
                <a16:creationId xmlns:a16="http://schemas.microsoft.com/office/drawing/2014/main" id="{8EDBE36D-F46C-3185-B714-FC017AEF6317}"/>
              </a:ext>
            </a:extLst>
          </p:cNvPr>
          <p:cNvSpPr txBox="1">
            <a:spLocks noChangeArrowheads="1"/>
          </p:cNvSpPr>
          <p:nvPr/>
        </p:nvSpPr>
        <p:spPr bwMode="auto">
          <a:xfrm>
            <a:off x="9331774" y="2418443"/>
            <a:ext cx="2197920" cy="646331"/>
          </a:xfrm>
          <a:prstGeom prst="rect">
            <a:avLst/>
          </a:prstGeom>
          <a:noFill/>
          <a:ln w="9525">
            <a:noFill/>
            <a:miter lim="800000"/>
            <a:headEnd/>
            <a:tailEnd/>
          </a:ln>
          <a:effectLst/>
        </p:spPr>
        <p:txBody>
          <a:bodyPr wrap="square">
            <a:spAutoFit/>
          </a:bodyPr>
          <a:lstStyle/>
          <a:p>
            <a:pPr algn="ctr"/>
            <a:r>
              <a:rPr lang="ru-RU" sz="1200" dirty="0">
                <a:solidFill>
                  <a:srgbClr val="00467A"/>
                </a:solidFill>
                <a:latin typeface="Nekst Semi Bold" panose="00000700000000000000" pitchFamily="2" charset="-52"/>
                <a:cs typeface="Arial" panose="020B0604020202020204" pitchFamily="34" charset="0"/>
              </a:rPr>
              <a:t>Реализации куба </a:t>
            </a:r>
            <a:br>
              <a:rPr lang="ru-RU" sz="1200" dirty="0">
                <a:solidFill>
                  <a:srgbClr val="00467A"/>
                </a:solidFill>
                <a:latin typeface="Nekst Semi Bold" panose="00000700000000000000" pitchFamily="2" charset="-52"/>
                <a:cs typeface="Arial" panose="020B0604020202020204" pitchFamily="34" charset="0"/>
              </a:rPr>
            </a:br>
            <a:r>
              <a:rPr lang="ru-RU" sz="1200" dirty="0">
                <a:solidFill>
                  <a:srgbClr val="00467A"/>
                </a:solidFill>
                <a:latin typeface="Nekst Semi Bold" panose="00000700000000000000" pitchFamily="2" charset="-52"/>
                <a:cs typeface="Arial" panose="020B0604020202020204" pitchFamily="34" charset="0"/>
              </a:rPr>
              <a:t>литологии в соответствии с классификацией пород</a:t>
            </a:r>
            <a:endParaRPr lang="en-US" sz="1200" dirty="0">
              <a:solidFill>
                <a:srgbClr val="00467A"/>
              </a:solidFill>
              <a:latin typeface="Nekst Semi Bold" panose="00000700000000000000" pitchFamily="2" charset="-52"/>
              <a:cs typeface="Arial" panose="020B0604020202020204" pitchFamily="34" charset="0"/>
            </a:endParaRPr>
          </a:p>
        </p:txBody>
      </p:sp>
      <p:sp>
        <p:nvSpPr>
          <p:cNvPr id="181" name="Text Box 7">
            <a:extLst>
              <a:ext uri="{FF2B5EF4-FFF2-40B4-BE49-F238E27FC236}">
                <a16:creationId xmlns:a16="http://schemas.microsoft.com/office/drawing/2014/main" id="{FCCFDE03-98D4-C6CD-A0E2-52BFC98A12C5}"/>
              </a:ext>
            </a:extLst>
          </p:cNvPr>
          <p:cNvSpPr txBox="1">
            <a:spLocks noChangeArrowheads="1"/>
          </p:cNvSpPr>
          <p:nvPr/>
        </p:nvSpPr>
        <p:spPr bwMode="auto">
          <a:xfrm>
            <a:off x="2169779" y="4496794"/>
            <a:ext cx="1798838" cy="265275"/>
          </a:xfrm>
          <a:prstGeom prst="rect">
            <a:avLst/>
          </a:prstGeom>
          <a:noFill/>
          <a:ln w="9525">
            <a:noFill/>
            <a:miter lim="800000"/>
            <a:headEnd/>
            <a:tailEnd/>
          </a:ln>
        </p:spPr>
        <p:txBody>
          <a:bodyPr wrap="square">
            <a:spAutoFit/>
          </a:bodyPr>
          <a:lstStyle/>
          <a:p>
            <a:pPr algn="ctr"/>
            <a:r>
              <a:rPr lang="ru-RU" sz="1200" dirty="0">
                <a:solidFill>
                  <a:srgbClr val="00467A"/>
                </a:solidFill>
                <a:latin typeface="Nekst Semi Bold" panose="00000700000000000000" pitchFamily="2" charset="-52"/>
                <a:cs typeface="Arial" panose="020B0604020202020204" pitchFamily="34" charset="0"/>
              </a:rPr>
              <a:t>Тренды по сейсмике</a:t>
            </a:r>
          </a:p>
        </p:txBody>
      </p:sp>
      <p:sp>
        <p:nvSpPr>
          <p:cNvPr id="184" name="TextBox 183">
            <a:extLst>
              <a:ext uri="{FF2B5EF4-FFF2-40B4-BE49-F238E27FC236}">
                <a16:creationId xmlns:a16="http://schemas.microsoft.com/office/drawing/2014/main" id="{DF0FA0AE-E34C-4299-82FB-646748EF0102}"/>
              </a:ext>
            </a:extLst>
          </p:cNvPr>
          <p:cNvSpPr txBox="1"/>
          <p:nvPr/>
        </p:nvSpPr>
        <p:spPr>
          <a:xfrm>
            <a:off x="6882613" y="1661999"/>
            <a:ext cx="4339721" cy="44212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rPr>
              <a:t>Соответствие </a:t>
            </a:r>
            <a:r>
              <a:rPr kumimoji="0" lang="ru-RU" sz="1200" b="0" i="0" u="none" strike="noStrike" kern="1200" cap="none" spc="0" normalizeH="0" baseline="0" noProof="0" dirty="0" err="1">
                <a:ln>
                  <a:noFill/>
                </a:ln>
                <a:solidFill>
                  <a:srgbClr val="00467A"/>
                </a:solidFill>
                <a:effectLst/>
                <a:uLnTx/>
                <a:uFillTx/>
                <a:latin typeface="Gilroy" panose="00000500000000000000" pitchFamily="2" charset="-52"/>
                <a:ea typeface="+mn-ea"/>
                <a:cs typeface="Arial" panose="020B0604020202020204" pitchFamily="34" charset="0"/>
              </a:rPr>
              <a:t>литотипам</a:t>
            </a:r>
            <a:r>
              <a:rPr kumimoji="0" lang="ru-RU" sz="12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rPr>
              <a:t>, определенным</a:t>
            </a:r>
            <a:br>
              <a:rPr kumimoji="0" lang="en-US" sz="12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rPr>
            </a:br>
            <a:r>
              <a:rPr kumimoji="0" lang="ru-RU" sz="1200" b="0" i="0" u="none" strike="noStrike" kern="1200" cap="none" spc="0" normalizeH="0" baseline="0" noProof="0" dirty="0">
                <a:ln>
                  <a:noFill/>
                </a:ln>
                <a:solidFill>
                  <a:srgbClr val="00467A"/>
                </a:solidFill>
                <a:effectLst/>
                <a:uLnTx/>
                <a:uFillTx/>
                <a:latin typeface="Gilroy" panose="00000500000000000000" pitchFamily="2" charset="-52"/>
                <a:ea typeface="+mn-ea"/>
                <a:cs typeface="Arial" panose="020B0604020202020204" pitchFamily="34" charset="0"/>
              </a:rPr>
              <a:t>на основе исследований фракционного состава керна</a:t>
            </a:r>
          </a:p>
        </p:txBody>
      </p:sp>
      <p:sp>
        <p:nvSpPr>
          <p:cNvPr id="35" name="Прямоугольник: скругленные углы 34">
            <a:extLst>
              <a:ext uri="{FF2B5EF4-FFF2-40B4-BE49-F238E27FC236}">
                <a16:creationId xmlns:a16="http://schemas.microsoft.com/office/drawing/2014/main" id="{6281CBF3-6670-5619-C2B1-17C5964CA6D2}"/>
              </a:ext>
            </a:extLst>
          </p:cNvPr>
          <p:cNvSpPr/>
          <p:nvPr/>
        </p:nvSpPr>
        <p:spPr>
          <a:xfrm>
            <a:off x="550864" y="1580893"/>
            <a:ext cx="5538085" cy="643894"/>
          </a:xfrm>
          <a:prstGeom prst="roundRect">
            <a:avLst>
              <a:gd name="adj" fmla="val 15741"/>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5" name="Прямоугольник: скругленные углы 184">
            <a:extLst>
              <a:ext uri="{FF2B5EF4-FFF2-40B4-BE49-F238E27FC236}">
                <a16:creationId xmlns:a16="http://schemas.microsoft.com/office/drawing/2014/main" id="{6CD86EB0-4A85-2632-52B9-F18E0C3CC08D}"/>
              </a:ext>
            </a:extLst>
          </p:cNvPr>
          <p:cNvSpPr/>
          <p:nvPr/>
        </p:nvSpPr>
        <p:spPr>
          <a:xfrm>
            <a:off x="6278824" y="1580893"/>
            <a:ext cx="5443377" cy="643894"/>
          </a:xfrm>
          <a:prstGeom prst="roundRect">
            <a:avLst>
              <a:gd name="adj" fmla="val 15741"/>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187" name="Группа 186">
            <a:extLst>
              <a:ext uri="{FF2B5EF4-FFF2-40B4-BE49-F238E27FC236}">
                <a16:creationId xmlns:a16="http://schemas.microsoft.com/office/drawing/2014/main" id="{B8EB2EC9-DE8B-F768-D7EA-CF4BB91015CC}"/>
              </a:ext>
            </a:extLst>
          </p:cNvPr>
          <p:cNvGrpSpPr/>
          <p:nvPr/>
        </p:nvGrpSpPr>
        <p:grpSpPr>
          <a:xfrm>
            <a:off x="778997" y="1705343"/>
            <a:ext cx="460130" cy="203911"/>
            <a:chOff x="903642" y="2568704"/>
            <a:chExt cx="345197" cy="212923"/>
          </a:xfrm>
        </p:grpSpPr>
        <p:sp>
          <p:nvSpPr>
            <p:cNvPr id="188" name="Прямоугольник: скругленные углы 187">
              <a:extLst>
                <a:ext uri="{FF2B5EF4-FFF2-40B4-BE49-F238E27FC236}">
                  <a16:creationId xmlns:a16="http://schemas.microsoft.com/office/drawing/2014/main" id="{6C22D1E0-2201-85D0-5449-48F18981CA8F}"/>
                </a:ext>
              </a:extLst>
            </p:cNvPr>
            <p:cNvSpPr/>
            <p:nvPr/>
          </p:nvSpPr>
          <p:spPr>
            <a:xfrm>
              <a:off x="903642" y="2568704"/>
              <a:ext cx="279699" cy="204518"/>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9" name="TextBox 188">
              <a:extLst>
                <a:ext uri="{FF2B5EF4-FFF2-40B4-BE49-F238E27FC236}">
                  <a16:creationId xmlns:a16="http://schemas.microsoft.com/office/drawing/2014/main" id="{37CCA3D0-B41E-4B51-C29E-28A8E86BCA98}"/>
                </a:ext>
              </a:extLst>
            </p:cNvPr>
            <p:cNvSpPr txBox="1"/>
            <p:nvPr/>
          </p:nvSpPr>
          <p:spPr>
            <a:xfrm>
              <a:off x="933371" y="2578494"/>
              <a:ext cx="315468" cy="203133"/>
            </a:xfrm>
            <a:prstGeom prst="rect">
              <a:avLst/>
            </a:prstGeom>
            <a:noFill/>
          </p:spPr>
          <p:txBody>
            <a:bodyPr wrap="square">
              <a:spAutoFit/>
            </a:bodyPr>
            <a:lstStyle/>
            <a:p>
              <a:pPr>
                <a:lnSpc>
                  <a:spcPct val="80000"/>
                </a:lnSpc>
              </a:pPr>
              <a:r>
                <a:rPr lang="ru-RU" sz="900" dirty="0">
                  <a:solidFill>
                    <a:schemeClr val="bg1"/>
                  </a:solidFill>
                  <a:latin typeface="Nekst" panose="00000500000000000000" pitchFamily="2" charset="-52"/>
                </a:rPr>
                <a:t>01</a:t>
              </a:r>
              <a:endParaRPr lang="en-US" sz="900" dirty="0">
                <a:solidFill>
                  <a:schemeClr val="bg1"/>
                </a:solidFill>
                <a:latin typeface="Nekst Semi Bold" panose="00000700000000000000" pitchFamily="2" charset="-52"/>
              </a:endParaRPr>
            </a:p>
          </p:txBody>
        </p:sp>
      </p:grpSp>
      <p:grpSp>
        <p:nvGrpSpPr>
          <p:cNvPr id="190" name="Группа 189">
            <a:extLst>
              <a:ext uri="{FF2B5EF4-FFF2-40B4-BE49-F238E27FC236}">
                <a16:creationId xmlns:a16="http://schemas.microsoft.com/office/drawing/2014/main" id="{C885850B-A6CA-119F-4F2E-D635DBB45E04}"/>
              </a:ext>
            </a:extLst>
          </p:cNvPr>
          <p:cNvGrpSpPr/>
          <p:nvPr/>
        </p:nvGrpSpPr>
        <p:grpSpPr>
          <a:xfrm>
            <a:off x="6432008" y="1705343"/>
            <a:ext cx="450605" cy="203911"/>
            <a:chOff x="903642" y="2568704"/>
            <a:chExt cx="338051" cy="212923"/>
          </a:xfrm>
        </p:grpSpPr>
        <p:sp>
          <p:nvSpPr>
            <p:cNvPr id="191" name="Прямоугольник: скругленные углы 190">
              <a:extLst>
                <a:ext uri="{FF2B5EF4-FFF2-40B4-BE49-F238E27FC236}">
                  <a16:creationId xmlns:a16="http://schemas.microsoft.com/office/drawing/2014/main" id="{BEE9C8E8-B5D1-37B7-6B4D-E8E47221D184}"/>
                </a:ext>
              </a:extLst>
            </p:cNvPr>
            <p:cNvSpPr/>
            <p:nvPr/>
          </p:nvSpPr>
          <p:spPr>
            <a:xfrm>
              <a:off x="903642" y="2568704"/>
              <a:ext cx="279699" cy="204518"/>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2" name="TextBox 191">
              <a:extLst>
                <a:ext uri="{FF2B5EF4-FFF2-40B4-BE49-F238E27FC236}">
                  <a16:creationId xmlns:a16="http://schemas.microsoft.com/office/drawing/2014/main" id="{23C44962-FDCB-3EC2-AA0A-ADFBD09F9218}"/>
                </a:ext>
              </a:extLst>
            </p:cNvPr>
            <p:cNvSpPr txBox="1"/>
            <p:nvPr/>
          </p:nvSpPr>
          <p:spPr>
            <a:xfrm>
              <a:off x="926225" y="2578494"/>
              <a:ext cx="315468" cy="203133"/>
            </a:xfrm>
            <a:prstGeom prst="rect">
              <a:avLst/>
            </a:prstGeom>
            <a:noFill/>
          </p:spPr>
          <p:txBody>
            <a:bodyPr wrap="square">
              <a:spAutoFit/>
            </a:bodyPr>
            <a:lstStyle/>
            <a:p>
              <a:pPr>
                <a:lnSpc>
                  <a:spcPct val="80000"/>
                </a:lnSpc>
              </a:pPr>
              <a:r>
                <a:rPr lang="ru-RU" sz="900" dirty="0">
                  <a:solidFill>
                    <a:schemeClr val="bg1"/>
                  </a:solidFill>
                  <a:latin typeface="Nekst" panose="00000500000000000000" pitchFamily="2" charset="-52"/>
                </a:rPr>
                <a:t>0</a:t>
              </a:r>
              <a:r>
                <a:rPr lang="en-US" sz="900" dirty="0">
                  <a:solidFill>
                    <a:schemeClr val="bg1"/>
                  </a:solidFill>
                  <a:latin typeface="Nekst" panose="00000500000000000000" pitchFamily="2" charset="-52"/>
                </a:rPr>
                <a:t>2</a:t>
              </a:r>
              <a:endParaRPr lang="en-US" sz="900" dirty="0">
                <a:solidFill>
                  <a:schemeClr val="bg1"/>
                </a:solidFill>
                <a:latin typeface="Nekst Semi Bold" panose="00000700000000000000" pitchFamily="2" charset="-52"/>
              </a:endParaRPr>
            </a:p>
          </p:txBody>
        </p:sp>
      </p:grpSp>
      <p:sp>
        <p:nvSpPr>
          <p:cNvPr id="194" name="Прямоугольник: скругленные углы 193">
            <a:extLst>
              <a:ext uri="{FF2B5EF4-FFF2-40B4-BE49-F238E27FC236}">
                <a16:creationId xmlns:a16="http://schemas.microsoft.com/office/drawing/2014/main" id="{24C27042-75EE-90BF-EEF4-63790AB408E4}"/>
              </a:ext>
            </a:extLst>
          </p:cNvPr>
          <p:cNvSpPr/>
          <p:nvPr/>
        </p:nvSpPr>
        <p:spPr>
          <a:xfrm>
            <a:off x="4859807" y="2356749"/>
            <a:ext cx="3556292" cy="3988489"/>
          </a:xfrm>
          <a:prstGeom prst="roundRect">
            <a:avLst>
              <a:gd name="adj" fmla="val 461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6" name="Прямоугольник: скругленные углы 195">
            <a:extLst>
              <a:ext uri="{FF2B5EF4-FFF2-40B4-BE49-F238E27FC236}">
                <a16:creationId xmlns:a16="http://schemas.microsoft.com/office/drawing/2014/main" id="{70A14BBF-8A61-C8F9-DA9C-730A7FCCEC69}"/>
              </a:ext>
            </a:extLst>
          </p:cNvPr>
          <p:cNvSpPr/>
          <p:nvPr/>
        </p:nvSpPr>
        <p:spPr>
          <a:xfrm>
            <a:off x="9169307" y="2349829"/>
            <a:ext cx="2543268" cy="3988488"/>
          </a:xfrm>
          <a:prstGeom prst="roundRect">
            <a:avLst>
              <a:gd name="adj" fmla="val 7602"/>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7" name="Прямоугольник: скругленные углы 196">
            <a:extLst>
              <a:ext uri="{FF2B5EF4-FFF2-40B4-BE49-F238E27FC236}">
                <a16:creationId xmlns:a16="http://schemas.microsoft.com/office/drawing/2014/main" id="{A51CC3BC-49DC-0666-EFD0-831EC94F4EC1}"/>
              </a:ext>
            </a:extLst>
          </p:cNvPr>
          <p:cNvSpPr/>
          <p:nvPr/>
        </p:nvSpPr>
        <p:spPr>
          <a:xfrm>
            <a:off x="561096" y="2370077"/>
            <a:ext cx="1341653" cy="3975160"/>
          </a:xfrm>
          <a:prstGeom prst="roundRect">
            <a:avLst>
              <a:gd name="adj" fmla="val 7602"/>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2" name="Прямоугольник: скругленные углы 201">
            <a:extLst>
              <a:ext uri="{FF2B5EF4-FFF2-40B4-BE49-F238E27FC236}">
                <a16:creationId xmlns:a16="http://schemas.microsoft.com/office/drawing/2014/main" id="{908D4097-66AE-0F77-EE3B-2D9A01ADBEDA}"/>
              </a:ext>
            </a:extLst>
          </p:cNvPr>
          <p:cNvSpPr/>
          <p:nvPr/>
        </p:nvSpPr>
        <p:spPr>
          <a:xfrm>
            <a:off x="785436" y="4444560"/>
            <a:ext cx="890704" cy="138580"/>
          </a:xfrm>
          <a:prstGeom prst="roundRect">
            <a:avLst/>
          </a:prstGeom>
          <a:noFill/>
          <a:ln w="190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06" name="Прямая соединительная линия 205">
            <a:extLst>
              <a:ext uri="{FF2B5EF4-FFF2-40B4-BE49-F238E27FC236}">
                <a16:creationId xmlns:a16="http://schemas.microsoft.com/office/drawing/2014/main" id="{94B6BEA3-2198-1F32-9967-D485E9431CE8}"/>
              </a:ext>
            </a:extLst>
          </p:cNvPr>
          <p:cNvCxnSpPr>
            <a:cxnSpLocks/>
          </p:cNvCxnSpPr>
          <p:nvPr/>
        </p:nvCxnSpPr>
        <p:spPr>
          <a:xfrm>
            <a:off x="1071493" y="4443383"/>
            <a:ext cx="0" cy="13858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9" name="Прямая соединительная линия 208">
            <a:extLst>
              <a:ext uri="{FF2B5EF4-FFF2-40B4-BE49-F238E27FC236}">
                <a16:creationId xmlns:a16="http://schemas.microsoft.com/office/drawing/2014/main" id="{F745B607-ACD4-16B4-F7A6-5DEAAF8A3B68}"/>
              </a:ext>
            </a:extLst>
          </p:cNvPr>
          <p:cNvCxnSpPr>
            <a:cxnSpLocks/>
          </p:cNvCxnSpPr>
          <p:nvPr/>
        </p:nvCxnSpPr>
        <p:spPr>
          <a:xfrm>
            <a:off x="1419592" y="4443383"/>
            <a:ext cx="0" cy="13858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19" name="Рисунок 218" descr="Прямая стрелка">
            <a:extLst>
              <a:ext uri="{FF2B5EF4-FFF2-40B4-BE49-F238E27FC236}">
                <a16:creationId xmlns:a16="http://schemas.microsoft.com/office/drawing/2014/main" id="{72F88172-E0C9-DC1D-9471-E9F7F625E4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8531415" y="4024774"/>
            <a:ext cx="522577" cy="500460"/>
          </a:xfrm>
          <a:prstGeom prst="rect">
            <a:avLst/>
          </a:prstGeom>
          <a:effectLst>
            <a:outerShdw blurRad="50800" dist="38100" dir="2700000" algn="tl" rotWithShape="0">
              <a:srgbClr val="03539A">
                <a:alpha val="61000"/>
              </a:srgbClr>
            </a:outerShdw>
          </a:effectLst>
        </p:spPr>
      </p:pic>
      <p:pic>
        <p:nvPicPr>
          <p:cNvPr id="220" name="Рисунок 219" descr="Прямая стрелка">
            <a:extLst>
              <a:ext uri="{FF2B5EF4-FFF2-40B4-BE49-F238E27FC236}">
                <a16:creationId xmlns:a16="http://schemas.microsoft.com/office/drawing/2014/main" id="{A97FA92F-E1B9-605F-01E0-06065EFA17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4118210" y="7015281"/>
            <a:ext cx="500460" cy="522577"/>
          </a:xfrm>
          <a:prstGeom prst="rect">
            <a:avLst/>
          </a:prstGeom>
          <a:effectLst>
            <a:outerShdw blurRad="50800" dist="38100" dir="2700000" algn="tl" rotWithShape="0">
              <a:srgbClr val="03539A">
                <a:alpha val="61000"/>
              </a:srgbClr>
            </a:outerShdw>
          </a:effectLst>
        </p:spPr>
      </p:pic>
      <p:sp>
        <p:nvSpPr>
          <p:cNvPr id="221" name="Прямоугольник: скругленные углы 220">
            <a:extLst>
              <a:ext uri="{FF2B5EF4-FFF2-40B4-BE49-F238E27FC236}">
                <a16:creationId xmlns:a16="http://schemas.microsoft.com/office/drawing/2014/main" id="{AFA01FE9-1488-0C66-E02D-50C12220A1B2}"/>
              </a:ext>
            </a:extLst>
          </p:cNvPr>
          <p:cNvSpPr/>
          <p:nvPr/>
        </p:nvSpPr>
        <p:spPr>
          <a:xfrm>
            <a:off x="2050897" y="2349829"/>
            <a:ext cx="2055701" cy="1932346"/>
          </a:xfrm>
          <a:prstGeom prst="roundRect">
            <a:avLst>
              <a:gd name="adj" fmla="val 7602"/>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2" name="Прямоугольник: скругленные углы 221">
            <a:extLst>
              <a:ext uri="{FF2B5EF4-FFF2-40B4-BE49-F238E27FC236}">
                <a16:creationId xmlns:a16="http://schemas.microsoft.com/office/drawing/2014/main" id="{7165C5B5-6BE7-387B-FF78-816EB46EFA60}"/>
              </a:ext>
            </a:extLst>
          </p:cNvPr>
          <p:cNvSpPr/>
          <p:nvPr/>
        </p:nvSpPr>
        <p:spPr>
          <a:xfrm>
            <a:off x="2050897" y="4409831"/>
            <a:ext cx="2055701" cy="1932346"/>
          </a:xfrm>
          <a:prstGeom prst="roundRect">
            <a:avLst>
              <a:gd name="adj" fmla="val 7602"/>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23" name="Рисунок 222" descr="Прямая стрелка">
            <a:extLst>
              <a:ext uri="{FF2B5EF4-FFF2-40B4-BE49-F238E27FC236}">
                <a16:creationId xmlns:a16="http://schemas.microsoft.com/office/drawing/2014/main" id="{ACFCD8EC-C054-CA8A-1790-46B0D5B644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4221914" y="4024775"/>
            <a:ext cx="522577" cy="500460"/>
          </a:xfrm>
          <a:prstGeom prst="rect">
            <a:avLst/>
          </a:prstGeom>
          <a:effectLst>
            <a:outerShdw blurRad="50800" dist="38100" dir="2700000" algn="tl" rotWithShape="0">
              <a:srgbClr val="03539A">
                <a:alpha val="61000"/>
              </a:srgbClr>
            </a:outerShdw>
          </a:effectLst>
        </p:spPr>
      </p:pic>
      <p:sp>
        <p:nvSpPr>
          <p:cNvPr id="4" name="TextBox 3">
            <a:extLst>
              <a:ext uri="{FF2B5EF4-FFF2-40B4-BE49-F238E27FC236}">
                <a16:creationId xmlns:a16="http://schemas.microsoft.com/office/drawing/2014/main" id="{5B96E57E-4E3A-898D-B9C9-4924352FD725}"/>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
        <p:nvSpPr>
          <p:cNvPr id="6" name="TextBox 5">
            <a:extLst>
              <a:ext uri="{FF2B5EF4-FFF2-40B4-BE49-F238E27FC236}">
                <a16:creationId xmlns:a16="http://schemas.microsoft.com/office/drawing/2014/main" id="{E0B35119-BB32-289F-F5D3-A22A433486CC}"/>
              </a:ext>
            </a:extLst>
          </p:cNvPr>
          <p:cNvSpPr txBox="1"/>
          <p:nvPr/>
        </p:nvSpPr>
        <p:spPr>
          <a:xfrm>
            <a:off x="11132456" y="6403043"/>
            <a:ext cx="540362"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13</a:t>
            </a:r>
            <a:endParaRPr lang="ru-RU" sz="2800" dirty="0">
              <a:solidFill>
                <a:srgbClr val="03539A"/>
              </a:solidFill>
              <a:latin typeface="Nekst Bold" panose="00000800000000000000" pitchFamily="2" charset="-52"/>
            </a:endParaRPr>
          </a:p>
        </p:txBody>
      </p:sp>
      <p:sp>
        <p:nvSpPr>
          <p:cNvPr id="9" name="Прямоугольник: скругленные углы 8">
            <a:extLst>
              <a:ext uri="{FF2B5EF4-FFF2-40B4-BE49-F238E27FC236}">
                <a16:creationId xmlns:a16="http://schemas.microsoft.com/office/drawing/2014/main" id="{0E5C1D0B-410C-3487-D2ED-C05416569CF0}"/>
              </a:ext>
            </a:extLst>
          </p:cNvPr>
          <p:cNvSpPr/>
          <p:nvPr/>
        </p:nvSpPr>
        <p:spPr>
          <a:xfrm>
            <a:off x="701810" y="224813"/>
            <a:ext cx="3429762" cy="237409"/>
          </a:xfrm>
          <a:prstGeom prst="roundRect">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E68042AE-CEA2-758D-199E-15C67989C4D5}"/>
              </a:ext>
            </a:extLst>
          </p:cNvPr>
          <p:cNvSpPr txBox="1"/>
          <p:nvPr/>
        </p:nvSpPr>
        <p:spPr>
          <a:xfrm>
            <a:off x="781237" y="223824"/>
            <a:ext cx="3429761" cy="261610"/>
          </a:xfrm>
          <a:prstGeom prst="rect">
            <a:avLst/>
          </a:prstGeom>
          <a:noFill/>
        </p:spPr>
        <p:txBody>
          <a:bodyPr wrap="square">
            <a:spAutoFit/>
          </a:bodyPr>
          <a:lstStyle/>
          <a:p>
            <a:r>
              <a:rPr lang="ru-RU" sz="1100" dirty="0">
                <a:solidFill>
                  <a:srgbClr val="03539A"/>
                </a:solidFill>
                <a:effectLst/>
                <a:latin typeface="Nekst" panose="00000500000000000000" pitchFamily="2" charset="-52"/>
                <a:ea typeface="Calibri" panose="020F0502020204030204" pitchFamily="34" charset="0"/>
                <a:cs typeface="Times New Roman" panose="02020603050405020304" pitchFamily="18" charset="0"/>
              </a:rPr>
              <a:t>Искусственный интеллект. Классификация</a:t>
            </a:r>
            <a:endParaRPr lang="ru-RU" sz="1100" dirty="0">
              <a:solidFill>
                <a:srgbClr val="03539A"/>
              </a:solidFill>
              <a:latin typeface="Nekst" panose="00000500000000000000" pitchFamily="2" charset="-52"/>
            </a:endParaRPr>
          </a:p>
        </p:txBody>
      </p:sp>
      <p:pic>
        <p:nvPicPr>
          <p:cNvPr id="14" name="Рисунок 13">
            <a:extLst>
              <a:ext uri="{FF2B5EF4-FFF2-40B4-BE49-F238E27FC236}">
                <a16:creationId xmlns:a16="http://schemas.microsoft.com/office/drawing/2014/main" id="{80F1CE40-2B1D-B244-F69C-D2B83E180477}"/>
              </a:ext>
            </a:extLst>
          </p:cNvPr>
          <p:cNvPicPr>
            <a:picLocks noChangeAspect="1"/>
          </p:cNvPicPr>
          <p:nvPr/>
        </p:nvPicPr>
        <p:blipFill rotWithShape="1">
          <a:blip r:embed="rId12">
            <a:extLst>
              <a:ext uri="{28A0092B-C50C-407E-A947-70E740481C1C}">
                <a14:useLocalDpi xmlns:a14="http://schemas.microsoft.com/office/drawing/2010/main" val="0"/>
              </a:ext>
            </a:extLst>
          </a:blip>
          <a:srcRect r="40041"/>
          <a:stretch/>
        </p:blipFill>
        <p:spPr>
          <a:xfrm>
            <a:off x="5058167" y="2905966"/>
            <a:ext cx="3045125" cy="762479"/>
          </a:xfrm>
          <a:prstGeom prst="rect">
            <a:avLst/>
          </a:prstGeom>
        </p:spPr>
      </p:pic>
      <p:grpSp>
        <p:nvGrpSpPr>
          <p:cNvPr id="21" name="Группа 20">
            <a:extLst>
              <a:ext uri="{FF2B5EF4-FFF2-40B4-BE49-F238E27FC236}">
                <a16:creationId xmlns:a16="http://schemas.microsoft.com/office/drawing/2014/main" id="{276D1EE0-FF1C-FC1E-91F9-7773959C9F9C}"/>
              </a:ext>
            </a:extLst>
          </p:cNvPr>
          <p:cNvGrpSpPr/>
          <p:nvPr/>
        </p:nvGrpSpPr>
        <p:grpSpPr>
          <a:xfrm>
            <a:off x="9408504" y="4930038"/>
            <a:ext cx="1988460" cy="1200255"/>
            <a:chOff x="8563822" y="4256982"/>
            <a:chExt cx="2847204" cy="1718602"/>
          </a:xfrm>
        </p:grpSpPr>
        <p:pic>
          <p:nvPicPr>
            <p:cNvPr id="17" name="Рисунок 16">
              <a:extLst>
                <a:ext uri="{FF2B5EF4-FFF2-40B4-BE49-F238E27FC236}">
                  <a16:creationId xmlns:a16="http://schemas.microsoft.com/office/drawing/2014/main" id="{D98FD9FB-C031-ADDD-FB12-C81DF89FB472}"/>
                </a:ext>
              </a:extLst>
            </p:cNvPr>
            <p:cNvPicPr>
              <a:picLocks noChangeAspect="1"/>
            </p:cNvPicPr>
            <p:nvPr/>
          </p:nvPicPr>
          <p:blipFill>
            <a:blip r:embed="rId13"/>
            <a:stretch>
              <a:fillRect/>
            </a:stretch>
          </p:blipFill>
          <p:spPr>
            <a:xfrm>
              <a:off x="8563822" y="4256982"/>
              <a:ext cx="2442806" cy="808076"/>
            </a:xfrm>
            <a:prstGeom prst="rect">
              <a:avLst/>
            </a:prstGeom>
          </p:spPr>
        </p:pic>
        <p:pic>
          <p:nvPicPr>
            <p:cNvPr id="18" name="Рисунок 17">
              <a:extLst>
                <a:ext uri="{FF2B5EF4-FFF2-40B4-BE49-F238E27FC236}">
                  <a16:creationId xmlns:a16="http://schemas.microsoft.com/office/drawing/2014/main" id="{FD032DD8-3A20-2845-8434-D055A35B0E27}"/>
                </a:ext>
              </a:extLst>
            </p:cNvPr>
            <p:cNvPicPr>
              <a:picLocks noChangeAspect="1"/>
            </p:cNvPicPr>
            <p:nvPr/>
          </p:nvPicPr>
          <p:blipFill>
            <a:blip r:embed="rId14"/>
            <a:stretch>
              <a:fillRect/>
            </a:stretch>
          </p:blipFill>
          <p:spPr>
            <a:xfrm>
              <a:off x="8714009" y="4564759"/>
              <a:ext cx="2449864" cy="801719"/>
            </a:xfrm>
            <a:prstGeom prst="rect">
              <a:avLst/>
            </a:prstGeom>
          </p:spPr>
        </p:pic>
        <p:pic>
          <p:nvPicPr>
            <p:cNvPr id="19" name="Рисунок 18">
              <a:extLst>
                <a:ext uri="{FF2B5EF4-FFF2-40B4-BE49-F238E27FC236}">
                  <a16:creationId xmlns:a16="http://schemas.microsoft.com/office/drawing/2014/main" id="{601BF05C-510A-7F80-CE64-039D8CDC03CD}"/>
                </a:ext>
              </a:extLst>
            </p:cNvPr>
            <p:cNvPicPr>
              <a:picLocks noChangeAspect="1"/>
            </p:cNvPicPr>
            <p:nvPr/>
          </p:nvPicPr>
          <p:blipFill>
            <a:blip r:embed="rId15"/>
            <a:stretch>
              <a:fillRect/>
            </a:stretch>
          </p:blipFill>
          <p:spPr>
            <a:xfrm>
              <a:off x="8910706" y="4878877"/>
              <a:ext cx="2328645" cy="768304"/>
            </a:xfrm>
            <a:prstGeom prst="rect">
              <a:avLst/>
            </a:prstGeom>
          </p:spPr>
        </p:pic>
        <p:pic>
          <p:nvPicPr>
            <p:cNvPr id="20" name="Рисунок 19">
              <a:extLst>
                <a:ext uri="{FF2B5EF4-FFF2-40B4-BE49-F238E27FC236}">
                  <a16:creationId xmlns:a16="http://schemas.microsoft.com/office/drawing/2014/main" id="{E3C82667-BA93-2DBB-51DA-B72BBF71485F}"/>
                </a:ext>
              </a:extLst>
            </p:cNvPr>
            <p:cNvPicPr>
              <a:picLocks noChangeAspect="1"/>
            </p:cNvPicPr>
            <p:nvPr/>
          </p:nvPicPr>
          <p:blipFill>
            <a:blip r:embed="rId16"/>
            <a:stretch>
              <a:fillRect/>
            </a:stretch>
          </p:blipFill>
          <p:spPr>
            <a:xfrm>
              <a:off x="9094275" y="5207281"/>
              <a:ext cx="2316751" cy="768303"/>
            </a:xfrm>
            <a:prstGeom prst="rect">
              <a:avLst/>
            </a:prstGeom>
          </p:spPr>
        </p:pic>
      </p:grpSp>
    </p:spTree>
    <p:extLst>
      <p:ext uri="{BB962C8B-B14F-4D97-AF65-F5344CB8AC3E}">
        <p14:creationId xmlns:p14="http://schemas.microsoft.com/office/powerpoint/2010/main" val="2535660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1FAC4E66-AA8E-40D7-910B-68A936C910CC}"/>
              </a:ext>
            </a:extLst>
          </p:cNvPr>
          <p:cNvPicPr>
            <a:picLocks noChangeAspect="1"/>
          </p:cNvPicPr>
          <p:nvPr/>
        </p:nvPicPr>
        <p:blipFill rotWithShape="1">
          <a:blip r:embed="rId3"/>
          <a:srcRect l="5161" t="4573" r="12424" b="10227"/>
          <a:stretch/>
        </p:blipFill>
        <p:spPr>
          <a:xfrm>
            <a:off x="4311386" y="1713253"/>
            <a:ext cx="7401189" cy="2531062"/>
          </a:xfrm>
          <a:custGeom>
            <a:avLst/>
            <a:gdLst>
              <a:gd name="connsiteX0" fmla="*/ 117097 w 9446224"/>
              <a:gd name="connsiteY0" fmla="*/ 0 h 3134301"/>
              <a:gd name="connsiteX1" fmla="*/ 9329127 w 9446224"/>
              <a:gd name="connsiteY1" fmla="*/ 0 h 3134301"/>
              <a:gd name="connsiteX2" fmla="*/ 9446224 w 9446224"/>
              <a:gd name="connsiteY2" fmla="*/ 117097 h 3134301"/>
              <a:gd name="connsiteX3" fmla="*/ 9446224 w 9446224"/>
              <a:gd name="connsiteY3" fmla="*/ 3017204 h 3134301"/>
              <a:gd name="connsiteX4" fmla="*/ 9329127 w 9446224"/>
              <a:gd name="connsiteY4" fmla="*/ 3134301 h 3134301"/>
              <a:gd name="connsiteX5" fmla="*/ 117097 w 9446224"/>
              <a:gd name="connsiteY5" fmla="*/ 3134301 h 3134301"/>
              <a:gd name="connsiteX6" fmla="*/ 0 w 9446224"/>
              <a:gd name="connsiteY6" fmla="*/ 3017204 h 3134301"/>
              <a:gd name="connsiteX7" fmla="*/ 0 w 9446224"/>
              <a:gd name="connsiteY7" fmla="*/ 117097 h 3134301"/>
              <a:gd name="connsiteX8" fmla="*/ 117097 w 9446224"/>
              <a:gd name="connsiteY8" fmla="*/ 0 h 313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6224" h="3134301">
                <a:moveTo>
                  <a:pt x="117097" y="0"/>
                </a:moveTo>
                <a:lnTo>
                  <a:pt x="9329127" y="0"/>
                </a:lnTo>
                <a:cubicBezTo>
                  <a:pt x="9393798" y="0"/>
                  <a:pt x="9446224" y="52426"/>
                  <a:pt x="9446224" y="117097"/>
                </a:cubicBezTo>
                <a:lnTo>
                  <a:pt x="9446224" y="3017204"/>
                </a:lnTo>
                <a:cubicBezTo>
                  <a:pt x="9446224" y="3081875"/>
                  <a:pt x="9393798" y="3134301"/>
                  <a:pt x="9329127" y="3134301"/>
                </a:cubicBezTo>
                <a:lnTo>
                  <a:pt x="117097" y="3134301"/>
                </a:lnTo>
                <a:cubicBezTo>
                  <a:pt x="52426" y="3134301"/>
                  <a:pt x="0" y="3081875"/>
                  <a:pt x="0" y="3017204"/>
                </a:cubicBezTo>
                <a:lnTo>
                  <a:pt x="0" y="117097"/>
                </a:lnTo>
                <a:cubicBezTo>
                  <a:pt x="0" y="52426"/>
                  <a:pt x="52426" y="0"/>
                  <a:pt x="117097" y="0"/>
                </a:cubicBezTo>
                <a:close/>
              </a:path>
            </a:pathLst>
          </a:custGeom>
          <a:ln>
            <a:solidFill>
              <a:srgbClr val="03539A">
                <a:alpha val="30000"/>
              </a:srgbClr>
            </a:solidFill>
          </a:ln>
        </p:spPr>
      </p:pic>
      <p:sp>
        <p:nvSpPr>
          <p:cNvPr id="2" name="Номер слайда 1">
            <a:extLst>
              <a:ext uri="{FF2B5EF4-FFF2-40B4-BE49-F238E27FC236}">
                <a16:creationId xmlns:a16="http://schemas.microsoft.com/office/drawing/2014/main" id="{872FB690-072C-8F84-B0FF-BBA75BB8A715}"/>
              </a:ext>
            </a:extLst>
          </p:cNvPr>
          <p:cNvSpPr>
            <a:spLocks noGrp="1"/>
          </p:cNvSpPr>
          <p:nvPr>
            <p:ph type="sldNum" sz="quarter" idx="12"/>
          </p:nvPr>
        </p:nvSpPr>
        <p:spPr>
          <a:xfrm>
            <a:off x="10684476" y="6356350"/>
            <a:ext cx="669323" cy="365125"/>
          </a:xfrm>
        </p:spPr>
        <p:txBody>
          <a:bodyPr/>
          <a:lstStyle/>
          <a:p>
            <a:fld id="{D3D20775-C6ED-4CFC-A0E3-2E43A9156611}" type="slidenum">
              <a:rPr lang="ru-RU" smtClean="0"/>
              <a:t>14</a:t>
            </a:fld>
            <a:endParaRPr lang="ru-RU" dirty="0"/>
          </a:p>
        </p:txBody>
      </p:sp>
      <p:pic>
        <p:nvPicPr>
          <p:cNvPr id="56" name="Рисунок 55">
            <a:extLst>
              <a:ext uri="{FF2B5EF4-FFF2-40B4-BE49-F238E27FC236}">
                <a16:creationId xmlns:a16="http://schemas.microsoft.com/office/drawing/2014/main" id="{F5A427D0-C65F-E4C0-2663-68E5EA01F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054592" y="5480629"/>
            <a:ext cx="532767" cy="3337628"/>
          </a:xfrm>
          <a:prstGeom prst="rect">
            <a:avLst/>
          </a:prstGeom>
        </p:spPr>
      </p:pic>
      <p:pic>
        <p:nvPicPr>
          <p:cNvPr id="10" name="Рисунок 9">
            <a:extLst>
              <a:ext uri="{FF2B5EF4-FFF2-40B4-BE49-F238E27FC236}">
                <a16:creationId xmlns:a16="http://schemas.microsoft.com/office/drawing/2014/main" id="{BFD8E988-C427-361F-9675-792665710A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671258" y="6176033"/>
            <a:ext cx="530885" cy="3337629"/>
          </a:xfrm>
          <a:prstGeom prst="rect">
            <a:avLst/>
          </a:prstGeom>
          <a:noFill/>
          <a:ln>
            <a:noFill/>
          </a:ln>
        </p:spPr>
      </p:pic>
      <p:grpSp>
        <p:nvGrpSpPr>
          <p:cNvPr id="106" name="Группа 105">
            <a:extLst>
              <a:ext uri="{FF2B5EF4-FFF2-40B4-BE49-F238E27FC236}">
                <a16:creationId xmlns:a16="http://schemas.microsoft.com/office/drawing/2014/main" id="{22C978F4-CA87-4F3F-9B4D-3D600C7280B8}"/>
              </a:ext>
            </a:extLst>
          </p:cNvPr>
          <p:cNvGrpSpPr/>
          <p:nvPr/>
        </p:nvGrpSpPr>
        <p:grpSpPr>
          <a:xfrm>
            <a:off x="4144685" y="1074864"/>
            <a:ext cx="1215961" cy="276999"/>
            <a:chOff x="4318063" y="1094046"/>
            <a:chExt cx="1215961" cy="276999"/>
          </a:xfrm>
        </p:grpSpPr>
        <p:sp>
          <p:nvSpPr>
            <p:cNvPr id="64" name="Прямоугольник: скругленные углы 63">
              <a:extLst>
                <a:ext uri="{FF2B5EF4-FFF2-40B4-BE49-F238E27FC236}">
                  <a16:creationId xmlns:a16="http://schemas.microsoft.com/office/drawing/2014/main" id="{D302ACDC-0259-46F4-9A39-922CDC5B70F1}"/>
                </a:ext>
              </a:extLst>
            </p:cNvPr>
            <p:cNvSpPr/>
            <p:nvPr/>
          </p:nvSpPr>
          <p:spPr>
            <a:xfrm>
              <a:off x="4318063" y="1094046"/>
              <a:ext cx="1215961"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9D269075-4825-402B-1907-B07FF0934B7D}"/>
                </a:ext>
              </a:extLst>
            </p:cNvPr>
            <p:cNvSpPr txBox="1"/>
            <p:nvPr/>
          </p:nvSpPr>
          <p:spPr>
            <a:xfrm>
              <a:off x="4508564" y="1094046"/>
              <a:ext cx="865943" cy="276999"/>
            </a:xfrm>
            <a:prstGeom prst="rect">
              <a:avLst/>
            </a:prstGeom>
            <a:noFill/>
          </p:spPr>
          <p:txBody>
            <a:bodyPr wrap="none" rtlCol="0">
              <a:spAutoFit/>
            </a:bodyPr>
            <a:lstStyle/>
            <a:p>
              <a:r>
                <a:rPr lang="ru-RU" sz="1200" dirty="0">
                  <a:solidFill>
                    <a:schemeClr val="bg1"/>
                  </a:solidFill>
                  <a:latin typeface="Nekst Semi Bold" panose="00000700000000000000" pitchFamily="2" charset="-52"/>
                  <a:cs typeface="Times New Roman" panose="02020603050405020304" pitchFamily="18" charset="0"/>
                </a:rPr>
                <a:t>Куб </a:t>
              </a:r>
              <a:r>
                <a:rPr lang="en-US" sz="1200" dirty="0">
                  <a:solidFill>
                    <a:schemeClr val="bg1"/>
                  </a:solidFill>
                  <a:latin typeface="Nekst Semi Bold" panose="00000700000000000000" pitchFamily="2" charset="-52"/>
                  <a:cs typeface="Times New Roman" panose="02020603050405020304" pitchFamily="18" charset="0"/>
                </a:rPr>
                <a:t>LITO</a:t>
              </a:r>
              <a:endParaRPr lang="ru-RU" sz="1200" dirty="0">
                <a:solidFill>
                  <a:schemeClr val="bg1"/>
                </a:solidFill>
                <a:latin typeface="Nekst Semi Bold" panose="00000700000000000000" pitchFamily="2" charset="-52"/>
                <a:cs typeface="Times New Roman" panose="02020603050405020304" pitchFamily="18" charset="0"/>
              </a:endParaRPr>
            </a:p>
          </p:txBody>
        </p:sp>
      </p:grpSp>
      <p:sp>
        <p:nvSpPr>
          <p:cNvPr id="13" name="Прямоугольник: скругленные углы 12">
            <a:extLst>
              <a:ext uri="{FF2B5EF4-FFF2-40B4-BE49-F238E27FC236}">
                <a16:creationId xmlns:a16="http://schemas.microsoft.com/office/drawing/2014/main" id="{DEB68029-0364-4E1B-8C7D-57DD8FEE27DB}"/>
              </a:ext>
            </a:extLst>
          </p:cNvPr>
          <p:cNvSpPr/>
          <p:nvPr/>
        </p:nvSpPr>
        <p:spPr>
          <a:xfrm>
            <a:off x="-262208" y="488336"/>
            <a:ext cx="350065" cy="41075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BA1D1F23-8045-4735-85D4-DEA9212E03A5}"/>
              </a:ext>
            </a:extLst>
          </p:cNvPr>
          <p:cNvSpPr txBox="1"/>
          <p:nvPr/>
        </p:nvSpPr>
        <p:spPr>
          <a:xfrm>
            <a:off x="644455" y="437424"/>
            <a:ext cx="3666931"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Выделение </a:t>
            </a:r>
            <a:r>
              <a:rPr lang="ru-RU" sz="2400" dirty="0" err="1">
                <a:solidFill>
                  <a:srgbClr val="03539A"/>
                </a:solidFill>
                <a:latin typeface="Nekst Semi Bold" panose="00000700000000000000" pitchFamily="2" charset="-52"/>
              </a:rPr>
              <a:t>литотипов</a:t>
            </a:r>
            <a:endParaRPr lang="ru-RU" sz="2400" dirty="0">
              <a:solidFill>
                <a:srgbClr val="03539A"/>
              </a:solidFill>
              <a:latin typeface="Nekst Semi Bold" panose="00000700000000000000" pitchFamily="2" charset="-52"/>
            </a:endParaRPr>
          </a:p>
        </p:txBody>
      </p:sp>
      <p:grpSp>
        <p:nvGrpSpPr>
          <p:cNvPr id="9" name="Группа 8">
            <a:extLst>
              <a:ext uri="{FF2B5EF4-FFF2-40B4-BE49-F238E27FC236}">
                <a16:creationId xmlns:a16="http://schemas.microsoft.com/office/drawing/2014/main" id="{450E99C3-78E9-420C-BB0D-BF0BC4FE12E9}"/>
              </a:ext>
            </a:extLst>
          </p:cNvPr>
          <p:cNvGrpSpPr/>
          <p:nvPr/>
        </p:nvGrpSpPr>
        <p:grpSpPr>
          <a:xfrm>
            <a:off x="785355" y="1713253"/>
            <a:ext cx="2969443" cy="2188698"/>
            <a:chOff x="574076" y="1168560"/>
            <a:chExt cx="3397849" cy="2504465"/>
          </a:xfrm>
        </p:grpSpPr>
        <p:pic>
          <p:nvPicPr>
            <p:cNvPr id="21" name="Рисунок 20">
              <a:extLst>
                <a:ext uri="{FF2B5EF4-FFF2-40B4-BE49-F238E27FC236}">
                  <a16:creationId xmlns:a16="http://schemas.microsoft.com/office/drawing/2014/main" id="{1AEB02AD-FD96-4831-910F-998C851B0E0F}"/>
                </a:ext>
              </a:extLst>
            </p:cNvPr>
            <p:cNvPicPr>
              <a:picLocks noChangeAspect="1"/>
            </p:cNvPicPr>
            <p:nvPr/>
          </p:nvPicPr>
          <p:blipFill>
            <a:blip r:embed="rId6"/>
            <a:srcRect r="3184"/>
            <a:stretch>
              <a:fillRect/>
            </a:stretch>
          </p:blipFill>
          <p:spPr>
            <a:xfrm>
              <a:off x="574076" y="1168560"/>
              <a:ext cx="3397849" cy="2504465"/>
            </a:xfrm>
            <a:custGeom>
              <a:avLst/>
              <a:gdLst>
                <a:gd name="connsiteX0" fmla="*/ 70354 w 3397849"/>
                <a:gd name="connsiteY0" fmla="*/ 0 h 2504465"/>
                <a:gd name="connsiteX1" fmla="*/ 3304282 w 3397849"/>
                <a:gd name="connsiteY1" fmla="*/ 0 h 2504465"/>
                <a:gd name="connsiteX2" fmla="*/ 3397849 w 3397849"/>
                <a:gd name="connsiteY2" fmla="*/ 93567 h 2504465"/>
                <a:gd name="connsiteX3" fmla="*/ 3397849 w 3397849"/>
                <a:gd name="connsiteY3" fmla="*/ 2410898 h 2504465"/>
                <a:gd name="connsiteX4" fmla="*/ 3304282 w 3397849"/>
                <a:gd name="connsiteY4" fmla="*/ 2504465 h 2504465"/>
                <a:gd name="connsiteX5" fmla="*/ 70354 w 3397849"/>
                <a:gd name="connsiteY5" fmla="*/ 2504465 h 2504465"/>
                <a:gd name="connsiteX6" fmla="*/ 4192 w 3397849"/>
                <a:gd name="connsiteY6" fmla="*/ 2477060 h 2504465"/>
                <a:gd name="connsiteX7" fmla="*/ 0 w 3397849"/>
                <a:gd name="connsiteY7" fmla="*/ 2470843 h 2504465"/>
                <a:gd name="connsiteX8" fmla="*/ 0 w 3397849"/>
                <a:gd name="connsiteY8" fmla="*/ 33623 h 2504465"/>
                <a:gd name="connsiteX9" fmla="*/ 4192 w 3397849"/>
                <a:gd name="connsiteY9" fmla="*/ 27405 h 2504465"/>
                <a:gd name="connsiteX10" fmla="*/ 70354 w 3397849"/>
                <a:gd name="connsiteY10" fmla="*/ 0 h 25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7849" h="2504465">
                  <a:moveTo>
                    <a:pt x="70354" y="0"/>
                  </a:moveTo>
                  <a:lnTo>
                    <a:pt x="3304282" y="0"/>
                  </a:lnTo>
                  <a:cubicBezTo>
                    <a:pt x="3355958" y="0"/>
                    <a:pt x="3397849" y="41891"/>
                    <a:pt x="3397849" y="93567"/>
                  </a:cubicBezTo>
                  <a:lnTo>
                    <a:pt x="3397849" y="2410898"/>
                  </a:lnTo>
                  <a:cubicBezTo>
                    <a:pt x="3397849" y="2462574"/>
                    <a:pt x="3355958" y="2504465"/>
                    <a:pt x="3304282" y="2504465"/>
                  </a:cubicBezTo>
                  <a:lnTo>
                    <a:pt x="70354" y="2504465"/>
                  </a:lnTo>
                  <a:cubicBezTo>
                    <a:pt x="44516" y="2504465"/>
                    <a:pt x="21124" y="2493992"/>
                    <a:pt x="4192" y="2477060"/>
                  </a:cubicBezTo>
                  <a:lnTo>
                    <a:pt x="0" y="2470843"/>
                  </a:lnTo>
                  <a:lnTo>
                    <a:pt x="0" y="33623"/>
                  </a:lnTo>
                  <a:lnTo>
                    <a:pt x="4192" y="27405"/>
                  </a:lnTo>
                  <a:cubicBezTo>
                    <a:pt x="21124" y="10473"/>
                    <a:pt x="44516" y="0"/>
                    <a:pt x="70354" y="0"/>
                  </a:cubicBezTo>
                  <a:close/>
                </a:path>
              </a:pathLst>
            </a:custGeom>
            <a:ln>
              <a:solidFill>
                <a:srgbClr val="03539A">
                  <a:alpha val="30000"/>
                </a:srgbClr>
              </a:solidFill>
            </a:ln>
          </p:spPr>
        </p:pic>
        <p:cxnSp>
          <p:nvCxnSpPr>
            <p:cNvPr id="25" name="Прямая соединительная линия 24">
              <a:extLst>
                <a:ext uri="{FF2B5EF4-FFF2-40B4-BE49-F238E27FC236}">
                  <a16:creationId xmlns:a16="http://schemas.microsoft.com/office/drawing/2014/main" id="{0B3F64EA-A931-6CA6-C5B8-83747A33528E}"/>
                </a:ext>
              </a:extLst>
            </p:cNvPr>
            <p:cNvCxnSpPr>
              <a:cxnSpLocks/>
            </p:cNvCxnSpPr>
            <p:nvPr/>
          </p:nvCxnSpPr>
          <p:spPr>
            <a:xfrm flipH="1" flipV="1">
              <a:off x="1808078" y="2409299"/>
              <a:ext cx="947676" cy="48738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A704C0C4-F5E6-F202-BF84-ABE0E6F916E1}"/>
                </a:ext>
              </a:extLst>
            </p:cNvPr>
            <p:cNvCxnSpPr>
              <a:cxnSpLocks/>
            </p:cNvCxnSpPr>
            <p:nvPr/>
          </p:nvCxnSpPr>
          <p:spPr>
            <a:xfrm flipH="1">
              <a:off x="2412994" y="2334607"/>
              <a:ext cx="668028" cy="104945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27" name="Рисунок 26">
            <a:extLst>
              <a:ext uri="{FF2B5EF4-FFF2-40B4-BE49-F238E27FC236}">
                <a16:creationId xmlns:a16="http://schemas.microsoft.com/office/drawing/2014/main" id="{B1D99B5D-CC0E-4D39-AB1F-389EBA63351F}"/>
              </a:ext>
            </a:extLst>
          </p:cNvPr>
          <p:cNvPicPr>
            <a:picLocks noChangeAspect="1"/>
          </p:cNvPicPr>
          <p:nvPr/>
        </p:nvPicPr>
        <p:blipFill rotWithShape="1">
          <a:blip r:embed="rId3"/>
          <a:srcRect l="88912" t="30239" r="180" b="36763"/>
          <a:stretch/>
        </p:blipFill>
        <p:spPr>
          <a:xfrm>
            <a:off x="4478170" y="7089265"/>
            <a:ext cx="979535" cy="980279"/>
          </a:xfrm>
          <a:custGeom>
            <a:avLst/>
            <a:gdLst>
              <a:gd name="connsiteX0" fmla="*/ 117097 w 9446224"/>
              <a:gd name="connsiteY0" fmla="*/ 0 h 3134301"/>
              <a:gd name="connsiteX1" fmla="*/ 9329127 w 9446224"/>
              <a:gd name="connsiteY1" fmla="*/ 0 h 3134301"/>
              <a:gd name="connsiteX2" fmla="*/ 9446224 w 9446224"/>
              <a:gd name="connsiteY2" fmla="*/ 117097 h 3134301"/>
              <a:gd name="connsiteX3" fmla="*/ 9446224 w 9446224"/>
              <a:gd name="connsiteY3" fmla="*/ 3017204 h 3134301"/>
              <a:gd name="connsiteX4" fmla="*/ 9329127 w 9446224"/>
              <a:gd name="connsiteY4" fmla="*/ 3134301 h 3134301"/>
              <a:gd name="connsiteX5" fmla="*/ 117097 w 9446224"/>
              <a:gd name="connsiteY5" fmla="*/ 3134301 h 3134301"/>
              <a:gd name="connsiteX6" fmla="*/ 0 w 9446224"/>
              <a:gd name="connsiteY6" fmla="*/ 3017204 h 3134301"/>
              <a:gd name="connsiteX7" fmla="*/ 0 w 9446224"/>
              <a:gd name="connsiteY7" fmla="*/ 117097 h 3134301"/>
              <a:gd name="connsiteX8" fmla="*/ 117097 w 9446224"/>
              <a:gd name="connsiteY8" fmla="*/ 0 h 313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6224" h="3134301">
                <a:moveTo>
                  <a:pt x="117097" y="0"/>
                </a:moveTo>
                <a:lnTo>
                  <a:pt x="9329127" y="0"/>
                </a:lnTo>
                <a:cubicBezTo>
                  <a:pt x="9393798" y="0"/>
                  <a:pt x="9446224" y="52426"/>
                  <a:pt x="9446224" y="117097"/>
                </a:cubicBezTo>
                <a:lnTo>
                  <a:pt x="9446224" y="3017204"/>
                </a:lnTo>
                <a:cubicBezTo>
                  <a:pt x="9446224" y="3081875"/>
                  <a:pt x="9393798" y="3134301"/>
                  <a:pt x="9329127" y="3134301"/>
                </a:cubicBezTo>
                <a:lnTo>
                  <a:pt x="117097" y="3134301"/>
                </a:lnTo>
                <a:cubicBezTo>
                  <a:pt x="52426" y="3134301"/>
                  <a:pt x="0" y="3081875"/>
                  <a:pt x="0" y="3017204"/>
                </a:cubicBezTo>
                <a:lnTo>
                  <a:pt x="0" y="117097"/>
                </a:lnTo>
                <a:cubicBezTo>
                  <a:pt x="0" y="52426"/>
                  <a:pt x="52426" y="0"/>
                  <a:pt x="117097" y="0"/>
                </a:cubicBezTo>
                <a:close/>
              </a:path>
            </a:pathLst>
          </a:custGeom>
          <a:ln>
            <a:solidFill>
              <a:srgbClr val="03539A">
                <a:alpha val="30000"/>
              </a:srgbClr>
            </a:solidFill>
          </a:ln>
        </p:spPr>
      </p:pic>
      <p:grpSp>
        <p:nvGrpSpPr>
          <p:cNvPr id="105" name="Группа 104">
            <a:extLst>
              <a:ext uri="{FF2B5EF4-FFF2-40B4-BE49-F238E27FC236}">
                <a16:creationId xmlns:a16="http://schemas.microsoft.com/office/drawing/2014/main" id="{1540FFA4-A05C-4883-94A8-B8F9538504D8}"/>
              </a:ext>
            </a:extLst>
          </p:cNvPr>
          <p:cNvGrpSpPr/>
          <p:nvPr/>
        </p:nvGrpSpPr>
        <p:grpSpPr>
          <a:xfrm>
            <a:off x="550863" y="1074864"/>
            <a:ext cx="2687851" cy="277000"/>
            <a:chOff x="550863" y="1094046"/>
            <a:chExt cx="2687851" cy="277000"/>
          </a:xfrm>
        </p:grpSpPr>
        <p:sp>
          <p:nvSpPr>
            <p:cNvPr id="51" name="Прямоугольник: скругленные углы 50">
              <a:extLst>
                <a:ext uri="{FF2B5EF4-FFF2-40B4-BE49-F238E27FC236}">
                  <a16:creationId xmlns:a16="http://schemas.microsoft.com/office/drawing/2014/main" id="{9F171C8A-190D-4F78-99F2-1DC9A6713CDE}"/>
                </a:ext>
              </a:extLst>
            </p:cNvPr>
            <p:cNvSpPr/>
            <p:nvPr/>
          </p:nvSpPr>
          <p:spPr>
            <a:xfrm>
              <a:off x="550863" y="1094046"/>
              <a:ext cx="2687851"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Box 28">
              <a:extLst>
                <a:ext uri="{FF2B5EF4-FFF2-40B4-BE49-F238E27FC236}">
                  <a16:creationId xmlns:a16="http://schemas.microsoft.com/office/drawing/2014/main" id="{1A36B379-71B1-4FAD-9D66-D57D57984914}"/>
                </a:ext>
              </a:extLst>
            </p:cNvPr>
            <p:cNvSpPr txBox="1"/>
            <p:nvPr/>
          </p:nvSpPr>
          <p:spPr>
            <a:xfrm>
              <a:off x="696229" y="1094047"/>
              <a:ext cx="2542485"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Литологический треугольник </a:t>
              </a:r>
            </a:p>
          </p:txBody>
        </p:sp>
      </p:grpSp>
      <p:grpSp>
        <p:nvGrpSpPr>
          <p:cNvPr id="107" name="Группа 106">
            <a:extLst>
              <a:ext uri="{FF2B5EF4-FFF2-40B4-BE49-F238E27FC236}">
                <a16:creationId xmlns:a16="http://schemas.microsoft.com/office/drawing/2014/main" id="{46698FF3-B324-477E-BEAE-4D204787276F}"/>
              </a:ext>
            </a:extLst>
          </p:cNvPr>
          <p:cNvGrpSpPr/>
          <p:nvPr/>
        </p:nvGrpSpPr>
        <p:grpSpPr>
          <a:xfrm>
            <a:off x="762142" y="4281499"/>
            <a:ext cx="2989730" cy="552019"/>
            <a:chOff x="762142" y="4574549"/>
            <a:chExt cx="2989730" cy="552019"/>
          </a:xfrm>
        </p:grpSpPr>
        <p:sp>
          <p:nvSpPr>
            <p:cNvPr id="20" name="Прямоугольник: скругленные углы 19">
              <a:extLst>
                <a:ext uri="{FF2B5EF4-FFF2-40B4-BE49-F238E27FC236}">
                  <a16:creationId xmlns:a16="http://schemas.microsoft.com/office/drawing/2014/main" id="{DDA330F5-D48E-439B-AC5A-4FFD02C2070F}"/>
                </a:ext>
              </a:extLst>
            </p:cNvPr>
            <p:cNvSpPr/>
            <p:nvPr/>
          </p:nvSpPr>
          <p:spPr>
            <a:xfrm>
              <a:off x="762142" y="4574549"/>
              <a:ext cx="2989730" cy="552019"/>
            </a:xfrm>
            <a:prstGeom prst="roundRect">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36" name="TextBox 35">
              <a:extLst>
                <a:ext uri="{FF2B5EF4-FFF2-40B4-BE49-F238E27FC236}">
                  <a16:creationId xmlns:a16="http://schemas.microsoft.com/office/drawing/2014/main" id="{401E809C-8983-4CB0-9FF3-B58DD49432F2}"/>
                </a:ext>
              </a:extLst>
            </p:cNvPr>
            <p:cNvSpPr txBox="1"/>
            <p:nvPr/>
          </p:nvSpPr>
          <p:spPr>
            <a:xfrm>
              <a:off x="1400511" y="4864655"/>
              <a:ext cx="41845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ВВП</a:t>
              </a:r>
            </a:p>
          </p:txBody>
        </p:sp>
        <p:sp>
          <p:nvSpPr>
            <p:cNvPr id="37" name="TextBox 36">
              <a:extLst>
                <a:ext uri="{FF2B5EF4-FFF2-40B4-BE49-F238E27FC236}">
                  <a16:creationId xmlns:a16="http://schemas.microsoft.com/office/drawing/2014/main" id="{A7864A8D-6F3D-49EA-98FA-E5DD6967139B}"/>
                </a:ext>
              </a:extLst>
            </p:cNvPr>
            <p:cNvSpPr txBox="1"/>
            <p:nvPr/>
          </p:nvSpPr>
          <p:spPr>
            <a:xfrm>
              <a:off x="1870727" y="4864655"/>
              <a:ext cx="32805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ВП</a:t>
              </a:r>
            </a:p>
          </p:txBody>
        </p:sp>
        <p:sp>
          <p:nvSpPr>
            <p:cNvPr id="38" name="TextBox 37">
              <a:extLst>
                <a:ext uri="{FF2B5EF4-FFF2-40B4-BE49-F238E27FC236}">
                  <a16:creationId xmlns:a16="http://schemas.microsoft.com/office/drawing/2014/main" id="{AB8CD3DE-F60D-4BD5-A735-9A6B65E5F3BB}"/>
                </a:ext>
              </a:extLst>
            </p:cNvPr>
            <p:cNvSpPr txBox="1"/>
            <p:nvPr/>
          </p:nvSpPr>
          <p:spPr>
            <a:xfrm>
              <a:off x="2296540" y="4864655"/>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СП</a:t>
              </a:r>
            </a:p>
          </p:txBody>
        </p:sp>
        <p:sp>
          <p:nvSpPr>
            <p:cNvPr id="39" name="TextBox 38">
              <a:extLst>
                <a:ext uri="{FF2B5EF4-FFF2-40B4-BE49-F238E27FC236}">
                  <a16:creationId xmlns:a16="http://schemas.microsoft.com/office/drawing/2014/main" id="{9E868007-87EA-4C58-8EE6-AA9BA14B3EB4}"/>
                </a:ext>
              </a:extLst>
            </p:cNvPr>
            <p:cNvSpPr txBox="1"/>
            <p:nvPr/>
          </p:nvSpPr>
          <p:spPr>
            <a:xfrm>
              <a:off x="2751130" y="4864654"/>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НП</a:t>
              </a:r>
            </a:p>
          </p:txBody>
        </p:sp>
        <p:sp>
          <p:nvSpPr>
            <p:cNvPr id="40" name="TextBox 39">
              <a:extLst>
                <a:ext uri="{FF2B5EF4-FFF2-40B4-BE49-F238E27FC236}">
                  <a16:creationId xmlns:a16="http://schemas.microsoft.com/office/drawing/2014/main" id="{D75C0DED-64EE-425D-A62C-7571834452C6}"/>
                </a:ext>
              </a:extLst>
            </p:cNvPr>
            <p:cNvSpPr txBox="1"/>
            <p:nvPr/>
          </p:nvSpPr>
          <p:spPr>
            <a:xfrm>
              <a:off x="3204884" y="4864654"/>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НН</a:t>
              </a:r>
            </a:p>
          </p:txBody>
        </p:sp>
        <p:sp>
          <p:nvSpPr>
            <p:cNvPr id="30" name="Прямоугольник: скругленные углы 29">
              <a:extLst>
                <a:ext uri="{FF2B5EF4-FFF2-40B4-BE49-F238E27FC236}">
                  <a16:creationId xmlns:a16="http://schemas.microsoft.com/office/drawing/2014/main" id="{2C0FCE68-E1F7-46EF-80C3-05CB0BEEB451}"/>
                </a:ext>
              </a:extLst>
            </p:cNvPr>
            <p:cNvSpPr/>
            <p:nvPr/>
          </p:nvSpPr>
          <p:spPr>
            <a:xfrm>
              <a:off x="950820" y="4680978"/>
              <a:ext cx="376352" cy="185058"/>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2" name="Прямоугольник: скругленные углы 51">
              <a:extLst>
                <a:ext uri="{FF2B5EF4-FFF2-40B4-BE49-F238E27FC236}">
                  <a16:creationId xmlns:a16="http://schemas.microsoft.com/office/drawing/2014/main" id="{3B52F6F1-0394-4836-9721-AEAB64C465EF}"/>
                </a:ext>
              </a:extLst>
            </p:cNvPr>
            <p:cNvSpPr/>
            <p:nvPr/>
          </p:nvSpPr>
          <p:spPr>
            <a:xfrm>
              <a:off x="1396804" y="4680978"/>
              <a:ext cx="376352" cy="185058"/>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3" name="Прямоугольник: скругленные углы 52">
              <a:extLst>
                <a:ext uri="{FF2B5EF4-FFF2-40B4-BE49-F238E27FC236}">
                  <a16:creationId xmlns:a16="http://schemas.microsoft.com/office/drawing/2014/main" id="{426FB375-D016-46F6-AAA8-3C5B7BCD11DE}"/>
                </a:ext>
              </a:extLst>
            </p:cNvPr>
            <p:cNvSpPr/>
            <p:nvPr/>
          </p:nvSpPr>
          <p:spPr>
            <a:xfrm>
              <a:off x="1842786" y="4680978"/>
              <a:ext cx="376352" cy="185058"/>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4" name="Прямоугольник: скругленные углы 53">
              <a:extLst>
                <a:ext uri="{FF2B5EF4-FFF2-40B4-BE49-F238E27FC236}">
                  <a16:creationId xmlns:a16="http://schemas.microsoft.com/office/drawing/2014/main" id="{7C3AB364-0687-4E68-B989-45574DE5BA15}"/>
                </a:ext>
              </a:extLst>
            </p:cNvPr>
            <p:cNvSpPr/>
            <p:nvPr/>
          </p:nvSpPr>
          <p:spPr>
            <a:xfrm>
              <a:off x="2288770" y="4680978"/>
              <a:ext cx="376352" cy="185058"/>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5" name="Прямоугольник: скругленные углы 54">
              <a:extLst>
                <a:ext uri="{FF2B5EF4-FFF2-40B4-BE49-F238E27FC236}">
                  <a16:creationId xmlns:a16="http://schemas.microsoft.com/office/drawing/2014/main" id="{DB3D3AFF-6FF6-425E-99B7-9ED266AFA6EF}"/>
                </a:ext>
              </a:extLst>
            </p:cNvPr>
            <p:cNvSpPr/>
            <p:nvPr/>
          </p:nvSpPr>
          <p:spPr>
            <a:xfrm>
              <a:off x="2734753" y="4680978"/>
              <a:ext cx="376352" cy="185058"/>
            </a:xfrm>
            <a:prstGeom prst="roundRect">
              <a:avLst/>
            </a:prstGeom>
            <a:solidFill>
              <a:srgbClr val="965A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8" name="Прямоугольник: скругленные углы 57">
              <a:extLst>
                <a:ext uri="{FF2B5EF4-FFF2-40B4-BE49-F238E27FC236}">
                  <a16:creationId xmlns:a16="http://schemas.microsoft.com/office/drawing/2014/main" id="{7B4ED5D1-400D-49BF-98AD-B63F3A0F66EB}"/>
                </a:ext>
              </a:extLst>
            </p:cNvPr>
            <p:cNvSpPr/>
            <p:nvPr/>
          </p:nvSpPr>
          <p:spPr>
            <a:xfrm>
              <a:off x="3180736" y="4680978"/>
              <a:ext cx="376352" cy="185058"/>
            </a:xfrm>
            <a:prstGeom prst="roundRect">
              <a:avLst/>
            </a:prstGeom>
            <a:solidFill>
              <a:srgbClr val="5F17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grpSp>
        <p:nvGrpSpPr>
          <p:cNvPr id="101" name="Группа 100">
            <a:extLst>
              <a:ext uri="{FF2B5EF4-FFF2-40B4-BE49-F238E27FC236}">
                <a16:creationId xmlns:a16="http://schemas.microsoft.com/office/drawing/2014/main" id="{9F7295B7-18BB-4E09-836A-CDB15FFBD347}"/>
              </a:ext>
            </a:extLst>
          </p:cNvPr>
          <p:cNvGrpSpPr/>
          <p:nvPr/>
        </p:nvGrpSpPr>
        <p:grpSpPr>
          <a:xfrm>
            <a:off x="773748" y="4973597"/>
            <a:ext cx="2989730" cy="552019"/>
            <a:chOff x="562469" y="5706857"/>
            <a:chExt cx="3421062" cy="631659"/>
          </a:xfrm>
        </p:grpSpPr>
        <p:sp>
          <p:nvSpPr>
            <p:cNvPr id="49" name="Прямоугольник: скругленные углы 48">
              <a:extLst>
                <a:ext uri="{FF2B5EF4-FFF2-40B4-BE49-F238E27FC236}">
                  <a16:creationId xmlns:a16="http://schemas.microsoft.com/office/drawing/2014/main" id="{3329E685-CB0B-499F-9B78-A8D9005A1059}"/>
                </a:ext>
              </a:extLst>
            </p:cNvPr>
            <p:cNvSpPr/>
            <p:nvPr/>
          </p:nvSpPr>
          <p:spPr>
            <a:xfrm>
              <a:off x="562469" y="5706857"/>
              <a:ext cx="3421062" cy="631659"/>
            </a:xfrm>
            <a:prstGeom prst="roundRect">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45" name="TextBox 44">
              <a:extLst>
                <a:ext uri="{FF2B5EF4-FFF2-40B4-BE49-F238E27FC236}">
                  <a16:creationId xmlns:a16="http://schemas.microsoft.com/office/drawing/2014/main" id="{7430B9AB-552A-4222-914F-B1DF53D27F2F}"/>
                </a:ext>
              </a:extLst>
            </p:cNvPr>
            <p:cNvSpPr txBox="1"/>
            <p:nvPr/>
          </p:nvSpPr>
          <p:spPr>
            <a:xfrm>
              <a:off x="1242012" y="6021519"/>
              <a:ext cx="545401" cy="264134"/>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46" name="TextBox 45">
              <a:extLst>
                <a:ext uri="{FF2B5EF4-FFF2-40B4-BE49-F238E27FC236}">
                  <a16:creationId xmlns:a16="http://schemas.microsoft.com/office/drawing/2014/main" id="{25C69911-07CC-4878-BF58-AF788D4A9E05}"/>
                </a:ext>
              </a:extLst>
            </p:cNvPr>
            <p:cNvSpPr txBox="1"/>
            <p:nvPr/>
          </p:nvSpPr>
          <p:spPr>
            <a:xfrm>
              <a:off x="1718865" y="6030366"/>
              <a:ext cx="622455" cy="264134"/>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a:t>
              </a: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47" name="TextBox 46">
              <a:extLst>
                <a:ext uri="{FF2B5EF4-FFF2-40B4-BE49-F238E27FC236}">
                  <a16:creationId xmlns:a16="http://schemas.microsoft.com/office/drawing/2014/main" id="{BF230086-79E6-4359-96F2-4DC59CFA3411}"/>
                </a:ext>
              </a:extLst>
            </p:cNvPr>
            <p:cNvSpPr txBox="1"/>
            <p:nvPr/>
          </p:nvSpPr>
          <p:spPr>
            <a:xfrm>
              <a:off x="2222047" y="6030365"/>
              <a:ext cx="587797" cy="264134"/>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lang="ru-RU" sz="900" dirty="0">
                  <a:solidFill>
                    <a:schemeClr val="tx1">
                      <a:lumMod val="85000"/>
                      <a:lumOff val="15000"/>
                    </a:schemeClr>
                  </a:solidFill>
                  <a:latin typeface="Gilroy Medium" panose="00000600000000000000" pitchFamily="2" charset="-52"/>
                  <a:cs typeface="Arial" panose="020B0604020202020204" pitchFamily="34" charset="0"/>
                </a:rPr>
                <a:t>Глина</a:t>
              </a:r>
              <a:endPar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endParaRPr>
            </a:p>
          </p:txBody>
        </p:sp>
        <p:sp>
          <p:nvSpPr>
            <p:cNvPr id="62" name="Прямоугольник: скругленные углы 61">
              <a:extLst>
                <a:ext uri="{FF2B5EF4-FFF2-40B4-BE49-F238E27FC236}">
                  <a16:creationId xmlns:a16="http://schemas.microsoft.com/office/drawing/2014/main" id="{9822C3BD-1D15-4DAA-98FE-1EBFD08FFDE9}"/>
                </a:ext>
              </a:extLst>
            </p:cNvPr>
            <p:cNvSpPr/>
            <p:nvPr/>
          </p:nvSpPr>
          <p:spPr>
            <a:xfrm>
              <a:off x="1788106" y="5809107"/>
              <a:ext cx="430649" cy="211756"/>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9" name="Прямоугольник: скругленные углы 58">
              <a:extLst>
                <a:ext uri="{FF2B5EF4-FFF2-40B4-BE49-F238E27FC236}">
                  <a16:creationId xmlns:a16="http://schemas.microsoft.com/office/drawing/2014/main" id="{4EAE05FE-FB41-4FB5-9919-C812A0603DFC}"/>
                </a:ext>
              </a:extLst>
            </p:cNvPr>
            <p:cNvSpPr/>
            <p:nvPr/>
          </p:nvSpPr>
          <p:spPr>
            <a:xfrm>
              <a:off x="2298085" y="5809107"/>
              <a:ext cx="430649" cy="211756"/>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60" name="Прямоугольник: скругленные углы 59">
              <a:extLst>
                <a:ext uri="{FF2B5EF4-FFF2-40B4-BE49-F238E27FC236}">
                  <a16:creationId xmlns:a16="http://schemas.microsoft.com/office/drawing/2014/main" id="{426283D7-17D4-4A28-858D-AA54D15B32B4}"/>
                </a:ext>
              </a:extLst>
            </p:cNvPr>
            <p:cNvSpPr/>
            <p:nvPr/>
          </p:nvSpPr>
          <p:spPr>
            <a:xfrm>
              <a:off x="1278127" y="5809107"/>
              <a:ext cx="430649" cy="211756"/>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61" name="Прямоугольник: скругленные углы 60">
              <a:extLst>
                <a:ext uri="{FF2B5EF4-FFF2-40B4-BE49-F238E27FC236}">
                  <a16:creationId xmlns:a16="http://schemas.microsoft.com/office/drawing/2014/main" id="{8B3386B8-7A4B-41D6-B52B-9463C0F07C78}"/>
                </a:ext>
              </a:extLst>
            </p:cNvPr>
            <p:cNvSpPr/>
            <p:nvPr/>
          </p:nvSpPr>
          <p:spPr>
            <a:xfrm>
              <a:off x="2808065" y="5809107"/>
              <a:ext cx="430649" cy="211756"/>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
        <p:nvSpPr>
          <p:cNvPr id="83" name="Прямоугольник: скругленные углы 82">
            <a:extLst>
              <a:ext uri="{FF2B5EF4-FFF2-40B4-BE49-F238E27FC236}">
                <a16:creationId xmlns:a16="http://schemas.microsoft.com/office/drawing/2014/main" id="{957A9E2F-5733-4AAE-A5FC-4EA59FCBCD7A}"/>
              </a:ext>
            </a:extLst>
          </p:cNvPr>
          <p:cNvSpPr/>
          <p:nvPr/>
        </p:nvSpPr>
        <p:spPr>
          <a:xfrm>
            <a:off x="6096000" y="4433041"/>
            <a:ext cx="3421062" cy="617625"/>
          </a:xfrm>
          <a:prstGeom prst="roundRect">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TextBox 77">
            <a:extLst>
              <a:ext uri="{FF2B5EF4-FFF2-40B4-BE49-F238E27FC236}">
                <a16:creationId xmlns:a16="http://schemas.microsoft.com/office/drawing/2014/main" id="{9C43C8C1-4E92-4403-BD62-DFAADAD13A83}"/>
              </a:ext>
            </a:extLst>
          </p:cNvPr>
          <p:cNvSpPr txBox="1"/>
          <p:nvPr/>
        </p:nvSpPr>
        <p:spPr>
          <a:xfrm>
            <a:off x="6272760" y="4747295"/>
            <a:ext cx="733917"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Кальцит</a:t>
            </a:r>
          </a:p>
        </p:txBody>
      </p:sp>
      <p:sp>
        <p:nvSpPr>
          <p:cNvPr id="79" name="TextBox 78">
            <a:extLst>
              <a:ext uri="{FF2B5EF4-FFF2-40B4-BE49-F238E27FC236}">
                <a16:creationId xmlns:a16="http://schemas.microsoft.com/office/drawing/2014/main" id="{F717C8B1-7EC3-471B-998D-E1B3D54FA496}"/>
              </a:ext>
            </a:extLst>
          </p:cNvPr>
          <p:cNvSpPr txBox="1"/>
          <p:nvPr/>
        </p:nvSpPr>
        <p:spPr>
          <a:xfrm>
            <a:off x="7164840" y="4747295"/>
            <a:ext cx="575367"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Глина</a:t>
            </a:r>
          </a:p>
        </p:txBody>
      </p:sp>
      <p:sp>
        <p:nvSpPr>
          <p:cNvPr id="80" name="TextBox 79">
            <a:extLst>
              <a:ext uri="{FF2B5EF4-FFF2-40B4-BE49-F238E27FC236}">
                <a16:creationId xmlns:a16="http://schemas.microsoft.com/office/drawing/2014/main" id="{199F9B4C-7C6A-473A-AE77-8490AFE5B621}"/>
              </a:ext>
            </a:extLst>
          </p:cNvPr>
          <p:cNvSpPr txBox="1"/>
          <p:nvPr/>
        </p:nvSpPr>
        <p:spPr>
          <a:xfrm>
            <a:off x="7969076" y="4747295"/>
            <a:ext cx="617753"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81" name="TextBox 80">
            <a:extLst>
              <a:ext uri="{FF2B5EF4-FFF2-40B4-BE49-F238E27FC236}">
                <a16:creationId xmlns:a16="http://schemas.microsoft.com/office/drawing/2014/main" id="{B75B4A6A-7238-4E1E-AAA0-79D319F2149F}"/>
              </a:ext>
            </a:extLst>
          </p:cNvPr>
          <p:cNvSpPr txBox="1"/>
          <p:nvPr/>
        </p:nvSpPr>
        <p:spPr>
          <a:xfrm>
            <a:off x="8708952" y="4747295"/>
            <a:ext cx="575367"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85" name="Прямоугольник: скругленные углы 84">
            <a:extLst>
              <a:ext uri="{FF2B5EF4-FFF2-40B4-BE49-F238E27FC236}">
                <a16:creationId xmlns:a16="http://schemas.microsoft.com/office/drawing/2014/main" id="{28B05D82-8902-42DA-B80A-7116AC640BB2}"/>
              </a:ext>
            </a:extLst>
          </p:cNvPr>
          <p:cNvSpPr/>
          <p:nvPr/>
        </p:nvSpPr>
        <p:spPr>
          <a:xfrm>
            <a:off x="6333640" y="4537121"/>
            <a:ext cx="660073" cy="211756"/>
          </a:xfrm>
          <a:prstGeom prst="roundRect">
            <a:avLst/>
          </a:prstGeom>
          <a:solidFill>
            <a:srgbClr val="BDFFFF"/>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6" name="Прямоугольник: скругленные углы 85">
            <a:extLst>
              <a:ext uri="{FF2B5EF4-FFF2-40B4-BE49-F238E27FC236}">
                <a16:creationId xmlns:a16="http://schemas.microsoft.com/office/drawing/2014/main" id="{A9932027-4E67-42B4-A469-114271E2F91C}"/>
              </a:ext>
            </a:extLst>
          </p:cNvPr>
          <p:cNvSpPr/>
          <p:nvPr/>
        </p:nvSpPr>
        <p:spPr>
          <a:xfrm>
            <a:off x="7115835" y="4537121"/>
            <a:ext cx="660073" cy="211756"/>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Прямоугольник: скругленные углы 86">
            <a:extLst>
              <a:ext uri="{FF2B5EF4-FFF2-40B4-BE49-F238E27FC236}">
                <a16:creationId xmlns:a16="http://schemas.microsoft.com/office/drawing/2014/main" id="{6CF70F4A-0A98-449D-8E51-AC60E1669F5A}"/>
              </a:ext>
            </a:extLst>
          </p:cNvPr>
          <p:cNvSpPr/>
          <p:nvPr/>
        </p:nvSpPr>
        <p:spPr>
          <a:xfrm>
            <a:off x="7898032" y="4537121"/>
            <a:ext cx="660073" cy="211756"/>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Прямоугольник: скругленные углы 87">
            <a:extLst>
              <a:ext uri="{FF2B5EF4-FFF2-40B4-BE49-F238E27FC236}">
                <a16:creationId xmlns:a16="http://schemas.microsoft.com/office/drawing/2014/main" id="{CD205BA9-DC3E-4B6C-9E04-B51B6AB3F06C}"/>
              </a:ext>
            </a:extLst>
          </p:cNvPr>
          <p:cNvSpPr/>
          <p:nvPr/>
        </p:nvSpPr>
        <p:spPr>
          <a:xfrm>
            <a:off x="8680228" y="4537121"/>
            <a:ext cx="660073" cy="211756"/>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92" name="Рисунок 7">
            <a:extLst>
              <a:ext uri="{FF2B5EF4-FFF2-40B4-BE49-F238E27FC236}">
                <a16:creationId xmlns:a16="http://schemas.microsoft.com/office/drawing/2014/main" id="{B273D090-1C67-4312-801F-E4BA4256AD3D}"/>
              </a:ext>
            </a:extLst>
          </p:cNvPr>
          <p:cNvGrpSpPr/>
          <p:nvPr/>
        </p:nvGrpSpPr>
        <p:grpSpPr>
          <a:xfrm>
            <a:off x="10523034" y="397549"/>
            <a:ext cx="1202981" cy="199524"/>
            <a:chOff x="3551339" y="3006890"/>
            <a:chExt cx="5089184" cy="844082"/>
          </a:xfrm>
        </p:grpSpPr>
        <p:sp>
          <p:nvSpPr>
            <p:cNvPr id="93" name="Полилиния: фигура 92">
              <a:extLst>
                <a:ext uri="{FF2B5EF4-FFF2-40B4-BE49-F238E27FC236}">
                  <a16:creationId xmlns:a16="http://schemas.microsoft.com/office/drawing/2014/main" id="{94C5BDCB-D502-4B8C-94E0-29294E04533C}"/>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94" name="Полилиния: фигура 93">
              <a:extLst>
                <a:ext uri="{FF2B5EF4-FFF2-40B4-BE49-F238E27FC236}">
                  <a16:creationId xmlns:a16="http://schemas.microsoft.com/office/drawing/2014/main" id="{546FE91C-FA34-4D97-9B04-375DA0B94DC5}"/>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95" name="TextBox 94">
            <a:extLst>
              <a:ext uri="{FF2B5EF4-FFF2-40B4-BE49-F238E27FC236}">
                <a16:creationId xmlns:a16="http://schemas.microsoft.com/office/drawing/2014/main" id="{F87FAC10-5B6E-41DB-AE66-27EF1913AE5E}"/>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
        <p:nvSpPr>
          <p:cNvPr id="96" name="Прямоугольник: скругленные углы 95">
            <a:extLst>
              <a:ext uri="{FF2B5EF4-FFF2-40B4-BE49-F238E27FC236}">
                <a16:creationId xmlns:a16="http://schemas.microsoft.com/office/drawing/2014/main" id="{F58B0352-A000-4E29-98C5-D41A94AED86D}"/>
              </a:ext>
            </a:extLst>
          </p:cNvPr>
          <p:cNvSpPr/>
          <p:nvPr/>
        </p:nvSpPr>
        <p:spPr>
          <a:xfrm>
            <a:off x="4221252" y="553421"/>
            <a:ext cx="3824909" cy="31859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TextBox 96">
            <a:extLst>
              <a:ext uri="{FF2B5EF4-FFF2-40B4-BE49-F238E27FC236}">
                <a16:creationId xmlns:a16="http://schemas.microsoft.com/office/drawing/2014/main" id="{8ADC1EFB-6CCC-4840-8EF5-A4FBD238C014}"/>
              </a:ext>
            </a:extLst>
          </p:cNvPr>
          <p:cNvSpPr txBox="1"/>
          <p:nvPr/>
        </p:nvSpPr>
        <p:spPr>
          <a:xfrm>
            <a:off x="4379229" y="553421"/>
            <a:ext cx="3666932" cy="307777"/>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400" i="0" u="none" strike="noStrike" kern="1200" cap="none" spc="0" normalizeH="0" baseline="0" noProof="0" dirty="0">
                <a:ln>
                  <a:noFill/>
                </a:ln>
                <a:solidFill>
                  <a:srgbClr val="03539A"/>
                </a:solidFill>
                <a:effectLst/>
                <a:uLnTx/>
                <a:uFillTx/>
                <a:latin typeface="Nekst "/>
                <a:cs typeface="Arial" panose="020B0604020202020204" pitchFamily="34" charset="0"/>
              </a:rPr>
              <a:t>Укрупненная классификация пород</a:t>
            </a:r>
          </a:p>
        </p:txBody>
      </p:sp>
      <p:sp>
        <p:nvSpPr>
          <p:cNvPr id="98" name="Прямоугольник: скругленные углы 97">
            <a:extLst>
              <a:ext uri="{FF2B5EF4-FFF2-40B4-BE49-F238E27FC236}">
                <a16:creationId xmlns:a16="http://schemas.microsoft.com/office/drawing/2014/main" id="{EF3C23F6-5606-45E6-9F63-488A3C9637E1}"/>
              </a:ext>
            </a:extLst>
          </p:cNvPr>
          <p:cNvSpPr/>
          <p:nvPr/>
        </p:nvSpPr>
        <p:spPr>
          <a:xfrm>
            <a:off x="549884" y="1473328"/>
            <a:ext cx="3433647" cy="4561712"/>
          </a:xfrm>
          <a:prstGeom prst="roundRect">
            <a:avLst>
              <a:gd name="adj" fmla="val 4674"/>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Прямоугольник: скругленные углы 98">
            <a:extLst>
              <a:ext uri="{FF2B5EF4-FFF2-40B4-BE49-F238E27FC236}">
                <a16:creationId xmlns:a16="http://schemas.microsoft.com/office/drawing/2014/main" id="{13A714E0-2F33-4FD6-8E8D-7E602536348D}"/>
              </a:ext>
            </a:extLst>
          </p:cNvPr>
          <p:cNvSpPr/>
          <p:nvPr/>
        </p:nvSpPr>
        <p:spPr>
          <a:xfrm>
            <a:off x="4144685" y="1473328"/>
            <a:ext cx="7581330" cy="4561712"/>
          </a:xfrm>
          <a:prstGeom prst="roundRect">
            <a:avLst>
              <a:gd name="adj" fmla="val 3458"/>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027658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Диаграмма 66">
            <a:extLst>
              <a:ext uri="{FF2B5EF4-FFF2-40B4-BE49-F238E27FC236}">
                <a16:creationId xmlns:a16="http://schemas.microsoft.com/office/drawing/2014/main" id="{59F0C79B-8CE0-4F19-ACD5-33AB2904BEF9}"/>
              </a:ext>
            </a:extLst>
          </p:cNvPr>
          <p:cNvGraphicFramePr/>
          <p:nvPr>
            <p:extLst>
              <p:ext uri="{D42A27DB-BD31-4B8C-83A1-F6EECF244321}">
                <p14:modId xmlns:p14="http://schemas.microsoft.com/office/powerpoint/2010/main" val="2212452716"/>
              </p:ext>
            </p:extLst>
          </p:nvPr>
        </p:nvGraphicFramePr>
        <p:xfrm>
          <a:off x="6286450" y="1472238"/>
          <a:ext cx="2648000" cy="24061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1" name="Группа 100">
            <a:extLst>
              <a:ext uri="{FF2B5EF4-FFF2-40B4-BE49-F238E27FC236}">
                <a16:creationId xmlns:a16="http://schemas.microsoft.com/office/drawing/2014/main" id="{0B1F8058-F6AF-4DB1-ABA7-92C91543C7F1}"/>
              </a:ext>
            </a:extLst>
          </p:cNvPr>
          <p:cNvGrpSpPr/>
          <p:nvPr/>
        </p:nvGrpSpPr>
        <p:grpSpPr>
          <a:xfrm>
            <a:off x="6271466" y="4419671"/>
            <a:ext cx="3634916" cy="1884082"/>
            <a:chOff x="7206321" y="4091020"/>
            <a:chExt cx="4203513" cy="2178803"/>
          </a:xfrm>
        </p:grpSpPr>
        <p:pic>
          <p:nvPicPr>
            <p:cNvPr id="3" name="Рисунок 2">
              <a:extLst>
                <a:ext uri="{FF2B5EF4-FFF2-40B4-BE49-F238E27FC236}">
                  <a16:creationId xmlns:a16="http://schemas.microsoft.com/office/drawing/2014/main" id="{F6FC86D4-3683-3258-530C-FA243E5F7DC8}"/>
                </a:ext>
              </a:extLst>
            </p:cNvPr>
            <p:cNvPicPr>
              <a:picLocks noChangeAspect="1"/>
            </p:cNvPicPr>
            <p:nvPr/>
          </p:nvPicPr>
          <p:blipFill rotWithShape="1">
            <a:blip r:embed="rId4"/>
            <a:srcRect t="4747" b="6158"/>
            <a:stretch/>
          </p:blipFill>
          <p:spPr>
            <a:xfrm>
              <a:off x="7206321" y="4091020"/>
              <a:ext cx="4203513" cy="2176563"/>
            </a:xfrm>
            <a:prstGeom prst="rect">
              <a:avLst/>
            </a:prstGeom>
          </p:spPr>
        </p:pic>
        <p:pic>
          <p:nvPicPr>
            <p:cNvPr id="87" name="Рисунок 86">
              <a:extLst>
                <a:ext uri="{FF2B5EF4-FFF2-40B4-BE49-F238E27FC236}">
                  <a16:creationId xmlns:a16="http://schemas.microsoft.com/office/drawing/2014/main" id="{6AE215D2-5DAD-4A9D-8BD9-7E8FE7AD7011}"/>
                </a:ext>
              </a:extLst>
            </p:cNvPr>
            <p:cNvPicPr>
              <a:picLocks noChangeAspect="1"/>
            </p:cNvPicPr>
            <p:nvPr/>
          </p:nvPicPr>
          <p:blipFill rotWithShape="1">
            <a:blip r:embed="rId4"/>
            <a:srcRect l="42004" t="93980" r="35742" b="373"/>
            <a:stretch/>
          </p:blipFill>
          <p:spPr>
            <a:xfrm>
              <a:off x="9880663" y="6126878"/>
              <a:ext cx="969328" cy="142945"/>
            </a:xfrm>
            <a:prstGeom prst="rect">
              <a:avLst/>
            </a:prstGeom>
          </p:spPr>
        </p:pic>
      </p:grpSp>
      <p:cxnSp>
        <p:nvCxnSpPr>
          <p:cNvPr id="29" name="Прямая со стрелкой 28">
            <a:extLst>
              <a:ext uri="{FF2B5EF4-FFF2-40B4-BE49-F238E27FC236}">
                <a16:creationId xmlns:a16="http://schemas.microsoft.com/office/drawing/2014/main" id="{EB978AB9-8DFD-AB87-3D69-7102F3056BC1}"/>
              </a:ext>
            </a:extLst>
          </p:cNvPr>
          <p:cNvCxnSpPr>
            <a:cxnSpLocks/>
          </p:cNvCxnSpPr>
          <p:nvPr/>
        </p:nvCxnSpPr>
        <p:spPr>
          <a:xfrm>
            <a:off x="7353300" y="2343150"/>
            <a:ext cx="1150700" cy="2495597"/>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3FAEBD9A-FEE1-C2F8-6E8E-3B91C9D8AF35}"/>
              </a:ext>
            </a:extLst>
          </p:cNvPr>
          <p:cNvCxnSpPr>
            <a:cxnSpLocks/>
          </p:cNvCxnSpPr>
          <p:nvPr/>
        </p:nvCxnSpPr>
        <p:spPr>
          <a:xfrm>
            <a:off x="8313103" y="2794940"/>
            <a:ext cx="790703" cy="1622794"/>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a:extLst>
              <a:ext uri="{FF2B5EF4-FFF2-40B4-BE49-F238E27FC236}">
                <a16:creationId xmlns:a16="http://schemas.microsoft.com/office/drawing/2014/main" id="{6FC439F6-C082-9A84-84C9-C7B580965F05}"/>
              </a:ext>
            </a:extLst>
          </p:cNvPr>
          <p:cNvCxnSpPr>
            <a:cxnSpLocks/>
          </p:cNvCxnSpPr>
          <p:nvPr/>
        </p:nvCxnSpPr>
        <p:spPr>
          <a:xfrm>
            <a:off x="7133966" y="2794940"/>
            <a:ext cx="910807" cy="2019282"/>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Номер слайда 1">
            <a:extLst>
              <a:ext uri="{FF2B5EF4-FFF2-40B4-BE49-F238E27FC236}">
                <a16:creationId xmlns:a16="http://schemas.microsoft.com/office/drawing/2014/main" id="{94B5E4EB-8840-E4A1-E102-E800A107EC82}"/>
              </a:ext>
            </a:extLst>
          </p:cNvPr>
          <p:cNvSpPr>
            <a:spLocks noGrp="1"/>
          </p:cNvSpPr>
          <p:nvPr>
            <p:ph type="sldNum" sz="quarter" idx="12"/>
          </p:nvPr>
        </p:nvSpPr>
        <p:spPr>
          <a:xfrm>
            <a:off x="8610600" y="6356350"/>
            <a:ext cx="2743200" cy="365125"/>
          </a:xfrm>
        </p:spPr>
        <p:txBody>
          <a:bodyPr/>
          <a:lstStyle/>
          <a:p>
            <a:fld id="{D3D20775-C6ED-4CFC-A0E3-2E43A9156611}" type="slidenum">
              <a:rPr lang="ru-RU" smtClean="0"/>
              <a:t>15</a:t>
            </a:fld>
            <a:endParaRPr lang="ru-RU" dirty="0"/>
          </a:p>
        </p:txBody>
      </p:sp>
      <p:sp>
        <p:nvSpPr>
          <p:cNvPr id="13" name="TextBox 12">
            <a:extLst>
              <a:ext uri="{FF2B5EF4-FFF2-40B4-BE49-F238E27FC236}">
                <a16:creationId xmlns:a16="http://schemas.microsoft.com/office/drawing/2014/main" id="{38CE7BE7-16C7-84E1-544B-3DCE23186651}"/>
              </a:ext>
            </a:extLst>
          </p:cNvPr>
          <p:cNvSpPr txBox="1"/>
          <p:nvPr/>
        </p:nvSpPr>
        <p:spPr>
          <a:xfrm>
            <a:off x="6430889" y="4105830"/>
            <a:ext cx="1406154" cy="276999"/>
          </a:xfrm>
          <a:prstGeom prst="rect">
            <a:avLst/>
          </a:prstGeom>
          <a:noFill/>
        </p:spPr>
        <p:txBody>
          <a:bodyPr wrap="none" rtlCol="0">
            <a:spAutoFit/>
          </a:bodyPr>
          <a:lstStyle/>
          <a:p>
            <a:r>
              <a:rPr lang="ru-RU" sz="1200" dirty="0">
                <a:solidFill>
                  <a:srgbClr val="0067B4"/>
                </a:solidFill>
                <a:latin typeface="Nekst Semi Bold" panose="00000700000000000000" pitchFamily="2" charset="-52"/>
                <a:cs typeface="Times New Roman" panose="02020603050405020304" pitchFamily="18" charset="0"/>
              </a:rPr>
              <a:t>Проницаемость</a:t>
            </a:r>
          </a:p>
        </p:txBody>
      </p:sp>
      <p:sp>
        <p:nvSpPr>
          <p:cNvPr id="15" name="Прямоугольник: скругленные углы 14">
            <a:extLst>
              <a:ext uri="{FF2B5EF4-FFF2-40B4-BE49-F238E27FC236}">
                <a16:creationId xmlns:a16="http://schemas.microsoft.com/office/drawing/2014/main" id="{20A765C1-6E2E-4859-8F4C-0949FBD322F2}"/>
              </a:ext>
            </a:extLst>
          </p:cNvPr>
          <p:cNvSpPr/>
          <p:nvPr/>
        </p:nvSpPr>
        <p:spPr>
          <a:xfrm>
            <a:off x="4221252" y="553421"/>
            <a:ext cx="5522824" cy="31859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скругленные углы 15">
            <a:extLst>
              <a:ext uri="{FF2B5EF4-FFF2-40B4-BE49-F238E27FC236}">
                <a16:creationId xmlns:a16="http://schemas.microsoft.com/office/drawing/2014/main" id="{EEF5FE25-9C8A-4BE6-B37C-1667F0A6AB04}"/>
              </a:ext>
            </a:extLst>
          </p:cNvPr>
          <p:cNvSpPr/>
          <p:nvPr/>
        </p:nvSpPr>
        <p:spPr>
          <a:xfrm>
            <a:off x="-262208" y="488336"/>
            <a:ext cx="350065" cy="41075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FAA0CDF7-EA8E-4A97-9EBF-A131621D2A98}"/>
              </a:ext>
            </a:extLst>
          </p:cNvPr>
          <p:cNvSpPr txBox="1"/>
          <p:nvPr/>
        </p:nvSpPr>
        <p:spPr>
          <a:xfrm>
            <a:off x="644455" y="437424"/>
            <a:ext cx="3666931"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Выделение </a:t>
            </a:r>
            <a:r>
              <a:rPr lang="ru-RU" sz="2400" dirty="0" err="1">
                <a:solidFill>
                  <a:srgbClr val="03539A"/>
                </a:solidFill>
                <a:latin typeface="Nekst Semi Bold" panose="00000700000000000000" pitchFamily="2" charset="-52"/>
              </a:rPr>
              <a:t>литотипов</a:t>
            </a:r>
            <a:endParaRPr lang="ru-RU" sz="2400" dirty="0">
              <a:solidFill>
                <a:srgbClr val="03539A"/>
              </a:solidFill>
              <a:latin typeface="Nekst Semi Bold" panose="00000700000000000000" pitchFamily="2" charset="-52"/>
            </a:endParaRPr>
          </a:p>
        </p:txBody>
      </p:sp>
      <p:sp>
        <p:nvSpPr>
          <p:cNvPr id="18" name="TextBox 17">
            <a:extLst>
              <a:ext uri="{FF2B5EF4-FFF2-40B4-BE49-F238E27FC236}">
                <a16:creationId xmlns:a16="http://schemas.microsoft.com/office/drawing/2014/main" id="{829D5937-A9FE-400D-BFDC-E49C75E1FE54}"/>
              </a:ext>
            </a:extLst>
          </p:cNvPr>
          <p:cNvSpPr txBox="1"/>
          <p:nvPr/>
        </p:nvSpPr>
        <p:spPr>
          <a:xfrm>
            <a:off x="4379228" y="553421"/>
            <a:ext cx="5364847" cy="307777"/>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400" i="0" u="none" strike="noStrike" kern="1200" cap="none" spc="0" normalizeH="0" baseline="0" noProof="0" dirty="0">
                <a:ln>
                  <a:noFill/>
                </a:ln>
                <a:solidFill>
                  <a:srgbClr val="03539A"/>
                </a:solidFill>
                <a:effectLst/>
                <a:uLnTx/>
                <a:uFillTx/>
                <a:latin typeface="Nekst "/>
                <a:cs typeface="Arial" panose="020B0604020202020204" pitchFamily="34" charset="0"/>
              </a:rPr>
              <a:t>Обоснование уточненной классификации пород Альма</a:t>
            </a:r>
          </a:p>
        </p:txBody>
      </p:sp>
      <p:grpSp>
        <p:nvGrpSpPr>
          <p:cNvPr id="19" name="Рисунок 7">
            <a:extLst>
              <a:ext uri="{FF2B5EF4-FFF2-40B4-BE49-F238E27FC236}">
                <a16:creationId xmlns:a16="http://schemas.microsoft.com/office/drawing/2014/main" id="{87207861-E056-473E-8B46-77AAF14D7399}"/>
              </a:ext>
            </a:extLst>
          </p:cNvPr>
          <p:cNvGrpSpPr/>
          <p:nvPr/>
        </p:nvGrpSpPr>
        <p:grpSpPr>
          <a:xfrm>
            <a:off x="10523034" y="397549"/>
            <a:ext cx="1202981" cy="199524"/>
            <a:chOff x="3551339" y="3006890"/>
            <a:chExt cx="5089184" cy="844082"/>
          </a:xfrm>
        </p:grpSpPr>
        <p:sp>
          <p:nvSpPr>
            <p:cNvPr id="20" name="Полилиния: фигура 19">
              <a:extLst>
                <a:ext uri="{FF2B5EF4-FFF2-40B4-BE49-F238E27FC236}">
                  <a16:creationId xmlns:a16="http://schemas.microsoft.com/office/drawing/2014/main" id="{FC78E4B2-5B8B-4085-89F8-6481517503CD}"/>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6C3E6247-774E-434A-9CDA-E488071D8F57}"/>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22" name="TextBox 21">
            <a:extLst>
              <a:ext uri="{FF2B5EF4-FFF2-40B4-BE49-F238E27FC236}">
                <a16:creationId xmlns:a16="http://schemas.microsoft.com/office/drawing/2014/main" id="{96F78A59-46EA-4AEA-A1FF-D83FD14A34F0}"/>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graphicFrame>
        <p:nvGraphicFramePr>
          <p:cNvPr id="10" name="Диаграмма 9">
            <a:extLst>
              <a:ext uri="{FF2B5EF4-FFF2-40B4-BE49-F238E27FC236}">
                <a16:creationId xmlns:a16="http://schemas.microsoft.com/office/drawing/2014/main" id="{3DB031C8-3740-4200-8F55-FDEA0DBC1DBF}"/>
              </a:ext>
            </a:extLst>
          </p:cNvPr>
          <p:cNvGraphicFramePr/>
          <p:nvPr>
            <p:extLst>
              <p:ext uri="{D42A27DB-BD31-4B8C-83A1-F6EECF244321}">
                <p14:modId xmlns:p14="http://schemas.microsoft.com/office/powerpoint/2010/main" val="2489676972"/>
              </p:ext>
            </p:extLst>
          </p:nvPr>
        </p:nvGraphicFramePr>
        <p:xfrm>
          <a:off x="705752" y="1474174"/>
          <a:ext cx="2648000" cy="2406127"/>
        </p:xfrm>
        <a:graphic>
          <a:graphicData uri="http://schemas.openxmlformats.org/drawingml/2006/chart">
            <c:chart xmlns:c="http://schemas.openxmlformats.org/drawingml/2006/chart" xmlns:r="http://schemas.openxmlformats.org/officeDocument/2006/relationships" r:id="rId5"/>
          </a:graphicData>
        </a:graphic>
      </p:graphicFrame>
      <p:sp>
        <p:nvSpPr>
          <p:cNvPr id="27" name="Прямоугольник: скругленные углы 26">
            <a:extLst>
              <a:ext uri="{FF2B5EF4-FFF2-40B4-BE49-F238E27FC236}">
                <a16:creationId xmlns:a16="http://schemas.microsoft.com/office/drawing/2014/main" id="{8D4526FC-6A58-46D5-A775-53EC9D06A090}"/>
              </a:ext>
            </a:extLst>
          </p:cNvPr>
          <p:cNvSpPr/>
          <p:nvPr/>
        </p:nvSpPr>
        <p:spPr>
          <a:xfrm>
            <a:off x="550863" y="1074864"/>
            <a:ext cx="4204070"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A92228FC-9454-4840-8537-2BAA4A332815}"/>
              </a:ext>
            </a:extLst>
          </p:cNvPr>
          <p:cNvSpPr txBox="1"/>
          <p:nvPr/>
        </p:nvSpPr>
        <p:spPr>
          <a:xfrm>
            <a:off x="696228" y="1074865"/>
            <a:ext cx="4204070"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Пропорция литологии в коллекторе (все пласты)</a:t>
            </a:r>
          </a:p>
        </p:txBody>
      </p:sp>
      <p:sp>
        <p:nvSpPr>
          <p:cNvPr id="40" name="Прямоугольник: скругленные углы 39">
            <a:extLst>
              <a:ext uri="{FF2B5EF4-FFF2-40B4-BE49-F238E27FC236}">
                <a16:creationId xmlns:a16="http://schemas.microsoft.com/office/drawing/2014/main" id="{E6D01B49-0F8B-4A9F-932B-80EF0EE7035A}"/>
              </a:ext>
            </a:extLst>
          </p:cNvPr>
          <p:cNvSpPr/>
          <p:nvPr/>
        </p:nvSpPr>
        <p:spPr>
          <a:xfrm>
            <a:off x="549884" y="1473328"/>
            <a:ext cx="5451729" cy="2309480"/>
          </a:xfrm>
          <a:prstGeom prst="roundRect">
            <a:avLst>
              <a:gd name="adj" fmla="val 6356"/>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6" name="Группа 25">
            <a:extLst>
              <a:ext uri="{FF2B5EF4-FFF2-40B4-BE49-F238E27FC236}">
                <a16:creationId xmlns:a16="http://schemas.microsoft.com/office/drawing/2014/main" id="{D7138D30-A3E0-4C29-B64A-893DE7E9A3AE}"/>
              </a:ext>
            </a:extLst>
          </p:cNvPr>
          <p:cNvGrpSpPr/>
          <p:nvPr/>
        </p:nvGrpSpPr>
        <p:grpSpPr>
          <a:xfrm>
            <a:off x="782166" y="4814222"/>
            <a:ext cx="1030741" cy="276999"/>
            <a:chOff x="782165" y="4814222"/>
            <a:chExt cx="1141550" cy="276999"/>
          </a:xfrm>
        </p:grpSpPr>
        <p:sp>
          <p:nvSpPr>
            <p:cNvPr id="11" name="Прямоугольник: скругленные углы 10">
              <a:extLst>
                <a:ext uri="{FF2B5EF4-FFF2-40B4-BE49-F238E27FC236}">
                  <a16:creationId xmlns:a16="http://schemas.microsoft.com/office/drawing/2014/main" id="{6F4F8DEC-1E0E-4A41-9150-0F8775385323}"/>
                </a:ext>
              </a:extLst>
            </p:cNvPr>
            <p:cNvSpPr/>
            <p:nvPr/>
          </p:nvSpPr>
          <p:spPr>
            <a:xfrm>
              <a:off x="782165" y="4814222"/>
              <a:ext cx="1141550" cy="276999"/>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46" name="TextBox 45">
              <a:extLst>
                <a:ext uri="{FF2B5EF4-FFF2-40B4-BE49-F238E27FC236}">
                  <a16:creationId xmlns:a16="http://schemas.microsoft.com/office/drawing/2014/main" id="{41A2D21A-FC92-4421-9C12-C9B1AB91D969}"/>
                </a:ext>
              </a:extLst>
            </p:cNvPr>
            <p:cNvSpPr txBox="1"/>
            <p:nvPr/>
          </p:nvSpPr>
          <p:spPr>
            <a:xfrm>
              <a:off x="898099" y="4831773"/>
              <a:ext cx="950972" cy="246221"/>
            </a:xfrm>
            <a:prstGeom prst="rect">
              <a:avLst/>
            </a:prstGeom>
            <a:noFill/>
          </p:spPr>
          <p:txBody>
            <a:bodyPr wrap="square">
              <a:spAutoFit/>
            </a:bodyPr>
            <a:lstStyle/>
            <a:p>
              <a:r>
                <a:rPr lang="ru-RU" sz="100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Параметр</a:t>
              </a:r>
              <a:endParaRPr lang="ru-RU" sz="1000" dirty="0">
                <a:solidFill>
                  <a:srgbClr val="03539A"/>
                </a:solidFill>
                <a:latin typeface="Nekst Semi Bold" panose="00000700000000000000" pitchFamily="2" charset="-52"/>
              </a:endParaRPr>
            </a:p>
          </p:txBody>
        </p:sp>
      </p:grpSp>
      <p:grpSp>
        <p:nvGrpSpPr>
          <p:cNvPr id="89" name="Группа 88">
            <a:extLst>
              <a:ext uri="{FF2B5EF4-FFF2-40B4-BE49-F238E27FC236}">
                <a16:creationId xmlns:a16="http://schemas.microsoft.com/office/drawing/2014/main" id="{ACD16FD8-CEAF-4017-9E16-233C0E5AE42E}"/>
              </a:ext>
            </a:extLst>
          </p:cNvPr>
          <p:cNvGrpSpPr/>
          <p:nvPr/>
        </p:nvGrpSpPr>
        <p:grpSpPr>
          <a:xfrm>
            <a:off x="1871339" y="4814222"/>
            <a:ext cx="1368019" cy="276999"/>
            <a:chOff x="1792495" y="4814222"/>
            <a:chExt cx="1515087" cy="276999"/>
          </a:xfrm>
        </p:grpSpPr>
        <p:sp>
          <p:nvSpPr>
            <p:cNvPr id="41" name="Прямоугольник: скругленные углы 40">
              <a:extLst>
                <a:ext uri="{FF2B5EF4-FFF2-40B4-BE49-F238E27FC236}">
                  <a16:creationId xmlns:a16="http://schemas.microsoft.com/office/drawing/2014/main" id="{4391FA5F-9D30-4BE9-98A7-2B198CDA2B13}"/>
                </a:ext>
              </a:extLst>
            </p:cNvPr>
            <p:cNvSpPr/>
            <p:nvPr/>
          </p:nvSpPr>
          <p:spPr>
            <a:xfrm>
              <a:off x="1792495" y="4814222"/>
              <a:ext cx="1453568" cy="276999"/>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47" name="TextBox 46">
              <a:extLst>
                <a:ext uri="{FF2B5EF4-FFF2-40B4-BE49-F238E27FC236}">
                  <a16:creationId xmlns:a16="http://schemas.microsoft.com/office/drawing/2014/main" id="{80772365-B784-4C66-B7E9-45153031A6B3}"/>
                </a:ext>
              </a:extLst>
            </p:cNvPr>
            <p:cNvSpPr txBox="1"/>
            <p:nvPr/>
          </p:nvSpPr>
          <p:spPr>
            <a:xfrm>
              <a:off x="1933302" y="4838747"/>
              <a:ext cx="1374280" cy="246221"/>
            </a:xfrm>
            <a:prstGeom prst="rect">
              <a:avLst/>
            </a:prstGeom>
            <a:noFill/>
          </p:spPr>
          <p:txBody>
            <a:bodyPr wrap="square">
              <a:spAutoFit/>
            </a:bodyPr>
            <a:lstStyle/>
            <a:p>
              <a:r>
                <a:rPr lang="ru-RU" sz="100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Песчаник </a:t>
              </a:r>
              <a:r>
                <a:rPr lang="ru-RU" sz="1000" dirty="0" err="1">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кр.з</a:t>
              </a:r>
              <a:r>
                <a:rPr lang="ru-RU" sz="100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a:t>
              </a:r>
              <a:endParaRPr lang="ru-RU" sz="1000" dirty="0">
                <a:solidFill>
                  <a:srgbClr val="03539A"/>
                </a:solidFill>
                <a:latin typeface="Nekst Semi Bold" panose="00000700000000000000" pitchFamily="2" charset="-52"/>
              </a:endParaRPr>
            </a:p>
          </p:txBody>
        </p:sp>
      </p:grpSp>
      <p:grpSp>
        <p:nvGrpSpPr>
          <p:cNvPr id="90" name="Группа 89">
            <a:extLst>
              <a:ext uri="{FF2B5EF4-FFF2-40B4-BE49-F238E27FC236}">
                <a16:creationId xmlns:a16="http://schemas.microsoft.com/office/drawing/2014/main" id="{111BAECD-579F-4E7A-A299-75A70EDDD158}"/>
              </a:ext>
            </a:extLst>
          </p:cNvPr>
          <p:cNvGrpSpPr/>
          <p:nvPr/>
        </p:nvGrpSpPr>
        <p:grpSpPr>
          <a:xfrm>
            <a:off x="3297790" y="4814222"/>
            <a:ext cx="1315638" cy="276999"/>
            <a:chOff x="3346146" y="4814222"/>
            <a:chExt cx="1457076" cy="276999"/>
          </a:xfrm>
        </p:grpSpPr>
        <p:sp>
          <p:nvSpPr>
            <p:cNvPr id="42" name="Прямоугольник: скругленные углы 41">
              <a:extLst>
                <a:ext uri="{FF2B5EF4-FFF2-40B4-BE49-F238E27FC236}">
                  <a16:creationId xmlns:a16="http://schemas.microsoft.com/office/drawing/2014/main" id="{6D7E835E-7A97-4512-B3FD-C6BD72508FBC}"/>
                </a:ext>
              </a:extLst>
            </p:cNvPr>
            <p:cNvSpPr/>
            <p:nvPr/>
          </p:nvSpPr>
          <p:spPr>
            <a:xfrm>
              <a:off x="3346146" y="4814222"/>
              <a:ext cx="1457076" cy="276999"/>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48" name="TextBox 47">
              <a:extLst>
                <a:ext uri="{FF2B5EF4-FFF2-40B4-BE49-F238E27FC236}">
                  <a16:creationId xmlns:a16="http://schemas.microsoft.com/office/drawing/2014/main" id="{4BAD9C10-B728-4BBD-BF43-13BAFAA3A9DE}"/>
                </a:ext>
              </a:extLst>
            </p:cNvPr>
            <p:cNvSpPr txBox="1"/>
            <p:nvPr/>
          </p:nvSpPr>
          <p:spPr>
            <a:xfrm>
              <a:off x="3471164" y="4830751"/>
              <a:ext cx="1332058" cy="246221"/>
            </a:xfrm>
            <a:prstGeom prst="rect">
              <a:avLst/>
            </a:prstGeom>
            <a:noFill/>
          </p:spPr>
          <p:txBody>
            <a:bodyPr wrap="square">
              <a:spAutoFit/>
            </a:bodyPr>
            <a:lstStyle/>
            <a:p>
              <a:r>
                <a:rPr lang="ru-RU" sz="100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Песчаник </a:t>
              </a:r>
              <a:r>
                <a:rPr lang="ru-RU" sz="1000" dirty="0" err="1">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мк.з</a:t>
              </a:r>
              <a:r>
                <a:rPr lang="ru-RU" sz="100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a:t>
              </a:r>
              <a:endParaRPr lang="ru-RU" sz="1000" dirty="0">
                <a:solidFill>
                  <a:srgbClr val="03539A"/>
                </a:solidFill>
                <a:latin typeface="Nekst Semi Bold" panose="00000700000000000000" pitchFamily="2" charset="-52"/>
              </a:endParaRPr>
            </a:p>
          </p:txBody>
        </p:sp>
      </p:grpSp>
      <p:grpSp>
        <p:nvGrpSpPr>
          <p:cNvPr id="91" name="Группа 90">
            <a:extLst>
              <a:ext uri="{FF2B5EF4-FFF2-40B4-BE49-F238E27FC236}">
                <a16:creationId xmlns:a16="http://schemas.microsoft.com/office/drawing/2014/main" id="{18CD2469-A1BD-43E5-BAC0-76DA98FE2592}"/>
              </a:ext>
            </a:extLst>
          </p:cNvPr>
          <p:cNvGrpSpPr/>
          <p:nvPr/>
        </p:nvGrpSpPr>
        <p:grpSpPr>
          <a:xfrm>
            <a:off x="4671859" y="4814222"/>
            <a:ext cx="1076580" cy="276999"/>
            <a:chOff x="4903305" y="4814222"/>
            <a:chExt cx="1192317" cy="276999"/>
          </a:xfrm>
        </p:grpSpPr>
        <p:sp>
          <p:nvSpPr>
            <p:cNvPr id="43" name="Прямоугольник: скругленные углы 42">
              <a:extLst>
                <a:ext uri="{FF2B5EF4-FFF2-40B4-BE49-F238E27FC236}">
                  <a16:creationId xmlns:a16="http://schemas.microsoft.com/office/drawing/2014/main" id="{F4EA0801-D2A0-455A-8B46-B9FD59D747B4}"/>
                </a:ext>
              </a:extLst>
            </p:cNvPr>
            <p:cNvSpPr/>
            <p:nvPr/>
          </p:nvSpPr>
          <p:spPr>
            <a:xfrm>
              <a:off x="4903305" y="4814222"/>
              <a:ext cx="1192317" cy="276999"/>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49" name="TextBox 48">
              <a:extLst>
                <a:ext uri="{FF2B5EF4-FFF2-40B4-BE49-F238E27FC236}">
                  <a16:creationId xmlns:a16="http://schemas.microsoft.com/office/drawing/2014/main" id="{1E9F6BD5-FEFE-4643-92EA-D5869904F4BD}"/>
                </a:ext>
              </a:extLst>
            </p:cNvPr>
            <p:cNvSpPr txBox="1"/>
            <p:nvPr/>
          </p:nvSpPr>
          <p:spPr>
            <a:xfrm>
              <a:off x="5022805" y="4821682"/>
              <a:ext cx="1034253" cy="246221"/>
            </a:xfrm>
            <a:prstGeom prst="rect">
              <a:avLst/>
            </a:prstGeom>
            <a:noFill/>
          </p:spPr>
          <p:txBody>
            <a:bodyPr wrap="square">
              <a:spAutoFit/>
            </a:bodyPr>
            <a:lstStyle/>
            <a:p>
              <a:r>
                <a:rPr lang="ru-RU" sz="100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Алевролит</a:t>
              </a:r>
              <a:endParaRPr lang="ru-RU" sz="1000" dirty="0">
                <a:solidFill>
                  <a:srgbClr val="03539A"/>
                </a:solidFill>
                <a:latin typeface="Nekst Semi Bold" panose="00000700000000000000" pitchFamily="2" charset="-52"/>
              </a:endParaRPr>
            </a:p>
          </p:txBody>
        </p:sp>
      </p:grpSp>
      <p:grpSp>
        <p:nvGrpSpPr>
          <p:cNvPr id="113" name="Группа 112">
            <a:extLst>
              <a:ext uri="{FF2B5EF4-FFF2-40B4-BE49-F238E27FC236}">
                <a16:creationId xmlns:a16="http://schemas.microsoft.com/office/drawing/2014/main" id="{1CFEBA39-EA98-47F1-85E8-764680640A27}"/>
              </a:ext>
            </a:extLst>
          </p:cNvPr>
          <p:cNvGrpSpPr/>
          <p:nvPr/>
        </p:nvGrpSpPr>
        <p:grpSpPr>
          <a:xfrm>
            <a:off x="872093" y="5212372"/>
            <a:ext cx="4547875" cy="276999"/>
            <a:chOff x="872093" y="5288915"/>
            <a:chExt cx="4547875" cy="276999"/>
          </a:xfrm>
        </p:grpSpPr>
        <p:sp>
          <p:nvSpPr>
            <p:cNvPr id="24" name="TextBox 23">
              <a:extLst>
                <a:ext uri="{FF2B5EF4-FFF2-40B4-BE49-F238E27FC236}">
                  <a16:creationId xmlns:a16="http://schemas.microsoft.com/office/drawing/2014/main" id="{33A5F59F-3086-4407-BF82-81FD3AD5FFB2}"/>
                </a:ext>
              </a:extLst>
            </p:cNvPr>
            <p:cNvSpPr txBox="1"/>
            <p:nvPr/>
          </p:nvSpPr>
          <p:spPr>
            <a:xfrm>
              <a:off x="872093" y="5288915"/>
              <a:ext cx="760271" cy="276999"/>
            </a:xfrm>
            <a:prstGeom prst="rect">
              <a:avLst/>
            </a:prstGeom>
            <a:noFill/>
          </p:spPr>
          <p:txBody>
            <a:bodyPr wrap="none" rtlCol="0">
              <a:spAutoFit/>
            </a:bodyPr>
            <a:lstStyle/>
            <a:p>
              <a:r>
                <a:rPr lang="ru-RU" sz="1200" dirty="0" err="1">
                  <a:solidFill>
                    <a:srgbClr val="03539A"/>
                  </a:solidFill>
                  <a:latin typeface="Nekst" panose="00000500000000000000" pitchFamily="2" charset="-52"/>
                </a:rPr>
                <a:t>Кпр</a:t>
              </a:r>
              <a:r>
                <a:rPr lang="ru-RU" sz="1200" dirty="0">
                  <a:solidFill>
                    <a:srgbClr val="03539A"/>
                  </a:solidFill>
                  <a:latin typeface="Nekst" panose="00000500000000000000" pitchFamily="2" charset="-52"/>
                </a:rPr>
                <a:t>, </a:t>
              </a:r>
              <a:r>
                <a:rPr lang="ru-RU" sz="1200" dirty="0" err="1">
                  <a:solidFill>
                    <a:srgbClr val="03539A"/>
                  </a:solidFill>
                  <a:latin typeface="Nekst" panose="00000500000000000000" pitchFamily="2" charset="-52"/>
                </a:rPr>
                <a:t>мД</a:t>
              </a:r>
              <a:endParaRPr lang="ru-RU" sz="1200" dirty="0">
                <a:solidFill>
                  <a:srgbClr val="03539A"/>
                </a:solidFill>
                <a:latin typeface="Nekst" panose="00000500000000000000" pitchFamily="2" charset="-52"/>
              </a:endParaRPr>
            </a:p>
          </p:txBody>
        </p:sp>
        <p:sp>
          <p:nvSpPr>
            <p:cNvPr id="52" name="TextBox 51">
              <a:extLst>
                <a:ext uri="{FF2B5EF4-FFF2-40B4-BE49-F238E27FC236}">
                  <a16:creationId xmlns:a16="http://schemas.microsoft.com/office/drawing/2014/main" id="{793562CC-6211-4ED0-9A97-D13BD04045B4}"/>
                </a:ext>
              </a:extLst>
            </p:cNvPr>
            <p:cNvSpPr txBox="1"/>
            <p:nvPr/>
          </p:nvSpPr>
          <p:spPr>
            <a:xfrm>
              <a:off x="2263948" y="5288915"/>
              <a:ext cx="445490"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968</a:t>
              </a:r>
            </a:p>
          </p:txBody>
        </p:sp>
        <p:sp>
          <p:nvSpPr>
            <p:cNvPr id="55" name="TextBox 54">
              <a:extLst>
                <a:ext uri="{FF2B5EF4-FFF2-40B4-BE49-F238E27FC236}">
                  <a16:creationId xmlns:a16="http://schemas.microsoft.com/office/drawing/2014/main" id="{28451855-17E9-4C8F-B6B8-0345E84875ED}"/>
                </a:ext>
              </a:extLst>
            </p:cNvPr>
            <p:cNvSpPr txBox="1"/>
            <p:nvPr/>
          </p:nvSpPr>
          <p:spPr>
            <a:xfrm>
              <a:off x="3711273" y="5288915"/>
              <a:ext cx="397523"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192</a:t>
              </a:r>
            </a:p>
          </p:txBody>
        </p:sp>
        <p:sp>
          <p:nvSpPr>
            <p:cNvPr id="58" name="TextBox 57">
              <a:extLst>
                <a:ext uri="{FF2B5EF4-FFF2-40B4-BE49-F238E27FC236}">
                  <a16:creationId xmlns:a16="http://schemas.microsoft.com/office/drawing/2014/main" id="{9C7374A0-E3C1-486C-B0BC-B3973BAAD412}"/>
                </a:ext>
              </a:extLst>
            </p:cNvPr>
            <p:cNvSpPr txBox="1"/>
            <p:nvPr/>
          </p:nvSpPr>
          <p:spPr>
            <a:xfrm>
              <a:off x="4978974" y="5288915"/>
              <a:ext cx="440994"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388</a:t>
              </a:r>
            </a:p>
          </p:txBody>
        </p:sp>
      </p:grpSp>
      <p:grpSp>
        <p:nvGrpSpPr>
          <p:cNvPr id="111" name="Группа 110">
            <a:extLst>
              <a:ext uri="{FF2B5EF4-FFF2-40B4-BE49-F238E27FC236}">
                <a16:creationId xmlns:a16="http://schemas.microsoft.com/office/drawing/2014/main" id="{7AEC7475-CFB7-481A-9C34-296E8E445CD8}"/>
              </a:ext>
            </a:extLst>
          </p:cNvPr>
          <p:cNvGrpSpPr/>
          <p:nvPr/>
        </p:nvGrpSpPr>
        <p:grpSpPr>
          <a:xfrm>
            <a:off x="872093" y="5571797"/>
            <a:ext cx="4550873" cy="276999"/>
            <a:chOff x="872093" y="5599049"/>
            <a:chExt cx="4550873" cy="276999"/>
          </a:xfrm>
        </p:grpSpPr>
        <p:sp>
          <p:nvSpPr>
            <p:cNvPr id="50" name="TextBox 49">
              <a:extLst>
                <a:ext uri="{FF2B5EF4-FFF2-40B4-BE49-F238E27FC236}">
                  <a16:creationId xmlns:a16="http://schemas.microsoft.com/office/drawing/2014/main" id="{D55FF813-4AA9-404C-BF67-BCB6B0CA40CE}"/>
                </a:ext>
              </a:extLst>
            </p:cNvPr>
            <p:cNvSpPr txBox="1"/>
            <p:nvPr/>
          </p:nvSpPr>
          <p:spPr>
            <a:xfrm>
              <a:off x="872093" y="5599049"/>
              <a:ext cx="571403" cy="276999"/>
            </a:xfrm>
            <a:prstGeom prst="rect">
              <a:avLst/>
            </a:prstGeom>
            <a:noFill/>
          </p:spPr>
          <p:txBody>
            <a:bodyPr wrap="none" rtlCol="0">
              <a:spAutoFit/>
            </a:bodyPr>
            <a:lstStyle/>
            <a:p>
              <a:r>
                <a:rPr lang="ru-RU" sz="1200" dirty="0" err="1">
                  <a:solidFill>
                    <a:srgbClr val="03539A"/>
                  </a:solidFill>
                  <a:latin typeface="Nekst" panose="00000500000000000000" pitchFamily="2" charset="-52"/>
                </a:rPr>
                <a:t>Кп</a:t>
              </a:r>
              <a:r>
                <a:rPr lang="ru-RU" sz="1200" dirty="0">
                  <a:solidFill>
                    <a:srgbClr val="03539A"/>
                  </a:solidFill>
                  <a:latin typeface="Nekst" panose="00000500000000000000" pitchFamily="2" charset="-52"/>
                </a:rPr>
                <a:t>, %</a:t>
              </a:r>
            </a:p>
          </p:txBody>
        </p:sp>
        <p:sp>
          <p:nvSpPr>
            <p:cNvPr id="53" name="TextBox 52">
              <a:extLst>
                <a:ext uri="{FF2B5EF4-FFF2-40B4-BE49-F238E27FC236}">
                  <a16:creationId xmlns:a16="http://schemas.microsoft.com/office/drawing/2014/main" id="{4ABE63E3-EF45-4B4E-A334-D9F4BCF6FAFE}"/>
                </a:ext>
              </a:extLst>
            </p:cNvPr>
            <p:cNvSpPr txBox="1"/>
            <p:nvPr/>
          </p:nvSpPr>
          <p:spPr>
            <a:xfrm>
              <a:off x="2263948" y="5599049"/>
              <a:ext cx="478468"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20.6</a:t>
              </a:r>
            </a:p>
          </p:txBody>
        </p:sp>
        <p:sp>
          <p:nvSpPr>
            <p:cNvPr id="56" name="TextBox 55">
              <a:extLst>
                <a:ext uri="{FF2B5EF4-FFF2-40B4-BE49-F238E27FC236}">
                  <a16:creationId xmlns:a16="http://schemas.microsoft.com/office/drawing/2014/main" id="{408B97B5-5698-48AE-A392-5700007E3DA0}"/>
                </a:ext>
              </a:extLst>
            </p:cNvPr>
            <p:cNvSpPr txBox="1"/>
            <p:nvPr/>
          </p:nvSpPr>
          <p:spPr>
            <a:xfrm>
              <a:off x="3711273" y="5599049"/>
              <a:ext cx="445490"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18.3</a:t>
              </a:r>
            </a:p>
          </p:txBody>
        </p:sp>
        <p:sp>
          <p:nvSpPr>
            <p:cNvPr id="59" name="TextBox 58">
              <a:extLst>
                <a:ext uri="{FF2B5EF4-FFF2-40B4-BE49-F238E27FC236}">
                  <a16:creationId xmlns:a16="http://schemas.microsoft.com/office/drawing/2014/main" id="{48B52B60-A810-4079-8FDC-EA18D2EF16F8}"/>
                </a:ext>
              </a:extLst>
            </p:cNvPr>
            <p:cNvSpPr txBox="1"/>
            <p:nvPr/>
          </p:nvSpPr>
          <p:spPr>
            <a:xfrm>
              <a:off x="4978974" y="5599049"/>
              <a:ext cx="443992"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19.5</a:t>
              </a:r>
            </a:p>
          </p:txBody>
        </p:sp>
      </p:grpSp>
      <p:grpSp>
        <p:nvGrpSpPr>
          <p:cNvPr id="112" name="Группа 111">
            <a:extLst>
              <a:ext uri="{FF2B5EF4-FFF2-40B4-BE49-F238E27FC236}">
                <a16:creationId xmlns:a16="http://schemas.microsoft.com/office/drawing/2014/main" id="{3F487C16-9E31-4BB2-938C-C31946BC9376}"/>
              </a:ext>
            </a:extLst>
          </p:cNvPr>
          <p:cNvGrpSpPr/>
          <p:nvPr/>
        </p:nvGrpSpPr>
        <p:grpSpPr>
          <a:xfrm>
            <a:off x="872093" y="5931222"/>
            <a:ext cx="4559867" cy="276999"/>
            <a:chOff x="872093" y="5931222"/>
            <a:chExt cx="4559867" cy="276999"/>
          </a:xfrm>
        </p:grpSpPr>
        <p:sp>
          <p:nvSpPr>
            <p:cNvPr id="51" name="TextBox 50">
              <a:extLst>
                <a:ext uri="{FF2B5EF4-FFF2-40B4-BE49-F238E27FC236}">
                  <a16:creationId xmlns:a16="http://schemas.microsoft.com/office/drawing/2014/main" id="{129A11A8-A2D0-40A7-AA80-C5F1D4F814F8}"/>
                </a:ext>
              </a:extLst>
            </p:cNvPr>
            <p:cNvSpPr txBox="1"/>
            <p:nvPr/>
          </p:nvSpPr>
          <p:spPr>
            <a:xfrm>
              <a:off x="872093" y="5931222"/>
              <a:ext cx="818731" cy="276999"/>
            </a:xfrm>
            <a:prstGeom prst="rect">
              <a:avLst/>
            </a:prstGeom>
            <a:noFill/>
          </p:spPr>
          <p:txBody>
            <a:bodyPr wrap="none" rtlCol="0">
              <a:spAutoFit/>
            </a:bodyPr>
            <a:lstStyle/>
            <a:p>
              <a:r>
                <a:rPr lang="ru-RU" sz="1200" dirty="0" err="1">
                  <a:solidFill>
                    <a:srgbClr val="03539A"/>
                  </a:solidFill>
                  <a:latin typeface="Nekst" panose="00000500000000000000" pitchFamily="2" charset="-52"/>
                </a:rPr>
                <a:t>Кв.св</a:t>
              </a:r>
              <a:r>
                <a:rPr lang="ru-RU" sz="1200" dirty="0">
                  <a:solidFill>
                    <a:srgbClr val="03539A"/>
                  </a:solidFill>
                  <a:latin typeface="Nekst" panose="00000500000000000000" pitchFamily="2" charset="-52"/>
                </a:rPr>
                <a:t>., %</a:t>
              </a:r>
            </a:p>
          </p:txBody>
        </p:sp>
        <p:sp>
          <p:nvSpPr>
            <p:cNvPr id="54" name="TextBox 53">
              <a:extLst>
                <a:ext uri="{FF2B5EF4-FFF2-40B4-BE49-F238E27FC236}">
                  <a16:creationId xmlns:a16="http://schemas.microsoft.com/office/drawing/2014/main" id="{B21BF05F-3B0F-4278-9886-AB5CFD63C3E6}"/>
                </a:ext>
              </a:extLst>
            </p:cNvPr>
            <p:cNvSpPr txBox="1"/>
            <p:nvPr/>
          </p:nvSpPr>
          <p:spPr>
            <a:xfrm>
              <a:off x="2263948" y="5931222"/>
              <a:ext cx="445490"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13.8</a:t>
              </a:r>
            </a:p>
          </p:txBody>
        </p:sp>
        <p:sp>
          <p:nvSpPr>
            <p:cNvPr id="57" name="TextBox 56">
              <a:extLst>
                <a:ext uri="{FF2B5EF4-FFF2-40B4-BE49-F238E27FC236}">
                  <a16:creationId xmlns:a16="http://schemas.microsoft.com/office/drawing/2014/main" id="{5AFFE844-53CD-40C7-935F-45751B201570}"/>
                </a:ext>
              </a:extLst>
            </p:cNvPr>
            <p:cNvSpPr txBox="1"/>
            <p:nvPr/>
          </p:nvSpPr>
          <p:spPr>
            <a:xfrm>
              <a:off x="3711273" y="5931222"/>
              <a:ext cx="460480"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29.7</a:t>
              </a:r>
            </a:p>
          </p:txBody>
        </p:sp>
        <p:sp>
          <p:nvSpPr>
            <p:cNvPr id="60" name="TextBox 59">
              <a:extLst>
                <a:ext uri="{FF2B5EF4-FFF2-40B4-BE49-F238E27FC236}">
                  <a16:creationId xmlns:a16="http://schemas.microsoft.com/office/drawing/2014/main" id="{EE6E39E1-7D95-4C6D-803C-74BC850BD2F0}"/>
                </a:ext>
              </a:extLst>
            </p:cNvPr>
            <p:cNvSpPr txBox="1"/>
            <p:nvPr/>
          </p:nvSpPr>
          <p:spPr>
            <a:xfrm>
              <a:off x="4978974" y="5931222"/>
              <a:ext cx="452986"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27.3</a:t>
              </a:r>
            </a:p>
          </p:txBody>
        </p:sp>
      </p:grpSp>
      <p:sp>
        <p:nvSpPr>
          <p:cNvPr id="62" name="TextBox 61">
            <a:extLst>
              <a:ext uri="{FF2B5EF4-FFF2-40B4-BE49-F238E27FC236}">
                <a16:creationId xmlns:a16="http://schemas.microsoft.com/office/drawing/2014/main" id="{2F9C7FF2-CF1B-472D-AD45-35A8A2B92A5B}"/>
              </a:ext>
            </a:extLst>
          </p:cNvPr>
          <p:cNvSpPr txBox="1"/>
          <p:nvPr/>
        </p:nvSpPr>
        <p:spPr>
          <a:xfrm>
            <a:off x="782166" y="4167368"/>
            <a:ext cx="4344135" cy="461665"/>
          </a:xfrm>
          <a:prstGeom prst="rect">
            <a:avLst/>
          </a:prstGeom>
          <a:noFill/>
        </p:spPr>
        <p:txBody>
          <a:bodyPr wrap="square">
            <a:spAutoFit/>
          </a:bodyPr>
          <a:lstStyle/>
          <a:p>
            <a:r>
              <a:rPr lang="ru-RU" sz="1200" spc="-50" dirty="0">
                <a:solidFill>
                  <a:srgbClr val="03539A"/>
                </a:solidFill>
                <a:latin typeface="Nekst Semi Bold" panose="00000700000000000000" pitchFamily="2" charset="-52"/>
              </a:rPr>
              <a:t>Средние значения параметров </a:t>
            </a:r>
            <a:br>
              <a:rPr lang="ru-RU" sz="1200" spc="-50" dirty="0">
                <a:solidFill>
                  <a:srgbClr val="03539A"/>
                </a:solidFill>
                <a:latin typeface="Nekst Semi Bold" panose="00000700000000000000" pitchFamily="2" charset="-52"/>
              </a:rPr>
            </a:br>
            <a:r>
              <a:rPr lang="ru-RU" sz="1200" spc="-50" dirty="0">
                <a:solidFill>
                  <a:srgbClr val="03539A"/>
                </a:solidFill>
                <a:latin typeface="Nekst Semi Bold" panose="00000700000000000000" pitchFamily="2" charset="-52"/>
              </a:rPr>
              <a:t>для выделенных </a:t>
            </a:r>
            <a:r>
              <a:rPr lang="ru-RU" sz="1200" spc="-50" dirty="0" err="1">
                <a:solidFill>
                  <a:srgbClr val="03539A"/>
                </a:solidFill>
                <a:latin typeface="Nekst Semi Bold" panose="00000700000000000000" pitchFamily="2" charset="-52"/>
              </a:rPr>
              <a:t>литотипов</a:t>
            </a:r>
            <a:r>
              <a:rPr lang="ru-RU" sz="1200" spc="-50" dirty="0">
                <a:solidFill>
                  <a:srgbClr val="03539A"/>
                </a:solidFill>
                <a:latin typeface="Nekst Semi Bold" panose="00000700000000000000" pitchFamily="2" charset="-52"/>
              </a:rPr>
              <a:t> в коллекторе</a:t>
            </a:r>
          </a:p>
        </p:txBody>
      </p:sp>
      <p:sp>
        <p:nvSpPr>
          <p:cNvPr id="66" name="Прямоугольник: скругленные углы 65">
            <a:extLst>
              <a:ext uri="{FF2B5EF4-FFF2-40B4-BE49-F238E27FC236}">
                <a16:creationId xmlns:a16="http://schemas.microsoft.com/office/drawing/2014/main" id="{2E6F65E5-94DE-4AE8-82FD-F8AAEB11B4BD}"/>
              </a:ext>
            </a:extLst>
          </p:cNvPr>
          <p:cNvSpPr/>
          <p:nvPr/>
        </p:nvSpPr>
        <p:spPr>
          <a:xfrm>
            <a:off x="9963389" y="2218239"/>
            <a:ext cx="1564117" cy="1399622"/>
          </a:xfrm>
          <a:prstGeom prst="roundRect">
            <a:avLst>
              <a:gd name="adj" fmla="val 5987"/>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Прямоугольник: скругленные углы 67">
            <a:extLst>
              <a:ext uri="{FF2B5EF4-FFF2-40B4-BE49-F238E27FC236}">
                <a16:creationId xmlns:a16="http://schemas.microsoft.com/office/drawing/2014/main" id="{68247A2F-D2AD-4016-8E00-3AF974CCE5C0}"/>
              </a:ext>
            </a:extLst>
          </p:cNvPr>
          <p:cNvSpPr/>
          <p:nvPr/>
        </p:nvSpPr>
        <p:spPr>
          <a:xfrm>
            <a:off x="6260846" y="1072928"/>
            <a:ext cx="3753861"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TextBox 68">
            <a:extLst>
              <a:ext uri="{FF2B5EF4-FFF2-40B4-BE49-F238E27FC236}">
                <a16:creationId xmlns:a16="http://schemas.microsoft.com/office/drawing/2014/main" id="{A71BFFEE-A2E0-460E-8816-EA3F3FE700B1}"/>
              </a:ext>
            </a:extLst>
          </p:cNvPr>
          <p:cNvSpPr txBox="1"/>
          <p:nvPr/>
        </p:nvSpPr>
        <p:spPr>
          <a:xfrm>
            <a:off x="6406211" y="1072929"/>
            <a:ext cx="3467149"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Пропорция литологии Альма в коллекторе </a:t>
            </a:r>
          </a:p>
        </p:txBody>
      </p:sp>
      <p:sp>
        <p:nvSpPr>
          <p:cNvPr id="70" name="TextBox 69">
            <a:extLst>
              <a:ext uri="{FF2B5EF4-FFF2-40B4-BE49-F238E27FC236}">
                <a16:creationId xmlns:a16="http://schemas.microsoft.com/office/drawing/2014/main" id="{740DC491-3BF0-4248-AA59-6C6A7F9D961A}"/>
              </a:ext>
            </a:extLst>
          </p:cNvPr>
          <p:cNvSpPr txBox="1"/>
          <p:nvPr/>
        </p:nvSpPr>
        <p:spPr>
          <a:xfrm>
            <a:off x="10468188" y="3139196"/>
            <a:ext cx="979293"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Алевролит</a:t>
            </a:r>
          </a:p>
        </p:txBody>
      </p:sp>
      <p:sp>
        <p:nvSpPr>
          <p:cNvPr id="71" name="TextBox 70">
            <a:extLst>
              <a:ext uri="{FF2B5EF4-FFF2-40B4-BE49-F238E27FC236}">
                <a16:creationId xmlns:a16="http://schemas.microsoft.com/office/drawing/2014/main" id="{9123A4D5-05C4-4F25-A4A0-BBCC269A5DCF}"/>
              </a:ext>
            </a:extLst>
          </p:cNvPr>
          <p:cNvSpPr txBox="1"/>
          <p:nvPr/>
        </p:nvSpPr>
        <p:spPr>
          <a:xfrm>
            <a:off x="10468188" y="2794940"/>
            <a:ext cx="886654"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Мк.з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72" name="TextBox 71">
            <a:extLst>
              <a:ext uri="{FF2B5EF4-FFF2-40B4-BE49-F238E27FC236}">
                <a16:creationId xmlns:a16="http://schemas.microsoft.com/office/drawing/2014/main" id="{5AD6B031-2936-42CA-B680-F3448CDE8CB6}"/>
              </a:ext>
            </a:extLst>
          </p:cNvPr>
          <p:cNvSpPr txBox="1"/>
          <p:nvPr/>
        </p:nvSpPr>
        <p:spPr>
          <a:xfrm>
            <a:off x="10468188" y="2450685"/>
            <a:ext cx="823552"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lang="ru-RU" sz="1000" dirty="0">
                <a:solidFill>
                  <a:schemeClr val="tx1">
                    <a:lumMod val="85000"/>
                    <a:lumOff val="15000"/>
                  </a:schemeClr>
                </a:solidFill>
                <a:latin typeface="Gilroy Medium" panose="00000600000000000000" pitchFamily="2" charset="-52"/>
                <a:cs typeface="Arial" panose="020B0604020202020204" pitchFamily="34" charset="0"/>
              </a:rPr>
              <a:t>к</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р.з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73" name="Прямоугольник: скругленные углы 72">
            <a:extLst>
              <a:ext uri="{FF2B5EF4-FFF2-40B4-BE49-F238E27FC236}">
                <a16:creationId xmlns:a16="http://schemas.microsoft.com/office/drawing/2014/main" id="{3E7F5A06-B96F-4234-B1B0-E9CA0C780FFB}"/>
              </a:ext>
            </a:extLst>
          </p:cNvPr>
          <p:cNvSpPr/>
          <p:nvPr/>
        </p:nvSpPr>
        <p:spPr>
          <a:xfrm>
            <a:off x="10192975" y="3146807"/>
            <a:ext cx="220437" cy="211756"/>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ик: скругленные углы 73">
            <a:extLst>
              <a:ext uri="{FF2B5EF4-FFF2-40B4-BE49-F238E27FC236}">
                <a16:creationId xmlns:a16="http://schemas.microsoft.com/office/drawing/2014/main" id="{EF36DFA8-0F83-4526-B770-B0D45F1BF039}"/>
              </a:ext>
            </a:extLst>
          </p:cNvPr>
          <p:cNvSpPr/>
          <p:nvPr/>
        </p:nvSpPr>
        <p:spPr>
          <a:xfrm>
            <a:off x="10192975" y="2802551"/>
            <a:ext cx="220437" cy="211756"/>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Прямоугольник: скругленные углы 74">
            <a:extLst>
              <a:ext uri="{FF2B5EF4-FFF2-40B4-BE49-F238E27FC236}">
                <a16:creationId xmlns:a16="http://schemas.microsoft.com/office/drawing/2014/main" id="{CA5053E7-12EC-4C57-9F02-46A1C2FAE878}"/>
              </a:ext>
            </a:extLst>
          </p:cNvPr>
          <p:cNvSpPr/>
          <p:nvPr/>
        </p:nvSpPr>
        <p:spPr>
          <a:xfrm>
            <a:off x="10193387" y="2458296"/>
            <a:ext cx="220437" cy="211756"/>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Прямоугольник: скругленные углы 75">
            <a:extLst>
              <a:ext uri="{FF2B5EF4-FFF2-40B4-BE49-F238E27FC236}">
                <a16:creationId xmlns:a16="http://schemas.microsoft.com/office/drawing/2014/main" id="{71B1EB25-C940-48EA-BB58-71E2AC216980}"/>
              </a:ext>
            </a:extLst>
          </p:cNvPr>
          <p:cNvSpPr/>
          <p:nvPr/>
        </p:nvSpPr>
        <p:spPr>
          <a:xfrm>
            <a:off x="6247494" y="1471392"/>
            <a:ext cx="5451729" cy="2309480"/>
          </a:xfrm>
          <a:prstGeom prst="roundRect">
            <a:avLst>
              <a:gd name="adj" fmla="val 6356"/>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Прямоугольник: скругленные углы 76">
            <a:extLst>
              <a:ext uri="{FF2B5EF4-FFF2-40B4-BE49-F238E27FC236}">
                <a16:creationId xmlns:a16="http://schemas.microsoft.com/office/drawing/2014/main" id="{BA692B1F-E9B2-493D-A1F9-2B6AEE9BF798}"/>
              </a:ext>
            </a:extLst>
          </p:cNvPr>
          <p:cNvSpPr/>
          <p:nvPr/>
        </p:nvSpPr>
        <p:spPr>
          <a:xfrm>
            <a:off x="8362950" y="1599430"/>
            <a:ext cx="3215938" cy="256076"/>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TextBox 77">
            <a:extLst>
              <a:ext uri="{FF2B5EF4-FFF2-40B4-BE49-F238E27FC236}">
                <a16:creationId xmlns:a16="http://schemas.microsoft.com/office/drawing/2014/main" id="{AF47EE31-CF61-46C4-9D7D-A6D167422B62}"/>
              </a:ext>
            </a:extLst>
          </p:cNvPr>
          <p:cNvSpPr txBox="1"/>
          <p:nvPr/>
        </p:nvSpPr>
        <p:spPr>
          <a:xfrm>
            <a:off x="8430335" y="1599430"/>
            <a:ext cx="3156827" cy="261610"/>
          </a:xfrm>
          <a:prstGeom prst="rect">
            <a:avLst/>
          </a:prstGeom>
          <a:noFill/>
        </p:spPr>
        <p:txBody>
          <a:bodyPr wrap="square">
            <a:spAutoFit/>
          </a:bodyPr>
          <a:lstStyle/>
          <a:p>
            <a:r>
              <a:rPr lang="ru-RU" sz="1100" dirty="0">
                <a:solidFill>
                  <a:srgbClr val="03539A"/>
                </a:solidFill>
                <a:latin typeface="Nekst" panose="00000500000000000000" pitchFamily="2" charset="-52"/>
              </a:rPr>
              <a:t>Уточненная классификация, все пласты</a:t>
            </a:r>
          </a:p>
        </p:txBody>
      </p:sp>
      <p:sp>
        <p:nvSpPr>
          <p:cNvPr id="79" name="Прямоугольник: скругленные углы 78">
            <a:extLst>
              <a:ext uri="{FF2B5EF4-FFF2-40B4-BE49-F238E27FC236}">
                <a16:creationId xmlns:a16="http://schemas.microsoft.com/office/drawing/2014/main" id="{BBC958DD-2C76-410F-9888-E90DF15207F5}"/>
              </a:ext>
            </a:extLst>
          </p:cNvPr>
          <p:cNvSpPr/>
          <p:nvPr/>
        </p:nvSpPr>
        <p:spPr>
          <a:xfrm>
            <a:off x="4240746" y="2218239"/>
            <a:ext cx="1564117" cy="1399622"/>
          </a:xfrm>
          <a:prstGeom prst="roundRect">
            <a:avLst>
              <a:gd name="adj" fmla="val 5987"/>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TextBox 79">
            <a:extLst>
              <a:ext uri="{FF2B5EF4-FFF2-40B4-BE49-F238E27FC236}">
                <a16:creationId xmlns:a16="http://schemas.microsoft.com/office/drawing/2014/main" id="{360C847D-F27C-4D23-BD26-951AD2A24C7D}"/>
              </a:ext>
            </a:extLst>
          </p:cNvPr>
          <p:cNvSpPr txBox="1"/>
          <p:nvPr/>
        </p:nvSpPr>
        <p:spPr>
          <a:xfrm>
            <a:off x="4745545" y="3139196"/>
            <a:ext cx="979293"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Алевролит</a:t>
            </a:r>
          </a:p>
        </p:txBody>
      </p:sp>
      <p:sp>
        <p:nvSpPr>
          <p:cNvPr id="81" name="TextBox 80">
            <a:extLst>
              <a:ext uri="{FF2B5EF4-FFF2-40B4-BE49-F238E27FC236}">
                <a16:creationId xmlns:a16="http://schemas.microsoft.com/office/drawing/2014/main" id="{7BC006B8-2689-42AE-8213-6F982EA0C6D9}"/>
              </a:ext>
            </a:extLst>
          </p:cNvPr>
          <p:cNvSpPr txBox="1"/>
          <p:nvPr/>
        </p:nvSpPr>
        <p:spPr>
          <a:xfrm>
            <a:off x="4745545" y="2794940"/>
            <a:ext cx="886654"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Мк.з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82" name="TextBox 81">
            <a:extLst>
              <a:ext uri="{FF2B5EF4-FFF2-40B4-BE49-F238E27FC236}">
                <a16:creationId xmlns:a16="http://schemas.microsoft.com/office/drawing/2014/main" id="{E29CBDA4-2F99-4974-BE31-FDCA90B134A8}"/>
              </a:ext>
            </a:extLst>
          </p:cNvPr>
          <p:cNvSpPr txBox="1"/>
          <p:nvPr/>
        </p:nvSpPr>
        <p:spPr>
          <a:xfrm>
            <a:off x="4745545" y="2450685"/>
            <a:ext cx="823552"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lang="ru-RU" sz="1000" dirty="0">
                <a:solidFill>
                  <a:schemeClr val="tx1">
                    <a:lumMod val="85000"/>
                    <a:lumOff val="15000"/>
                  </a:schemeClr>
                </a:solidFill>
                <a:latin typeface="Gilroy Medium" panose="00000600000000000000" pitchFamily="2" charset="-52"/>
                <a:cs typeface="Arial" panose="020B0604020202020204" pitchFamily="34" charset="0"/>
              </a:rPr>
              <a:t>к</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р.з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83" name="Прямоугольник: скругленные углы 82">
            <a:extLst>
              <a:ext uri="{FF2B5EF4-FFF2-40B4-BE49-F238E27FC236}">
                <a16:creationId xmlns:a16="http://schemas.microsoft.com/office/drawing/2014/main" id="{94125407-160C-4B26-9A08-9452E42BC103}"/>
              </a:ext>
            </a:extLst>
          </p:cNvPr>
          <p:cNvSpPr/>
          <p:nvPr/>
        </p:nvSpPr>
        <p:spPr>
          <a:xfrm>
            <a:off x="4470332" y="3146807"/>
            <a:ext cx="220437" cy="211756"/>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Прямоугольник: скругленные углы 83">
            <a:extLst>
              <a:ext uri="{FF2B5EF4-FFF2-40B4-BE49-F238E27FC236}">
                <a16:creationId xmlns:a16="http://schemas.microsoft.com/office/drawing/2014/main" id="{8644A063-E445-4E4E-97AA-68E5D7B94F0B}"/>
              </a:ext>
            </a:extLst>
          </p:cNvPr>
          <p:cNvSpPr/>
          <p:nvPr/>
        </p:nvSpPr>
        <p:spPr>
          <a:xfrm>
            <a:off x="4470332" y="2802551"/>
            <a:ext cx="220437" cy="211756"/>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Прямоугольник: скругленные углы 84">
            <a:extLst>
              <a:ext uri="{FF2B5EF4-FFF2-40B4-BE49-F238E27FC236}">
                <a16:creationId xmlns:a16="http://schemas.microsoft.com/office/drawing/2014/main" id="{2BB93285-BFF6-40B8-A7E7-D1E49A2F2B61}"/>
              </a:ext>
            </a:extLst>
          </p:cNvPr>
          <p:cNvSpPr/>
          <p:nvPr/>
        </p:nvSpPr>
        <p:spPr>
          <a:xfrm>
            <a:off x="4470744" y="2458296"/>
            <a:ext cx="220437" cy="211756"/>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6" name="Прямоугольник: скругленные углы 85">
            <a:extLst>
              <a:ext uri="{FF2B5EF4-FFF2-40B4-BE49-F238E27FC236}">
                <a16:creationId xmlns:a16="http://schemas.microsoft.com/office/drawing/2014/main" id="{29BDB23F-558B-41B0-BABA-D01332FE8B4D}"/>
              </a:ext>
            </a:extLst>
          </p:cNvPr>
          <p:cNvSpPr/>
          <p:nvPr/>
        </p:nvSpPr>
        <p:spPr>
          <a:xfrm>
            <a:off x="6260846" y="4025613"/>
            <a:ext cx="5451729" cy="2309480"/>
          </a:xfrm>
          <a:prstGeom prst="roundRect">
            <a:avLst>
              <a:gd name="adj" fmla="val 6356"/>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Прямоугольник: скругленные углы 87">
            <a:extLst>
              <a:ext uri="{FF2B5EF4-FFF2-40B4-BE49-F238E27FC236}">
                <a16:creationId xmlns:a16="http://schemas.microsoft.com/office/drawing/2014/main" id="{94392A0D-9E1F-4F45-BA66-7B321F07A507}"/>
              </a:ext>
            </a:extLst>
          </p:cNvPr>
          <p:cNvSpPr/>
          <p:nvPr/>
        </p:nvSpPr>
        <p:spPr>
          <a:xfrm>
            <a:off x="549884" y="4025613"/>
            <a:ext cx="5451729" cy="2309480"/>
          </a:xfrm>
          <a:prstGeom prst="roundRect">
            <a:avLst>
              <a:gd name="adj" fmla="val 6356"/>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0" name="Группа 99">
            <a:extLst>
              <a:ext uri="{FF2B5EF4-FFF2-40B4-BE49-F238E27FC236}">
                <a16:creationId xmlns:a16="http://schemas.microsoft.com/office/drawing/2014/main" id="{86C73BF8-524B-4B45-871B-599437684A87}"/>
              </a:ext>
            </a:extLst>
          </p:cNvPr>
          <p:cNvGrpSpPr/>
          <p:nvPr/>
        </p:nvGrpSpPr>
        <p:grpSpPr>
          <a:xfrm>
            <a:off x="9963389" y="4753891"/>
            <a:ext cx="1564117" cy="1399622"/>
            <a:chOff x="9936195" y="4753891"/>
            <a:chExt cx="1564117" cy="1399622"/>
          </a:xfrm>
        </p:grpSpPr>
        <p:sp>
          <p:nvSpPr>
            <p:cNvPr id="93" name="Прямоугольник: скругленные углы 92">
              <a:extLst>
                <a:ext uri="{FF2B5EF4-FFF2-40B4-BE49-F238E27FC236}">
                  <a16:creationId xmlns:a16="http://schemas.microsoft.com/office/drawing/2014/main" id="{F57F326A-83D2-4EAF-9E4E-DDF468F0613B}"/>
                </a:ext>
              </a:extLst>
            </p:cNvPr>
            <p:cNvSpPr/>
            <p:nvPr/>
          </p:nvSpPr>
          <p:spPr>
            <a:xfrm>
              <a:off x="9936195" y="4753891"/>
              <a:ext cx="1564117" cy="1399622"/>
            </a:xfrm>
            <a:prstGeom prst="roundRect">
              <a:avLst>
                <a:gd name="adj" fmla="val 5987"/>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TextBox 93">
              <a:extLst>
                <a:ext uri="{FF2B5EF4-FFF2-40B4-BE49-F238E27FC236}">
                  <a16:creationId xmlns:a16="http://schemas.microsoft.com/office/drawing/2014/main" id="{4995E527-A2BC-41E2-A42B-D10DB7A0D646}"/>
                </a:ext>
              </a:extLst>
            </p:cNvPr>
            <p:cNvSpPr txBox="1"/>
            <p:nvPr/>
          </p:nvSpPr>
          <p:spPr>
            <a:xfrm>
              <a:off x="10440994" y="5674848"/>
              <a:ext cx="979293"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Алевролит</a:t>
              </a:r>
            </a:p>
          </p:txBody>
        </p:sp>
        <p:sp>
          <p:nvSpPr>
            <p:cNvPr id="95" name="TextBox 94">
              <a:extLst>
                <a:ext uri="{FF2B5EF4-FFF2-40B4-BE49-F238E27FC236}">
                  <a16:creationId xmlns:a16="http://schemas.microsoft.com/office/drawing/2014/main" id="{7DE847AC-1663-458E-A10E-8E13A4C4C364}"/>
                </a:ext>
              </a:extLst>
            </p:cNvPr>
            <p:cNvSpPr txBox="1"/>
            <p:nvPr/>
          </p:nvSpPr>
          <p:spPr>
            <a:xfrm>
              <a:off x="10440994" y="5330592"/>
              <a:ext cx="886654"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Мк.з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96" name="TextBox 95">
              <a:extLst>
                <a:ext uri="{FF2B5EF4-FFF2-40B4-BE49-F238E27FC236}">
                  <a16:creationId xmlns:a16="http://schemas.microsoft.com/office/drawing/2014/main" id="{0CF4EF61-7396-413A-BDA7-41DEF9BA9D4F}"/>
                </a:ext>
              </a:extLst>
            </p:cNvPr>
            <p:cNvSpPr txBox="1"/>
            <p:nvPr/>
          </p:nvSpPr>
          <p:spPr>
            <a:xfrm>
              <a:off x="10440994" y="4986337"/>
              <a:ext cx="823552"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lang="ru-RU" sz="1000" dirty="0">
                  <a:solidFill>
                    <a:schemeClr val="tx1">
                      <a:lumMod val="85000"/>
                      <a:lumOff val="15000"/>
                    </a:schemeClr>
                  </a:solidFill>
                  <a:latin typeface="Gilroy Medium" panose="00000600000000000000" pitchFamily="2" charset="-52"/>
                  <a:cs typeface="Arial" panose="020B0604020202020204" pitchFamily="34" charset="0"/>
                </a:rPr>
                <a:t>к</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р.з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97" name="Прямоугольник: скругленные углы 96">
              <a:extLst>
                <a:ext uri="{FF2B5EF4-FFF2-40B4-BE49-F238E27FC236}">
                  <a16:creationId xmlns:a16="http://schemas.microsoft.com/office/drawing/2014/main" id="{63D24C47-C25E-4AB9-B1D2-E7202505CC90}"/>
                </a:ext>
              </a:extLst>
            </p:cNvPr>
            <p:cNvSpPr/>
            <p:nvPr/>
          </p:nvSpPr>
          <p:spPr>
            <a:xfrm>
              <a:off x="10165781" y="5682459"/>
              <a:ext cx="220437" cy="211756"/>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Прямоугольник: скругленные углы 97">
              <a:extLst>
                <a:ext uri="{FF2B5EF4-FFF2-40B4-BE49-F238E27FC236}">
                  <a16:creationId xmlns:a16="http://schemas.microsoft.com/office/drawing/2014/main" id="{A41F6A89-B30F-4693-B968-64373C4406D8}"/>
                </a:ext>
              </a:extLst>
            </p:cNvPr>
            <p:cNvSpPr/>
            <p:nvPr/>
          </p:nvSpPr>
          <p:spPr>
            <a:xfrm>
              <a:off x="10165781" y="5338203"/>
              <a:ext cx="220437" cy="211756"/>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Прямоугольник: скругленные углы 98">
              <a:extLst>
                <a:ext uri="{FF2B5EF4-FFF2-40B4-BE49-F238E27FC236}">
                  <a16:creationId xmlns:a16="http://schemas.microsoft.com/office/drawing/2014/main" id="{599955F9-FAD0-4A15-9EBA-7C7B18C7FDC6}"/>
                </a:ext>
              </a:extLst>
            </p:cNvPr>
            <p:cNvSpPr/>
            <p:nvPr/>
          </p:nvSpPr>
          <p:spPr>
            <a:xfrm>
              <a:off x="10166193" y="4993948"/>
              <a:ext cx="220437" cy="211756"/>
            </a:xfrm>
            <a:prstGeom prst="roundRect">
              <a:avLst/>
            </a:prstGeom>
            <a:solidFill>
              <a:srgbClr val="03539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727252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E091B6EA-E5BB-2214-DF41-91E1536EC4E5}"/>
              </a:ext>
            </a:extLst>
          </p:cNvPr>
          <p:cNvPicPr>
            <a:picLocks noChangeAspect="1"/>
          </p:cNvPicPr>
          <p:nvPr/>
        </p:nvPicPr>
        <p:blipFill rotWithShape="1">
          <a:blip r:embed="rId3"/>
          <a:srcRect b="4918"/>
          <a:stretch/>
        </p:blipFill>
        <p:spPr>
          <a:xfrm>
            <a:off x="7170511" y="4321017"/>
            <a:ext cx="3665419" cy="1978056"/>
          </a:xfrm>
          <a:prstGeom prst="rect">
            <a:avLst/>
          </a:prstGeom>
        </p:spPr>
      </p:pic>
      <p:sp>
        <p:nvSpPr>
          <p:cNvPr id="2" name="Номер слайда 1">
            <a:extLst>
              <a:ext uri="{FF2B5EF4-FFF2-40B4-BE49-F238E27FC236}">
                <a16:creationId xmlns:a16="http://schemas.microsoft.com/office/drawing/2014/main" id="{4666798B-CFF5-0797-F349-957E9310E78E}"/>
              </a:ext>
            </a:extLst>
          </p:cNvPr>
          <p:cNvSpPr>
            <a:spLocks noGrp="1"/>
          </p:cNvSpPr>
          <p:nvPr>
            <p:ph type="sldNum" sz="quarter" idx="12"/>
          </p:nvPr>
        </p:nvSpPr>
        <p:spPr/>
        <p:txBody>
          <a:bodyPr/>
          <a:lstStyle/>
          <a:p>
            <a:fld id="{D3D20775-C6ED-4CFC-A0E3-2E43A9156611}" type="slidenum">
              <a:rPr lang="ru-RU" smtClean="0"/>
              <a:pPr/>
              <a:t>16</a:t>
            </a:fld>
            <a:endParaRPr lang="ru-RU" dirty="0"/>
          </a:p>
        </p:txBody>
      </p:sp>
      <p:sp>
        <p:nvSpPr>
          <p:cNvPr id="6" name="TextBox 5">
            <a:extLst>
              <a:ext uri="{FF2B5EF4-FFF2-40B4-BE49-F238E27FC236}">
                <a16:creationId xmlns:a16="http://schemas.microsoft.com/office/drawing/2014/main" id="{2B9DDE06-656D-734C-DAA1-10EA491E4252}"/>
              </a:ext>
            </a:extLst>
          </p:cNvPr>
          <p:cNvSpPr txBox="1"/>
          <p:nvPr/>
        </p:nvSpPr>
        <p:spPr>
          <a:xfrm rot="16200000">
            <a:off x="-425831" y="4234748"/>
            <a:ext cx="2526654" cy="276999"/>
          </a:xfrm>
          <a:prstGeom prst="rect">
            <a:avLst/>
          </a:prstGeom>
          <a:noFill/>
        </p:spPr>
        <p:txBody>
          <a:bodyPr wrap="none" rtlCol="0">
            <a:spAutoFit/>
          </a:bodyPr>
          <a:lstStyle/>
          <a:p>
            <a:r>
              <a:rPr lang="ru-RU" sz="1200" dirty="0">
                <a:solidFill>
                  <a:srgbClr val="03539A"/>
                </a:solidFill>
                <a:latin typeface="Nekst Semi Bold" panose="00000700000000000000" pitchFamily="2" charset="-52"/>
                <a:cs typeface="Times New Roman" panose="02020603050405020304" pitchFamily="18" charset="0"/>
              </a:rPr>
              <a:t>Коэффициент пористости, </a:t>
            </a:r>
            <a:r>
              <a:rPr lang="ru-RU" sz="1200" dirty="0" err="1">
                <a:solidFill>
                  <a:srgbClr val="03539A"/>
                </a:solidFill>
                <a:latin typeface="Nekst Semi Bold" panose="00000700000000000000" pitchFamily="2" charset="-52"/>
                <a:cs typeface="Times New Roman" panose="02020603050405020304" pitchFamily="18" charset="0"/>
              </a:rPr>
              <a:t>д.е</a:t>
            </a:r>
            <a:r>
              <a:rPr lang="ru-RU" sz="1200" dirty="0">
                <a:solidFill>
                  <a:srgbClr val="03539A"/>
                </a:solidFill>
                <a:latin typeface="Nekst Semi Bold" panose="00000700000000000000" pitchFamily="2" charset="-52"/>
                <a:cs typeface="Times New Roman" panose="02020603050405020304" pitchFamily="18" charset="0"/>
              </a:rPr>
              <a:t>.</a:t>
            </a:r>
          </a:p>
        </p:txBody>
      </p:sp>
      <p:pic>
        <p:nvPicPr>
          <p:cNvPr id="4" name="Рисунок 3">
            <a:extLst>
              <a:ext uri="{FF2B5EF4-FFF2-40B4-BE49-F238E27FC236}">
                <a16:creationId xmlns:a16="http://schemas.microsoft.com/office/drawing/2014/main" id="{BF15BB2A-0C5B-31F7-1EB0-E7D9CFEBB15A}"/>
              </a:ext>
            </a:extLst>
          </p:cNvPr>
          <p:cNvPicPr>
            <a:picLocks noChangeAspect="1"/>
          </p:cNvPicPr>
          <p:nvPr/>
        </p:nvPicPr>
        <p:blipFill rotWithShape="1">
          <a:blip r:embed="rId4"/>
          <a:srcRect l="788" t="1933" r="1" b="4938"/>
          <a:stretch/>
        </p:blipFill>
        <p:spPr>
          <a:xfrm>
            <a:off x="1167455" y="2715523"/>
            <a:ext cx="5383757" cy="3456161"/>
          </a:xfrm>
          <a:prstGeom prst="rect">
            <a:avLst/>
          </a:prstGeom>
          <a:ln>
            <a:noFill/>
          </a:ln>
        </p:spPr>
      </p:pic>
      <p:grpSp>
        <p:nvGrpSpPr>
          <p:cNvPr id="57" name="Группа 56">
            <a:extLst>
              <a:ext uri="{FF2B5EF4-FFF2-40B4-BE49-F238E27FC236}">
                <a16:creationId xmlns:a16="http://schemas.microsoft.com/office/drawing/2014/main" id="{76D9A293-5D2F-4426-A4AF-735E6A576EEF}"/>
              </a:ext>
            </a:extLst>
          </p:cNvPr>
          <p:cNvGrpSpPr/>
          <p:nvPr/>
        </p:nvGrpSpPr>
        <p:grpSpPr>
          <a:xfrm>
            <a:off x="3149807" y="1753881"/>
            <a:ext cx="807139" cy="756727"/>
            <a:chOff x="2215078" y="1753881"/>
            <a:chExt cx="807139" cy="756727"/>
          </a:xfrm>
        </p:grpSpPr>
        <p:sp>
          <p:nvSpPr>
            <p:cNvPr id="10" name="Овал 9">
              <a:extLst>
                <a:ext uri="{FF2B5EF4-FFF2-40B4-BE49-F238E27FC236}">
                  <a16:creationId xmlns:a16="http://schemas.microsoft.com/office/drawing/2014/main" id="{176DA2F4-1E95-B8B4-5684-B09ABD432576}"/>
                </a:ext>
              </a:extLst>
            </p:cNvPr>
            <p:cNvSpPr/>
            <p:nvPr/>
          </p:nvSpPr>
          <p:spPr>
            <a:xfrm>
              <a:off x="2344805" y="1753881"/>
              <a:ext cx="255631" cy="25563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a:extLst>
                <a:ext uri="{FF2B5EF4-FFF2-40B4-BE49-F238E27FC236}">
                  <a16:creationId xmlns:a16="http://schemas.microsoft.com/office/drawing/2014/main" id="{F44DB94A-87BC-89F3-B7B8-12C1714C5B51}"/>
                </a:ext>
              </a:extLst>
            </p:cNvPr>
            <p:cNvSpPr/>
            <p:nvPr/>
          </p:nvSpPr>
          <p:spPr>
            <a:xfrm>
              <a:off x="2620559" y="1754540"/>
              <a:ext cx="255631" cy="25563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a:extLst>
                <a:ext uri="{FF2B5EF4-FFF2-40B4-BE49-F238E27FC236}">
                  <a16:creationId xmlns:a16="http://schemas.microsoft.com/office/drawing/2014/main" id="{8EED98AA-E6D1-6679-11FB-3E8B5CA78FE6}"/>
                </a:ext>
              </a:extLst>
            </p:cNvPr>
            <p:cNvSpPr/>
            <p:nvPr/>
          </p:nvSpPr>
          <p:spPr>
            <a:xfrm>
              <a:off x="2491788" y="1997260"/>
              <a:ext cx="255631" cy="25563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a:extLst>
                <a:ext uri="{FF2B5EF4-FFF2-40B4-BE49-F238E27FC236}">
                  <a16:creationId xmlns:a16="http://schemas.microsoft.com/office/drawing/2014/main" id="{C8571E66-0774-E522-2023-E474A40EE87C}"/>
                </a:ext>
              </a:extLst>
            </p:cNvPr>
            <p:cNvSpPr/>
            <p:nvPr/>
          </p:nvSpPr>
          <p:spPr>
            <a:xfrm>
              <a:off x="2766586" y="2003716"/>
              <a:ext cx="255631" cy="25563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CB574055-042E-1003-3362-248F70FC09E6}"/>
                </a:ext>
              </a:extLst>
            </p:cNvPr>
            <p:cNvSpPr/>
            <p:nvPr/>
          </p:nvSpPr>
          <p:spPr>
            <a:xfrm>
              <a:off x="2215078" y="2016395"/>
              <a:ext cx="255631" cy="25563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a:extLst>
                <a:ext uri="{FF2B5EF4-FFF2-40B4-BE49-F238E27FC236}">
                  <a16:creationId xmlns:a16="http://schemas.microsoft.com/office/drawing/2014/main" id="{55DD83C7-4A6E-903C-87C4-4AE98C4A2378}"/>
                </a:ext>
              </a:extLst>
            </p:cNvPr>
            <p:cNvSpPr/>
            <p:nvPr/>
          </p:nvSpPr>
          <p:spPr>
            <a:xfrm>
              <a:off x="2373556" y="2254977"/>
              <a:ext cx="255631" cy="25563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a:extLst>
                <a:ext uri="{FF2B5EF4-FFF2-40B4-BE49-F238E27FC236}">
                  <a16:creationId xmlns:a16="http://schemas.microsoft.com/office/drawing/2014/main" id="{2E8E6B66-8198-944B-990B-D04A9C227BF1}"/>
                </a:ext>
              </a:extLst>
            </p:cNvPr>
            <p:cNvSpPr/>
            <p:nvPr/>
          </p:nvSpPr>
          <p:spPr>
            <a:xfrm>
              <a:off x="2650266" y="2239304"/>
              <a:ext cx="255631" cy="25563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5" name="Группа 54">
            <a:extLst>
              <a:ext uri="{FF2B5EF4-FFF2-40B4-BE49-F238E27FC236}">
                <a16:creationId xmlns:a16="http://schemas.microsoft.com/office/drawing/2014/main" id="{9AA0F81F-93AB-443C-9DF3-0275031CDE62}"/>
              </a:ext>
            </a:extLst>
          </p:cNvPr>
          <p:cNvGrpSpPr/>
          <p:nvPr/>
        </p:nvGrpSpPr>
        <p:grpSpPr>
          <a:xfrm>
            <a:off x="5386094" y="1700494"/>
            <a:ext cx="843414" cy="790650"/>
            <a:chOff x="4451365" y="1700494"/>
            <a:chExt cx="843414" cy="790650"/>
          </a:xfrm>
        </p:grpSpPr>
        <p:sp>
          <p:nvSpPr>
            <p:cNvPr id="17" name="Овал 16">
              <a:extLst>
                <a:ext uri="{FF2B5EF4-FFF2-40B4-BE49-F238E27FC236}">
                  <a16:creationId xmlns:a16="http://schemas.microsoft.com/office/drawing/2014/main" id="{ED7AEEF8-F5E0-2D0F-C753-12BF827ADF50}"/>
                </a:ext>
              </a:extLst>
            </p:cNvPr>
            <p:cNvSpPr/>
            <p:nvPr/>
          </p:nvSpPr>
          <p:spPr>
            <a:xfrm>
              <a:off x="4667230" y="1700494"/>
              <a:ext cx="418366" cy="419455"/>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a:extLst>
                <a:ext uri="{FF2B5EF4-FFF2-40B4-BE49-F238E27FC236}">
                  <a16:creationId xmlns:a16="http://schemas.microsoft.com/office/drawing/2014/main" id="{D11222B5-276B-525C-EFA8-FF59530E0761}"/>
                </a:ext>
              </a:extLst>
            </p:cNvPr>
            <p:cNvSpPr/>
            <p:nvPr/>
          </p:nvSpPr>
          <p:spPr>
            <a:xfrm>
              <a:off x="4451365" y="2071689"/>
              <a:ext cx="418366" cy="419455"/>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a:extLst>
                <a:ext uri="{FF2B5EF4-FFF2-40B4-BE49-F238E27FC236}">
                  <a16:creationId xmlns:a16="http://schemas.microsoft.com/office/drawing/2014/main" id="{5AA60016-CBF8-0DC7-8CBE-00A2C0FD6F04}"/>
                </a:ext>
              </a:extLst>
            </p:cNvPr>
            <p:cNvSpPr/>
            <p:nvPr/>
          </p:nvSpPr>
          <p:spPr>
            <a:xfrm>
              <a:off x="4876413" y="2071689"/>
              <a:ext cx="418366" cy="419455"/>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6" name="Группа 55">
            <a:extLst>
              <a:ext uri="{FF2B5EF4-FFF2-40B4-BE49-F238E27FC236}">
                <a16:creationId xmlns:a16="http://schemas.microsoft.com/office/drawing/2014/main" id="{5C092D1B-88AE-4531-A408-0A26C7A872A1}"/>
              </a:ext>
            </a:extLst>
          </p:cNvPr>
          <p:cNvGrpSpPr/>
          <p:nvPr/>
        </p:nvGrpSpPr>
        <p:grpSpPr>
          <a:xfrm>
            <a:off x="4257981" y="1709946"/>
            <a:ext cx="756791" cy="776445"/>
            <a:chOff x="3323252" y="1709946"/>
            <a:chExt cx="756791" cy="776445"/>
          </a:xfrm>
        </p:grpSpPr>
        <p:sp>
          <p:nvSpPr>
            <p:cNvPr id="7" name="Овал 6">
              <a:extLst>
                <a:ext uri="{FF2B5EF4-FFF2-40B4-BE49-F238E27FC236}">
                  <a16:creationId xmlns:a16="http://schemas.microsoft.com/office/drawing/2014/main" id="{6DB9BD6C-207A-5E9F-7288-7F02C8A10B01}"/>
                </a:ext>
              </a:extLst>
            </p:cNvPr>
            <p:cNvSpPr/>
            <p:nvPr/>
          </p:nvSpPr>
          <p:spPr>
            <a:xfrm>
              <a:off x="3323252" y="1922283"/>
              <a:ext cx="418366" cy="419455"/>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a:extLst>
                <a:ext uri="{FF2B5EF4-FFF2-40B4-BE49-F238E27FC236}">
                  <a16:creationId xmlns:a16="http://schemas.microsoft.com/office/drawing/2014/main" id="{B1C5C28C-0D1C-60F5-990D-1502C9724845}"/>
                </a:ext>
              </a:extLst>
            </p:cNvPr>
            <p:cNvSpPr/>
            <p:nvPr/>
          </p:nvSpPr>
          <p:spPr>
            <a:xfrm>
              <a:off x="3667782" y="2230760"/>
              <a:ext cx="255631" cy="25563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a:extLst>
                <a:ext uri="{FF2B5EF4-FFF2-40B4-BE49-F238E27FC236}">
                  <a16:creationId xmlns:a16="http://schemas.microsoft.com/office/drawing/2014/main" id="{0C7D52D7-4AAC-6397-1097-5FA31D7911D8}"/>
                </a:ext>
              </a:extLst>
            </p:cNvPr>
            <p:cNvSpPr/>
            <p:nvPr/>
          </p:nvSpPr>
          <p:spPr>
            <a:xfrm>
              <a:off x="3613803" y="1709946"/>
              <a:ext cx="255631" cy="25563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a:extLst>
                <a:ext uri="{FF2B5EF4-FFF2-40B4-BE49-F238E27FC236}">
                  <a16:creationId xmlns:a16="http://schemas.microsoft.com/office/drawing/2014/main" id="{B02BF7F4-0DD6-EE22-37C7-737466540C9C}"/>
                </a:ext>
              </a:extLst>
            </p:cNvPr>
            <p:cNvSpPr/>
            <p:nvPr/>
          </p:nvSpPr>
          <p:spPr>
            <a:xfrm>
              <a:off x="3751576" y="1923569"/>
              <a:ext cx="328467" cy="329322"/>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5" name="Прямая со стрелкой 24">
            <a:extLst>
              <a:ext uri="{FF2B5EF4-FFF2-40B4-BE49-F238E27FC236}">
                <a16:creationId xmlns:a16="http://schemas.microsoft.com/office/drawing/2014/main" id="{EFA3A30E-2644-EF8C-595B-37E9667B7B04}"/>
              </a:ext>
            </a:extLst>
          </p:cNvPr>
          <p:cNvCxnSpPr>
            <a:cxnSpLocks/>
          </p:cNvCxnSpPr>
          <p:nvPr/>
        </p:nvCxnSpPr>
        <p:spPr>
          <a:xfrm flipH="1">
            <a:off x="3123845" y="2530857"/>
            <a:ext cx="483784" cy="115812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79F3AA00-48A6-E75A-03EB-675134DEF763}"/>
              </a:ext>
            </a:extLst>
          </p:cNvPr>
          <p:cNvCxnSpPr>
            <a:cxnSpLocks/>
          </p:cNvCxnSpPr>
          <p:nvPr/>
        </p:nvCxnSpPr>
        <p:spPr>
          <a:xfrm flipH="1">
            <a:off x="4080043" y="2515345"/>
            <a:ext cx="468489" cy="1173638"/>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21817B37-222B-BFCA-09AA-69B921EF1E63}"/>
              </a:ext>
            </a:extLst>
          </p:cNvPr>
          <p:cNvCxnSpPr>
            <a:cxnSpLocks/>
            <a:stCxn id="18" idx="4"/>
          </p:cNvCxnSpPr>
          <p:nvPr/>
        </p:nvCxnSpPr>
        <p:spPr>
          <a:xfrm flipH="1">
            <a:off x="5085595" y="2491144"/>
            <a:ext cx="509682" cy="1197839"/>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3" name="Рисунок 32">
            <a:extLst>
              <a:ext uri="{FF2B5EF4-FFF2-40B4-BE49-F238E27FC236}">
                <a16:creationId xmlns:a16="http://schemas.microsoft.com/office/drawing/2014/main" id="{D9952B03-1D2C-3EBD-197B-17774365A081}"/>
              </a:ext>
            </a:extLst>
          </p:cNvPr>
          <p:cNvPicPr>
            <a:picLocks noChangeAspect="1"/>
          </p:cNvPicPr>
          <p:nvPr/>
        </p:nvPicPr>
        <p:blipFill rotWithShape="1">
          <a:blip r:embed="rId5"/>
          <a:srcRect b="5512"/>
          <a:stretch/>
        </p:blipFill>
        <p:spPr>
          <a:xfrm>
            <a:off x="7110688" y="1529700"/>
            <a:ext cx="3715617" cy="1967544"/>
          </a:xfrm>
          <a:prstGeom prst="rect">
            <a:avLst/>
          </a:prstGeom>
        </p:spPr>
      </p:pic>
      <p:sp>
        <p:nvSpPr>
          <p:cNvPr id="32" name="Прямоугольник: скругленные углы 31">
            <a:extLst>
              <a:ext uri="{FF2B5EF4-FFF2-40B4-BE49-F238E27FC236}">
                <a16:creationId xmlns:a16="http://schemas.microsoft.com/office/drawing/2014/main" id="{FAE00C0F-F039-43D7-927A-99A3D3C147DE}"/>
              </a:ext>
            </a:extLst>
          </p:cNvPr>
          <p:cNvSpPr/>
          <p:nvPr/>
        </p:nvSpPr>
        <p:spPr>
          <a:xfrm>
            <a:off x="4221252" y="553421"/>
            <a:ext cx="4963912" cy="31859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скругленные углы 33">
            <a:extLst>
              <a:ext uri="{FF2B5EF4-FFF2-40B4-BE49-F238E27FC236}">
                <a16:creationId xmlns:a16="http://schemas.microsoft.com/office/drawing/2014/main" id="{941EEDCA-5989-4376-97ED-2B7061CE43A8}"/>
              </a:ext>
            </a:extLst>
          </p:cNvPr>
          <p:cNvSpPr/>
          <p:nvPr/>
        </p:nvSpPr>
        <p:spPr>
          <a:xfrm>
            <a:off x="-262208" y="488336"/>
            <a:ext cx="350065" cy="41075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68290D90-D8D8-4985-8AE9-E75CBAA50703}"/>
              </a:ext>
            </a:extLst>
          </p:cNvPr>
          <p:cNvSpPr txBox="1"/>
          <p:nvPr/>
        </p:nvSpPr>
        <p:spPr>
          <a:xfrm>
            <a:off x="644455" y="437424"/>
            <a:ext cx="3666931"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Выделение </a:t>
            </a:r>
            <a:r>
              <a:rPr lang="ru-RU" sz="2400" dirty="0" err="1">
                <a:solidFill>
                  <a:srgbClr val="03539A"/>
                </a:solidFill>
                <a:latin typeface="Nekst Semi Bold" panose="00000700000000000000" pitchFamily="2" charset="-52"/>
              </a:rPr>
              <a:t>литотипов</a:t>
            </a:r>
            <a:endParaRPr lang="ru-RU" sz="2400" dirty="0">
              <a:solidFill>
                <a:srgbClr val="03539A"/>
              </a:solidFill>
              <a:latin typeface="Nekst Semi Bold" panose="00000700000000000000" pitchFamily="2" charset="-52"/>
            </a:endParaRPr>
          </a:p>
        </p:txBody>
      </p:sp>
      <p:sp>
        <p:nvSpPr>
          <p:cNvPr id="36" name="TextBox 35">
            <a:extLst>
              <a:ext uri="{FF2B5EF4-FFF2-40B4-BE49-F238E27FC236}">
                <a16:creationId xmlns:a16="http://schemas.microsoft.com/office/drawing/2014/main" id="{24F17ECF-8EAD-4111-BE9D-65A0025FC0BB}"/>
              </a:ext>
            </a:extLst>
          </p:cNvPr>
          <p:cNvSpPr txBox="1"/>
          <p:nvPr/>
        </p:nvSpPr>
        <p:spPr>
          <a:xfrm>
            <a:off x="4379229" y="553421"/>
            <a:ext cx="4821922" cy="307777"/>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400" i="0" u="none" strike="noStrike" kern="1200" cap="none" spc="0" normalizeH="0" baseline="0" noProof="0" dirty="0">
                <a:ln>
                  <a:noFill/>
                </a:ln>
                <a:solidFill>
                  <a:srgbClr val="03539A"/>
                </a:solidFill>
                <a:effectLst/>
                <a:uLnTx/>
                <a:uFillTx/>
                <a:latin typeface="Nekst "/>
                <a:cs typeface="Arial" panose="020B0604020202020204" pitchFamily="34" charset="0"/>
              </a:rPr>
              <a:t>Обоснование уточненной классификации пород</a:t>
            </a:r>
          </a:p>
        </p:txBody>
      </p:sp>
      <p:grpSp>
        <p:nvGrpSpPr>
          <p:cNvPr id="37" name="Рисунок 7">
            <a:extLst>
              <a:ext uri="{FF2B5EF4-FFF2-40B4-BE49-F238E27FC236}">
                <a16:creationId xmlns:a16="http://schemas.microsoft.com/office/drawing/2014/main" id="{A9D391CD-EE6B-4ADD-90E6-C0457301926D}"/>
              </a:ext>
            </a:extLst>
          </p:cNvPr>
          <p:cNvGrpSpPr/>
          <p:nvPr/>
        </p:nvGrpSpPr>
        <p:grpSpPr>
          <a:xfrm>
            <a:off x="10523034" y="397549"/>
            <a:ext cx="1202981" cy="199524"/>
            <a:chOff x="3551339" y="3006890"/>
            <a:chExt cx="5089184" cy="844082"/>
          </a:xfrm>
        </p:grpSpPr>
        <p:sp>
          <p:nvSpPr>
            <p:cNvPr id="40" name="Полилиния: фигура 39">
              <a:extLst>
                <a:ext uri="{FF2B5EF4-FFF2-40B4-BE49-F238E27FC236}">
                  <a16:creationId xmlns:a16="http://schemas.microsoft.com/office/drawing/2014/main" id="{E30B28C0-7BDB-4CEB-BE4C-DE8DD275D2BD}"/>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id="{27302A69-382E-43E6-8D66-1B266C38A438}"/>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42" name="TextBox 41">
            <a:extLst>
              <a:ext uri="{FF2B5EF4-FFF2-40B4-BE49-F238E27FC236}">
                <a16:creationId xmlns:a16="http://schemas.microsoft.com/office/drawing/2014/main" id="{E886C43E-A2EF-404D-9F73-74B83CECE8C4}"/>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
        <p:nvSpPr>
          <p:cNvPr id="43" name="Прямоугольник: скругленные углы 42">
            <a:extLst>
              <a:ext uri="{FF2B5EF4-FFF2-40B4-BE49-F238E27FC236}">
                <a16:creationId xmlns:a16="http://schemas.microsoft.com/office/drawing/2014/main" id="{CD9EA663-F964-4E16-9370-D3AC37C1D3FF}"/>
              </a:ext>
            </a:extLst>
          </p:cNvPr>
          <p:cNvSpPr/>
          <p:nvPr/>
        </p:nvSpPr>
        <p:spPr>
          <a:xfrm>
            <a:off x="550863" y="1074864"/>
            <a:ext cx="3529180"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Box 43">
            <a:extLst>
              <a:ext uri="{FF2B5EF4-FFF2-40B4-BE49-F238E27FC236}">
                <a16:creationId xmlns:a16="http://schemas.microsoft.com/office/drawing/2014/main" id="{17AC4DF7-F2C2-4BF1-BD07-496CE42B4E91}"/>
              </a:ext>
            </a:extLst>
          </p:cNvPr>
          <p:cNvSpPr txBox="1"/>
          <p:nvPr/>
        </p:nvSpPr>
        <p:spPr>
          <a:xfrm>
            <a:off x="696228" y="1074865"/>
            <a:ext cx="3260718"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Отношение фракций псаммит/алеврит</a:t>
            </a:r>
          </a:p>
        </p:txBody>
      </p:sp>
      <p:sp>
        <p:nvSpPr>
          <p:cNvPr id="45" name="Прямоугольник: скругленные углы 44">
            <a:extLst>
              <a:ext uri="{FF2B5EF4-FFF2-40B4-BE49-F238E27FC236}">
                <a16:creationId xmlns:a16="http://schemas.microsoft.com/office/drawing/2014/main" id="{C1E40DC0-91FE-4342-BABC-029A7E3B9AD2}"/>
              </a:ext>
            </a:extLst>
          </p:cNvPr>
          <p:cNvSpPr/>
          <p:nvPr/>
        </p:nvSpPr>
        <p:spPr>
          <a:xfrm>
            <a:off x="549884" y="1473328"/>
            <a:ext cx="6189482" cy="4883022"/>
          </a:xfrm>
          <a:prstGeom prst="roundRect">
            <a:avLst>
              <a:gd name="adj" fmla="val 3040"/>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4" name="Группа 53">
            <a:extLst>
              <a:ext uri="{FF2B5EF4-FFF2-40B4-BE49-F238E27FC236}">
                <a16:creationId xmlns:a16="http://schemas.microsoft.com/office/drawing/2014/main" id="{15603EC7-DFC3-493C-8E13-179A9CEFE9E2}"/>
              </a:ext>
            </a:extLst>
          </p:cNvPr>
          <p:cNvGrpSpPr/>
          <p:nvPr/>
        </p:nvGrpSpPr>
        <p:grpSpPr>
          <a:xfrm>
            <a:off x="778765" y="1641927"/>
            <a:ext cx="1564117" cy="1032744"/>
            <a:chOff x="835915" y="1641927"/>
            <a:chExt cx="1564117" cy="1032744"/>
          </a:xfrm>
        </p:grpSpPr>
        <p:sp>
          <p:nvSpPr>
            <p:cNvPr id="46" name="Прямоугольник: скругленные углы 45">
              <a:extLst>
                <a:ext uri="{FF2B5EF4-FFF2-40B4-BE49-F238E27FC236}">
                  <a16:creationId xmlns:a16="http://schemas.microsoft.com/office/drawing/2014/main" id="{5D65CD3F-2656-404E-8B1D-9BD471D70FEF}"/>
                </a:ext>
              </a:extLst>
            </p:cNvPr>
            <p:cNvSpPr/>
            <p:nvPr/>
          </p:nvSpPr>
          <p:spPr>
            <a:xfrm>
              <a:off x="835915" y="1641927"/>
              <a:ext cx="1564117" cy="1032744"/>
            </a:xfrm>
            <a:prstGeom prst="roundRect">
              <a:avLst>
                <a:gd name="adj" fmla="val 5987"/>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TextBox 46">
              <a:extLst>
                <a:ext uri="{FF2B5EF4-FFF2-40B4-BE49-F238E27FC236}">
                  <a16:creationId xmlns:a16="http://schemas.microsoft.com/office/drawing/2014/main" id="{BDABFA69-AB5C-4BD3-9638-E1445407AAED}"/>
                </a:ext>
              </a:extLst>
            </p:cNvPr>
            <p:cNvSpPr txBox="1"/>
            <p:nvPr/>
          </p:nvSpPr>
          <p:spPr>
            <a:xfrm>
              <a:off x="1340714" y="2344330"/>
              <a:ext cx="979293"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Алевролит</a:t>
              </a:r>
            </a:p>
          </p:txBody>
        </p:sp>
        <p:sp>
          <p:nvSpPr>
            <p:cNvPr id="48" name="TextBox 47">
              <a:extLst>
                <a:ext uri="{FF2B5EF4-FFF2-40B4-BE49-F238E27FC236}">
                  <a16:creationId xmlns:a16="http://schemas.microsoft.com/office/drawing/2014/main" id="{3F2EB83E-53EC-4C89-BBE3-F80F8864EBFB}"/>
                </a:ext>
              </a:extLst>
            </p:cNvPr>
            <p:cNvSpPr txBox="1"/>
            <p:nvPr/>
          </p:nvSpPr>
          <p:spPr>
            <a:xfrm>
              <a:off x="1340714" y="2053041"/>
              <a:ext cx="886654"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Мк.з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49" name="TextBox 48">
              <a:extLst>
                <a:ext uri="{FF2B5EF4-FFF2-40B4-BE49-F238E27FC236}">
                  <a16:creationId xmlns:a16="http://schemas.microsoft.com/office/drawing/2014/main" id="{76C01963-E275-4384-B9E4-1A8A88382193}"/>
                </a:ext>
              </a:extLst>
            </p:cNvPr>
            <p:cNvSpPr txBox="1"/>
            <p:nvPr/>
          </p:nvSpPr>
          <p:spPr>
            <a:xfrm>
              <a:off x="1340714" y="1761901"/>
              <a:ext cx="823552"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lang="ru-RU" sz="1000" dirty="0">
                  <a:solidFill>
                    <a:schemeClr val="tx1">
                      <a:lumMod val="85000"/>
                      <a:lumOff val="15000"/>
                    </a:schemeClr>
                  </a:solidFill>
                  <a:latin typeface="Gilroy Medium" panose="00000600000000000000" pitchFamily="2" charset="-52"/>
                  <a:cs typeface="Arial" panose="020B0604020202020204" pitchFamily="34" charset="0"/>
                </a:rPr>
                <a:t>к</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р.з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50" name="Прямоугольник: скругленные углы 49">
              <a:extLst>
                <a:ext uri="{FF2B5EF4-FFF2-40B4-BE49-F238E27FC236}">
                  <a16:creationId xmlns:a16="http://schemas.microsoft.com/office/drawing/2014/main" id="{E7CE9852-3B79-4E9F-AA73-95528B9945B7}"/>
                </a:ext>
              </a:extLst>
            </p:cNvPr>
            <p:cNvSpPr/>
            <p:nvPr/>
          </p:nvSpPr>
          <p:spPr>
            <a:xfrm>
              <a:off x="1065501" y="2351941"/>
              <a:ext cx="220437" cy="211756"/>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скругленные углы 50">
              <a:extLst>
                <a:ext uri="{FF2B5EF4-FFF2-40B4-BE49-F238E27FC236}">
                  <a16:creationId xmlns:a16="http://schemas.microsoft.com/office/drawing/2014/main" id="{AD7F70D9-655E-4A01-9CA5-6E386AC79709}"/>
                </a:ext>
              </a:extLst>
            </p:cNvPr>
            <p:cNvSpPr/>
            <p:nvPr/>
          </p:nvSpPr>
          <p:spPr>
            <a:xfrm>
              <a:off x="1065501" y="2060652"/>
              <a:ext cx="220437" cy="211756"/>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Прямоугольник: скругленные углы 51">
              <a:extLst>
                <a:ext uri="{FF2B5EF4-FFF2-40B4-BE49-F238E27FC236}">
                  <a16:creationId xmlns:a16="http://schemas.microsoft.com/office/drawing/2014/main" id="{1B3CE3F2-061B-482D-81F4-B53A372C8122}"/>
                </a:ext>
              </a:extLst>
            </p:cNvPr>
            <p:cNvSpPr/>
            <p:nvPr/>
          </p:nvSpPr>
          <p:spPr>
            <a:xfrm>
              <a:off x="1065913" y="1769512"/>
              <a:ext cx="220437" cy="211756"/>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1" name="Прямоугольник: скругленные углы 60">
            <a:extLst>
              <a:ext uri="{FF2B5EF4-FFF2-40B4-BE49-F238E27FC236}">
                <a16:creationId xmlns:a16="http://schemas.microsoft.com/office/drawing/2014/main" id="{4025595C-2FB5-411D-A631-5AA6F2348B79}"/>
              </a:ext>
            </a:extLst>
          </p:cNvPr>
          <p:cNvSpPr/>
          <p:nvPr/>
        </p:nvSpPr>
        <p:spPr>
          <a:xfrm>
            <a:off x="6955231" y="1072928"/>
            <a:ext cx="1279825"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Box 61">
            <a:extLst>
              <a:ext uri="{FF2B5EF4-FFF2-40B4-BE49-F238E27FC236}">
                <a16:creationId xmlns:a16="http://schemas.microsoft.com/office/drawing/2014/main" id="{85BDC7F2-A0C3-4D11-BE61-7D42B598A100}"/>
              </a:ext>
            </a:extLst>
          </p:cNvPr>
          <p:cNvSpPr txBox="1"/>
          <p:nvPr/>
        </p:nvSpPr>
        <p:spPr>
          <a:xfrm>
            <a:off x="7100597" y="1072929"/>
            <a:ext cx="1281404"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Пористость</a:t>
            </a:r>
          </a:p>
        </p:txBody>
      </p:sp>
      <p:sp>
        <p:nvSpPr>
          <p:cNvPr id="63" name="Прямоугольник: скругленные углы 62">
            <a:extLst>
              <a:ext uri="{FF2B5EF4-FFF2-40B4-BE49-F238E27FC236}">
                <a16:creationId xmlns:a16="http://schemas.microsoft.com/office/drawing/2014/main" id="{38B060EA-71EC-44E8-9F69-88261050FDA7}"/>
              </a:ext>
            </a:extLst>
          </p:cNvPr>
          <p:cNvSpPr/>
          <p:nvPr/>
        </p:nvSpPr>
        <p:spPr>
          <a:xfrm>
            <a:off x="6955231" y="1471393"/>
            <a:ext cx="4743992" cy="2119532"/>
          </a:xfrm>
          <a:prstGeom prst="roundRect">
            <a:avLst>
              <a:gd name="adj" fmla="val 6356"/>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4" name="Группа 63">
            <a:extLst>
              <a:ext uri="{FF2B5EF4-FFF2-40B4-BE49-F238E27FC236}">
                <a16:creationId xmlns:a16="http://schemas.microsoft.com/office/drawing/2014/main" id="{2FC2C97A-1686-4FCF-8086-074A680BF591}"/>
              </a:ext>
            </a:extLst>
          </p:cNvPr>
          <p:cNvGrpSpPr/>
          <p:nvPr/>
        </p:nvGrpSpPr>
        <p:grpSpPr>
          <a:xfrm>
            <a:off x="9963389" y="1650158"/>
            <a:ext cx="1564117" cy="1032744"/>
            <a:chOff x="835915" y="1641927"/>
            <a:chExt cx="1564117" cy="1032744"/>
          </a:xfrm>
        </p:grpSpPr>
        <p:sp>
          <p:nvSpPr>
            <p:cNvPr id="65" name="Прямоугольник: скругленные углы 64">
              <a:extLst>
                <a:ext uri="{FF2B5EF4-FFF2-40B4-BE49-F238E27FC236}">
                  <a16:creationId xmlns:a16="http://schemas.microsoft.com/office/drawing/2014/main" id="{44125566-C57A-4069-B13D-2B1CFEBD0EDF}"/>
                </a:ext>
              </a:extLst>
            </p:cNvPr>
            <p:cNvSpPr/>
            <p:nvPr/>
          </p:nvSpPr>
          <p:spPr>
            <a:xfrm>
              <a:off x="835915" y="1641927"/>
              <a:ext cx="1564117" cy="1032744"/>
            </a:xfrm>
            <a:prstGeom prst="roundRect">
              <a:avLst>
                <a:gd name="adj" fmla="val 5987"/>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Box 65">
              <a:extLst>
                <a:ext uri="{FF2B5EF4-FFF2-40B4-BE49-F238E27FC236}">
                  <a16:creationId xmlns:a16="http://schemas.microsoft.com/office/drawing/2014/main" id="{13B5CD47-A63E-4270-9179-F52896C5162C}"/>
                </a:ext>
              </a:extLst>
            </p:cNvPr>
            <p:cNvSpPr txBox="1"/>
            <p:nvPr/>
          </p:nvSpPr>
          <p:spPr>
            <a:xfrm>
              <a:off x="1340714" y="2344330"/>
              <a:ext cx="979293"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Алевролит</a:t>
              </a:r>
            </a:p>
          </p:txBody>
        </p:sp>
        <p:sp>
          <p:nvSpPr>
            <p:cNvPr id="67" name="TextBox 66">
              <a:extLst>
                <a:ext uri="{FF2B5EF4-FFF2-40B4-BE49-F238E27FC236}">
                  <a16:creationId xmlns:a16="http://schemas.microsoft.com/office/drawing/2014/main" id="{727FA3D1-0ED4-4A9D-B52A-9CA8F34578EB}"/>
                </a:ext>
              </a:extLst>
            </p:cNvPr>
            <p:cNvSpPr txBox="1"/>
            <p:nvPr/>
          </p:nvSpPr>
          <p:spPr>
            <a:xfrm>
              <a:off x="1340714" y="2053041"/>
              <a:ext cx="886654"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Мк.з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68" name="TextBox 67">
              <a:extLst>
                <a:ext uri="{FF2B5EF4-FFF2-40B4-BE49-F238E27FC236}">
                  <a16:creationId xmlns:a16="http://schemas.microsoft.com/office/drawing/2014/main" id="{BE20CDA1-4045-47B1-9B29-144D598E890C}"/>
                </a:ext>
              </a:extLst>
            </p:cNvPr>
            <p:cNvSpPr txBox="1"/>
            <p:nvPr/>
          </p:nvSpPr>
          <p:spPr>
            <a:xfrm>
              <a:off x="1340714" y="1761901"/>
              <a:ext cx="823552"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lang="ru-RU" sz="1000" dirty="0">
                  <a:solidFill>
                    <a:schemeClr val="tx1">
                      <a:lumMod val="85000"/>
                      <a:lumOff val="15000"/>
                    </a:schemeClr>
                  </a:solidFill>
                  <a:latin typeface="Gilroy Medium" panose="00000600000000000000" pitchFamily="2" charset="-52"/>
                  <a:cs typeface="Arial" panose="020B0604020202020204" pitchFamily="34" charset="0"/>
                </a:rPr>
                <a:t>к</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р.з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69" name="Прямоугольник: скругленные углы 68">
              <a:extLst>
                <a:ext uri="{FF2B5EF4-FFF2-40B4-BE49-F238E27FC236}">
                  <a16:creationId xmlns:a16="http://schemas.microsoft.com/office/drawing/2014/main" id="{B5DDEAA3-F82F-4184-9DDB-44156D16402F}"/>
                </a:ext>
              </a:extLst>
            </p:cNvPr>
            <p:cNvSpPr/>
            <p:nvPr/>
          </p:nvSpPr>
          <p:spPr>
            <a:xfrm>
              <a:off x="1065501" y="2351941"/>
              <a:ext cx="220437" cy="211756"/>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Прямоугольник: скругленные углы 69">
              <a:extLst>
                <a:ext uri="{FF2B5EF4-FFF2-40B4-BE49-F238E27FC236}">
                  <a16:creationId xmlns:a16="http://schemas.microsoft.com/office/drawing/2014/main" id="{A7EB7627-75B5-4132-802F-F51088C373DE}"/>
                </a:ext>
              </a:extLst>
            </p:cNvPr>
            <p:cNvSpPr/>
            <p:nvPr/>
          </p:nvSpPr>
          <p:spPr>
            <a:xfrm>
              <a:off x="1065501" y="2060652"/>
              <a:ext cx="220437" cy="211756"/>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Прямоугольник: скругленные углы 70">
              <a:extLst>
                <a:ext uri="{FF2B5EF4-FFF2-40B4-BE49-F238E27FC236}">
                  <a16:creationId xmlns:a16="http://schemas.microsoft.com/office/drawing/2014/main" id="{64B727EA-F682-411F-84E2-FF3355C0F6CD}"/>
                </a:ext>
              </a:extLst>
            </p:cNvPr>
            <p:cNvSpPr/>
            <p:nvPr/>
          </p:nvSpPr>
          <p:spPr>
            <a:xfrm>
              <a:off x="1065913" y="1769512"/>
              <a:ext cx="220437" cy="211756"/>
            </a:xfrm>
            <a:prstGeom prst="roundRect">
              <a:avLst/>
            </a:prstGeom>
            <a:solidFill>
              <a:srgbClr val="03539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2" name="Группа 71">
            <a:extLst>
              <a:ext uri="{FF2B5EF4-FFF2-40B4-BE49-F238E27FC236}">
                <a16:creationId xmlns:a16="http://schemas.microsoft.com/office/drawing/2014/main" id="{E03968F0-7808-4333-98EB-01E236161D6D}"/>
              </a:ext>
            </a:extLst>
          </p:cNvPr>
          <p:cNvGrpSpPr/>
          <p:nvPr/>
        </p:nvGrpSpPr>
        <p:grpSpPr>
          <a:xfrm>
            <a:off x="9916799" y="4360124"/>
            <a:ext cx="1564117" cy="1032744"/>
            <a:chOff x="835915" y="1641927"/>
            <a:chExt cx="1564117" cy="1032744"/>
          </a:xfrm>
        </p:grpSpPr>
        <p:sp>
          <p:nvSpPr>
            <p:cNvPr id="73" name="Прямоугольник: скругленные углы 72">
              <a:extLst>
                <a:ext uri="{FF2B5EF4-FFF2-40B4-BE49-F238E27FC236}">
                  <a16:creationId xmlns:a16="http://schemas.microsoft.com/office/drawing/2014/main" id="{D4BFF0AF-6C63-42F7-BB7E-1A657A530413}"/>
                </a:ext>
              </a:extLst>
            </p:cNvPr>
            <p:cNvSpPr/>
            <p:nvPr/>
          </p:nvSpPr>
          <p:spPr>
            <a:xfrm>
              <a:off x="835915" y="1641927"/>
              <a:ext cx="1564117" cy="1032744"/>
            </a:xfrm>
            <a:prstGeom prst="roundRect">
              <a:avLst>
                <a:gd name="adj" fmla="val 5987"/>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TextBox 73">
              <a:extLst>
                <a:ext uri="{FF2B5EF4-FFF2-40B4-BE49-F238E27FC236}">
                  <a16:creationId xmlns:a16="http://schemas.microsoft.com/office/drawing/2014/main" id="{29AC19D1-29FC-487F-B656-E602B5018F5B}"/>
                </a:ext>
              </a:extLst>
            </p:cNvPr>
            <p:cNvSpPr txBox="1"/>
            <p:nvPr/>
          </p:nvSpPr>
          <p:spPr>
            <a:xfrm>
              <a:off x="1340714" y="2344330"/>
              <a:ext cx="979293"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Алевролит</a:t>
              </a:r>
            </a:p>
          </p:txBody>
        </p:sp>
        <p:sp>
          <p:nvSpPr>
            <p:cNvPr id="75" name="TextBox 74">
              <a:extLst>
                <a:ext uri="{FF2B5EF4-FFF2-40B4-BE49-F238E27FC236}">
                  <a16:creationId xmlns:a16="http://schemas.microsoft.com/office/drawing/2014/main" id="{1FF15508-AA0F-41B4-9407-C1C9DB9CFD5F}"/>
                </a:ext>
              </a:extLst>
            </p:cNvPr>
            <p:cNvSpPr txBox="1"/>
            <p:nvPr/>
          </p:nvSpPr>
          <p:spPr>
            <a:xfrm>
              <a:off x="1340714" y="2053041"/>
              <a:ext cx="886654"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Мк.з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76" name="TextBox 75">
              <a:extLst>
                <a:ext uri="{FF2B5EF4-FFF2-40B4-BE49-F238E27FC236}">
                  <a16:creationId xmlns:a16="http://schemas.microsoft.com/office/drawing/2014/main" id="{C119C330-97B9-4AD1-A4DB-0A7519F18662}"/>
                </a:ext>
              </a:extLst>
            </p:cNvPr>
            <p:cNvSpPr txBox="1"/>
            <p:nvPr/>
          </p:nvSpPr>
          <p:spPr>
            <a:xfrm>
              <a:off x="1340714" y="1761901"/>
              <a:ext cx="823552"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lang="ru-RU" sz="1000" dirty="0">
                  <a:solidFill>
                    <a:schemeClr val="tx1">
                      <a:lumMod val="85000"/>
                      <a:lumOff val="15000"/>
                    </a:schemeClr>
                  </a:solidFill>
                  <a:latin typeface="Gilroy Medium" panose="00000600000000000000" pitchFamily="2" charset="-52"/>
                  <a:cs typeface="Arial" panose="020B0604020202020204" pitchFamily="34" charset="0"/>
                </a:rPr>
                <a:t>к</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р.з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77" name="Прямоугольник: скругленные углы 76">
              <a:extLst>
                <a:ext uri="{FF2B5EF4-FFF2-40B4-BE49-F238E27FC236}">
                  <a16:creationId xmlns:a16="http://schemas.microsoft.com/office/drawing/2014/main" id="{0460ABF4-25FC-45F5-9F1F-063EFF722AC9}"/>
                </a:ext>
              </a:extLst>
            </p:cNvPr>
            <p:cNvSpPr/>
            <p:nvPr/>
          </p:nvSpPr>
          <p:spPr>
            <a:xfrm>
              <a:off x="1065501" y="2351941"/>
              <a:ext cx="220437" cy="211756"/>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Прямоугольник: скругленные углы 77">
              <a:extLst>
                <a:ext uri="{FF2B5EF4-FFF2-40B4-BE49-F238E27FC236}">
                  <a16:creationId xmlns:a16="http://schemas.microsoft.com/office/drawing/2014/main" id="{F3CFC421-DE8D-46C7-9350-0C61F1572AFA}"/>
                </a:ext>
              </a:extLst>
            </p:cNvPr>
            <p:cNvSpPr/>
            <p:nvPr/>
          </p:nvSpPr>
          <p:spPr>
            <a:xfrm>
              <a:off x="1065501" y="2060652"/>
              <a:ext cx="220437" cy="211756"/>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Прямоугольник: скругленные углы 78">
              <a:extLst>
                <a:ext uri="{FF2B5EF4-FFF2-40B4-BE49-F238E27FC236}">
                  <a16:creationId xmlns:a16="http://schemas.microsoft.com/office/drawing/2014/main" id="{02C4AB6D-FDE2-4153-96EF-5D6000C36E65}"/>
                </a:ext>
              </a:extLst>
            </p:cNvPr>
            <p:cNvSpPr/>
            <p:nvPr/>
          </p:nvSpPr>
          <p:spPr>
            <a:xfrm>
              <a:off x="1065913" y="1769512"/>
              <a:ext cx="220437" cy="211756"/>
            </a:xfrm>
            <a:prstGeom prst="roundRect">
              <a:avLst/>
            </a:prstGeom>
            <a:solidFill>
              <a:srgbClr val="03539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0" name="Прямоугольник: скругленные углы 79">
            <a:extLst>
              <a:ext uri="{FF2B5EF4-FFF2-40B4-BE49-F238E27FC236}">
                <a16:creationId xmlns:a16="http://schemas.microsoft.com/office/drawing/2014/main" id="{76393951-4BBA-49D0-9AE5-FCA5697C6854}"/>
              </a:ext>
            </a:extLst>
          </p:cNvPr>
          <p:cNvSpPr/>
          <p:nvPr/>
        </p:nvSpPr>
        <p:spPr>
          <a:xfrm>
            <a:off x="6955230" y="3822284"/>
            <a:ext cx="2093519"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TextBox 80">
            <a:extLst>
              <a:ext uri="{FF2B5EF4-FFF2-40B4-BE49-F238E27FC236}">
                <a16:creationId xmlns:a16="http://schemas.microsoft.com/office/drawing/2014/main" id="{40323C45-12FA-47F0-B935-4C6B28C8CED9}"/>
              </a:ext>
            </a:extLst>
          </p:cNvPr>
          <p:cNvSpPr txBox="1"/>
          <p:nvPr/>
        </p:nvSpPr>
        <p:spPr>
          <a:xfrm>
            <a:off x="7100597" y="3822285"/>
            <a:ext cx="2024576"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Доля связанной воды</a:t>
            </a:r>
          </a:p>
        </p:txBody>
      </p:sp>
      <p:sp>
        <p:nvSpPr>
          <p:cNvPr id="82" name="Прямоугольник: скругленные углы 81">
            <a:extLst>
              <a:ext uri="{FF2B5EF4-FFF2-40B4-BE49-F238E27FC236}">
                <a16:creationId xmlns:a16="http://schemas.microsoft.com/office/drawing/2014/main" id="{827AF1DB-970A-4DBF-B689-275F6EE28BA6}"/>
              </a:ext>
            </a:extLst>
          </p:cNvPr>
          <p:cNvSpPr/>
          <p:nvPr/>
        </p:nvSpPr>
        <p:spPr>
          <a:xfrm>
            <a:off x="6955231" y="4220749"/>
            <a:ext cx="4743992" cy="2119532"/>
          </a:xfrm>
          <a:prstGeom prst="roundRect">
            <a:avLst>
              <a:gd name="adj" fmla="val 6356"/>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23098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Рисунок 69">
            <a:extLst>
              <a:ext uri="{FF2B5EF4-FFF2-40B4-BE49-F238E27FC236}">
                <a16:creationId xmlns:a16="http://schemas.microsoft.com/office/drawing/2014/main" id="{3F9625DB-D863-4196-9681-80C372847143}"/>
              </a:ext>
            </a:extLst>
          </p:cNvPr>
          <p:cNvPicPr>
            <a:picLocks noChangeAspect="1"/>
          </p:cNvPicPr>
          <p:nvPr/>
        </p:nvPicPr>
        <p:blipFill rotWithShape="1">
          <a:blip r:embed="rId3"/>
          <a:srcRect t="757" r="11996" b="791"/>
          <a:stretch/>
        </p:blipFill>
        <p:spPr>
          <a:xfrm>
            <a:off x="785355" y="1712681"/>
            <a:ext cx="2978122" cy="2189271"/>
          </a:xfrm>
          <a:custGeom>
            <a:avLst/>
            <a:gdLst>
              <a:gd name="connsiteX0" fmla="*/ 112462 w 2978122"/>
              <a:gd name="connsiteY0" fmla="*/ 0 h 2189271"/>
              <a:gd name="connsiteX1" fmla="*/ 2865659 w 2978122"/>
              <a:gd name="connsiteY1" fmla="*/ 0 h 2189271"/>
              <a:gd name="connsiteX2" fmla="*/ 2978122 w 2978122"/>
              <a:gd name="connsiteY2" fmla="*/ 112463 h 2189271"/>
              <a:gd name="connsiteX3" fmla="*/ 2978122 w 2978122"/>
              <a:gd name="connsiteY3" fmla="*/ 2076808 h 2189271"/>
              <a:gd name="connsiteX4" fmla="*/ 2865659 w 2978122"/>
              <a:gd name="connsiteY4" fmla="*/ 2189271 h 2189271"/>
              <a:gd name="connsiteX5" fmla="*/ 112462 w 2978122"/>
              <a:gd name="connsiteY5" fmla="*/ 2189271 h 2189271"/>
              <a:gd name="connsiteX6" fmla="*/ 8837 w 2978122"/>
              <a:gd name="connsiteY6" fmla="*/ 2120584 h 2189271"/>
              <a:gd name="connsiteX7" fmla="*/ 0 w 2978122"/>
              <a:gd name="connsiteY7" fmla="*/ 2076813 h 2189271"/>
              <a:gd name="connsiteX8" fmla="*/ 0 w 2978122"/>
              <a:gd name="connsiteY8" fmla="*/ 112458 h 2189271"/>
              <a:gd name="connsiteX9" fmla="*/ 8837 w 2978122"/>
              <a:gd name="connsiteY9" fmla="*/ 68687 h 2189271"/>
              <a:gd name="connsiteX10" fmla="*/ 112462 w 2978122"/>
              <a:gd name="connsiteY10" fmla="*/ 0 h 218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8122" h="2189271">
                <a:moveTo>
                  <a:pt x="112462" y="0"/>
                </a:moveTo>
                <a:lnTo>
                  <a:pt x="2865659" y="0"/>
                </a:lnTo>
                <a:cubicBezTo>
                  <a:pt x="2927771" y="0"/>
                  <a:pt x="2978122" y="50351"/>
                  <a:pt x="2978122" y="112463"/>
                </a:cubicBezTo>
                <a:lnTo>
                  <a:pt x="2978122" y="2076808"/>
                </a:lnTo>
                <a:cubicBezTo>
                  <a:pt x="2978122" y="2138920"/>
                  <a:pt x="2927771" y="2189271"/>
                  <a:pt x="2865659" y="2189271"/>
                </a:cubicBezTo>
                <a:lnTo>
                  <a:pt x="112462" y="2189271"/>
                </a:lnTo>
                <a:cubicBezTo>
                  <a:pt x="65878" y="2189271"/>
                  <a:pt x="25910" y="2160949"/>
                  <a:pt x="8837" y="2120584"/>
                </a:cubicBezTo>
                <a:lnTo>
                  <a:pt x="0" y="2076813"/>
                </a:lnTo>
                <a:lnTo>
                  <a:pt x="0" y="112458"/>
                </a:lnTo>
                <a:lnTo>
                  <a:pt x="8837" y="68687"/>
                </a:lnTo>
                <a:cubicBezTo>
                  <a:pt x="25910" y="28323"/>
                  <a:pt x="65878" y="0"/>
                  <a:pt x="112462" y="0"/>
                </a:cubicBezTo>
                <a:close/>
              </a:path>
            </a:pathLst>
          </a:custGeom>
          <a:ln>
            <a:solidFill>
              <a:srgbClr val="03539A">
                <a:alpha val="30000"/>
              </a:srgbClr>
            </a:solidFill>
          </a:ln>
        </p:spPr>
      </p:pic>
      <p:cxnSp>
        <p:nvCxnSpPr>
          <p:cNvPr id="67" name="Прямая соединительная линия 66">
            <a:extLst>
              <a:ext uri="{FF2B5EF4-FFF2-40B4-BE49-F238E27FC236}">
                <a16:creationId xmlns:a16="http://schemas.microsoft.com/office/drawing/2014/main" id="{15CDC732-CEE8-44F3-A47D-3C99F1D085AB}"/>
              </a:ext>
            </a:extLst>
          </p:cNvPr>
          <p:cNvCxnSpPr>
            <a:cxnSpLocks/>
          </p:cNvCxnSpPr>
          <p:nvPr/>
        </p:nvCxnSpPr>
        <p:spPr>
          <a:xfrm flipH="1" flipV="1">
            <a:off x="1865221" y="2807690"/>
            <a:ext cx="859922" cy="43570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a:extLst>
              <a:ext uri="{FF2B5EF4-FFF2-40B4-BE49-F238E27FC236}">
                <a16:creationId xmlns:a16="http://schemas.microsoft.com/office/drawing/2014/main" id="{4D9CAA77-B0A5-4EFD-BABD-E6C182930882}"/>
              </a:ext>
            </a:extLst>
          </p:cNvPr>
          <p:cNvCxnSpPr>
            <a:cxnSpLocks/>
          </p:cNvCxnSpPr>
          <p:nvPr/>
        </p:nvCxnSpPr>
        <p:spPr>
          <a:xfrm flipH="1">
            <a:off x="2470963" y="2727218"/>
            <a:ext cx="508362" cy="934559"/>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a:extLst>
              <a:ext uri="{FF2B5EF4-FFF2-40B4-BE49-F238E27FC236}">
                <a16:creationId xmlns:a16="http://schemas.microsoft.com/office/drawing/2014/main" id="{A7E350A8-A7C6-4CEF-B71E-8E3B2F7B04D9}"/>
              </a:ext>
            </a:extLst>
          </p:cNvPr>
          <p:cNvCxnSpPr>
            <a:cxnSpLocks/>
          </p:cNvCxnSpPr>
          <p:nvPr/>
        </p:nvCxnSpPr>
        <p:spPr>
          <a:xfrm flipH="1" flipV="1">
            <a:off x="1744523" y="3029287"/>
            <a:ext cx="381792" cy="63249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18" name="Рисунок 17">
            <a:extLst>
              <a:ext uri="{FF2B5EF4-FFF2-40B4-BE49-F238E27FC236}">
                <a16:creationId xmlns:a16="http://schemas.microsoft.com/office/drawing/2014/main" id="{1FAC4E66-AA8E-40D7-910B-68A936C910CC}"/>
              </a:ext>
            </a:extLst>
          </p:cNvPr>
          <p:cNvPicPr>
            <a:picLocks noChangeAspect="1"/>
          </p:cNvPicPr>
          <p:nvPr/>
        </p:nvPicPr>
        <p:blipFill rotWithShape="1">
          <a:blip r:embed="rId4">
            <a:extLst>
              <a:ext uri="{28A0092B-C50C-407E-A947-70E740481C1C}">
                <a14:useLocalDpi xmlns:a14="http://schemas.microsoft.com/office/drawing/2010/main" val="0"/>
              </a:ext>
            </a:extLst>
          </a:blip>
          <a:srcRect l="1182" t="3973" b="5156"/>
          <a:stretch/>
        </p:blipFill>
        <p:spPr>
          <a:xfrm>
            <a:off x="4311386" y="1713253"/>
            <a:ext cx="7401189" cy="2531062"/>
          </a:xfrm>
          <a:custGeom>
            <a:avLst/>
            <a:gdLst>
              <a:gd name="connsiteX0" fmla="*/ 117097 w 9446224"/>
              <a:gd name="connsiteY0" fmla="*/ 0 h 3134301"/>
              <a:gd name="connsiteX1" fmla="*/ 9329127 w 9446224"/>
              <a:gd name="connsiteY1" fmla="*/ 0 h 3134301"/>
              <a:gd name="connsiteX2" fmla="*/ 9446224 w 9446224"/>
              <a:gd name="connsiteY2" fmla="*/ 117097 h 3134301"/>
              <a:gd name="connsiteX3" fmla="*/ 9446224 w 9446224"/>
              <a:gd name="connsiteY3" fmla="*/ 3017204 h 3134301"/>
              <a:gd name="connsiteX4" fmla="*/ 9329127 w 9446224"/>
              <a:gd name="connsiteY4" fmla="*/ 3134301 h 3134301"/>
              <a:gd name="connsiteX5" fmla="*/ 117097 w 9446224"/>
              <a:gd name="connsiteY5" fmla="*/ 3134301 h 3134301"/>
              <a:gd name="connsiteX6" fmla="*/ 0 w 9446224"/>
              <a:gd name="connsiteY6" fmla="*/ 3017204 h 3134301"/>
              <a:gd name="connsiteX7" fmla="*/ 0 w 9446224"/>
              <a:gd name="connsiteY7" fmla="*/ 117097 h 3134301"/>
              <a:gd name="connsiteX8" fmla="*/ 117097 w 9446224"/>
              <a:gd name="connsiteY8" fmla="*/ 0 h 313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6224" h="3134301">
                <a:moveTo>
                  <a:pt x="117097" y="0"/>
                </a:moveTo>
                <a:lnTo>
                  <a:pt x="9329127" y="0"/>
                </a:lnTo>
                <a:cubicBezTo>
                  <a:pt x="9393798" y="0"/>
                  <a:pt x="9446224" y="52426"/>
                  <a:pt x="9446224" y="117097"/>
                </a:cubicBezTo>
                <a:lnTo>
                  <a:pt x="9446224" y="3017204"/>
                </a:lnTo>
                <a:cubicBezTo>
                  <a:pt x="9446224" y="3081875"/>
                  <a:pt x="9393798" y="3134301"/>
                  <a:pt x="9329127" y="3134301"/>
                </a:cubicBezTo>
                <a:lnTo>
                  <a:pt x="117097" y="3134301"/>
                </a:lnTo>
                <a:cubicBezTo>
                  <a:pt x="52426" y="3134301"/>
                  <a:pt x="0" y="3081875"/>
                  <a:pt x="0" y="3017204"/>
                </a:cubicBezTo>
                <a:lnTo>
                  <a:pt x="0" y="117097"/>
                </a:lnTo>
                <a:cubicBezTo>
                  <a:pt x="0" y="52426"/>
                  <a:pt x="52426" y="0"/>
                  <a:pt x="117097" y="0"/>
                </a:cubicBezTo>
                <a:close/>
              </a:path>
            </a:pathLst>
          </a:custGeom>
          <a:ln>
            <a:solidFill>
              <a:srgbClr val="03539A">
                <a:alpha val="30000"/>
              </a:srgbClr>
            </a:solidFill>
          </a:ln>
        </p:spPr>
      </p:pic>
      <p:sp>
        <p:nvSpPr>
          <p:cNvPr id="65" name="Прямоугольник: скругленные углы 64">
            <a:extLst>
              <a:ext uri="{FF2B5EF4-FFF2-40B4-BE49-F238E27FC236}">
                <a16:creationId xmlns:a16="http://schemas.microsoft.com/office/drawing/2014/main" id="{AB5583A3-D2E7-4FA0-87A0-EABCDD8447D0}"/>
              </a:ext>
            </a:extLst>
          </p:cNvPr>
          <p:cNvSpPr/>
          <p:nvPr/>
        </p:nvSpPr>
        <p:spPr>
          <a:xfrm>
            <a:off x="7678672" y="3574958"/>
            <a:ext cx="620924" cy="288982"/>
          </a:xfrm>
          <a:prstGeom prst="roundRect">
            <a:avLst>
              <a:gd name="adj" fmla="val 50000"/>
            </a:avLst>
          </a:prstGeom>
          <a:solidFill>
            <a:schemeClr val="bg1"/>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a:extLst>
              <a:ext uri="{FF2B5EF4-FFF2-40B4-BE49-F238E27FC236}">
                <a16:creationId xmlns:a16="http://schemas.microsoft.com/office/drawing/2014/main" id="{872FB690-072C-8F84-B0FF-BBA75BB8A715}"/>
              </a:ext>
            </a:extLst>
          </p:cNvPr>
          <p:cNvSpPr>
            <a:spLocks noGrp="1"/>
          </p:cNvSpPr>
          <p:nvPr>
            <p:ph type="sldNum" sz="quarter" idx="12"/>
          </p:nvPr>
        </p:nvSpPr>
        <p:spPr>
          <a:xfrm>
            <a:off x="10684476" y="6356350"/>
            <a:ext cx="669323" cy="365125"/>
          </a:xfrm>
        </p:spPr>
        <p:txBody>
          <a:bodyPr/>
          <a:lstStyle/>
          <a:p>
            <a:fld id="{D3D20775-C6ED-4CFC-A0E3-2E43A9156611}" type="slidenum">
              <a:rPr lang="ru-RU" smtClean="0"/>
              <a:t>17</a:t>
            </a:fld>
            <a:endParaRPr lang="ru-RU" dirty="0"/>
          </a:p>
        </p:txBody>
      </p:sp>
      <p:pic>
        <p:nvPicPr>
          <p:cNvPr id="10" name="Рисунок 9">
            <a:extLst>
              <a:ext uri="{FF2B5EF4-FFF2-40B4-BE49-F238E27FC236}">
                <a16:creationId xmlns:a16="http://schemas.microsoft.com/office/drawing/2014/main" id="{BFD8E988-C427-361F-9675-792665710A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671258" y="6176033"/>
            <a:ext cx="530885" cy="3337629"/>
          </a:xfrm>
          <a:prstGeom prst="rect">
            <a:avLst/>
          </a:prstGeom>
          <a:noFill/>
          <a:ln>
            <a:noFill/>
          </a:ln>
        </p:spPr>
      </p:pic>
      <p:grpSp>
        <p:nvGrpSpPr>
          <p:cNvPr id="106" name="Группа 105">
            <a:extLst>
              <a:ext uri="{FF2B5EF4-FFF2-40B4-BE49-F238E27FC236}">
                <a16:creationId xmlns:a16="http://schemas.microsoft.com/office/drawing/2014/main" id="{22C978F4-CA87-4F3F-9B4D-3D600C7280B8}"/>
              </a:ext>
            </a:extLst>
          </p:cNvPr>
          <p:cNvGrpSpPr/>
          <p:nvPr/>
        </p:nvGrpSpPr>
        <p:grpSpPr>
          <a:xfrm>
            <a:off x="4144685" y="1074864"/>
            <a:ext cx="1341715" cy="276999"/>
            <a:chOff x="4318063" y="1094046"/>
            <a:chExt cx="1341715" cy="276999"/>
          </a:xfrm>
        </p:grpSpPr>
        <p:sp>
          <p:nvSpPr>
            <p:cNvPr id="64" name="Прямоугольник: скругленные углы 63">
              <a:extLst>
                <a:ext uri="{FF2B5EF4-FFF2-40B4-BE49-F238E27FC236}">
                  <a16:creationId xmlns:a16="http://schemas.microsoft.com/office/drawing/2014/main" id="{D302ACDC-0259-46F4-9A39-922CDC5B70F1}"/>
                </a:ext>
              </a:extLst>
            </p:cNvPr>
            <p:cNvSpPr/>
            <p:nvPr/>
          </p:nvSpPr>
          <p:spPr>
            <a:xfrm>
              <a:off x="4318063" y="1094046"/>
              <a:ext cx="1341715"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9D269075-4825-402B-1907-B07FF0934B7D}"/>
                </a:ext>
              </a:extLst>
            </p:cNvPr>
            <p:cNvSpPr txBox="1"/>
            <p:nvPr/>
          </p:nvSpPr>
          <p:spPr>
            <a:xfrm>
              <a:off x="4508564" y="1094046"/>
              <a:ext cx="1064715" cy="276999"/>
            </a:xfrm>
            <a:prstGeom prst="rect">
              <a:avLst/>
            </a:prstGeom>
            <a:noFill/>
          </p:spPr>
          <p:txBody>
            <a:bodyPr wrap="none" rtlCol="0">
              <a:spAutoFit/>
            </a:bodyPr>
            <a:lstStyle/>
            <a:p>
              <a:r>
                <a:rPr lang="ru-RU" sz="1200" dirty="0">
                  <a:solidFill>
                    <a:schemeClr val="bg1"/>
                  </a:solidFill>
                  <a:latin typeface="Nekst Semi Bold" panose="00000700000000000000" pitchFamily="2" charset="-52"/>
                  <a:cs typeface="Times New Roman" panose="02020603050405020304" pitchFamily="18" charset="0"/>
                </a:rPr>
                <a:t>Куб </a:t>
              </a:r>
              <a:r>
                <a:rPr lang="en-US" sz="1200" dirty="0">
                  <a:solidFill>
                    <a:schemeClr val="bg1"/>
                  </a:solidFill>
                  <a:latin typeface="Nekst Semi Bold" panose="00000700000000000000" pitchFamily="2" charset="-52"/>
                  <a:cs typeface="Times New Roman" panose="02020603050405020304" pitchFamily="18" charset="0"/>
                </a:rPr>
                <a:t>LITO</a:t>
              </a:r>
              <a:r>
                <a:rPr lang="ru-RU" sz="1200" dirty="0">
                  <a:solidFill>
                    <a:schemeClr val="bg1"/>
                  </a:solidFill>
                  <a:latin typeface="Nekst Semi Bold" panose="00000700000000000000" pitchFamily="2" charset="-52"/>
                  <a:cs typeface="Times New Roman" panose="02020603050405020304" pitchFamily="18" charset="0"/>
                </a:rPr>
                <a:t>_3</a:t>
              </a:r>
            </a:p>
          </p:txBody>
        </p:sp>
      </p:grpSp>
      <p:sp>
        <p:nvSpPr>
          <p:cNvPr id="13" name="Прямоугольник: скругленные углы 12">
            <a:extLst>
              <a:ext uri="{FF2B5EF4-FFF2-40B4-BE49-F238E27FC236}">
                <a16:creationId xmlns:a16="http://schemas.microsoft.com/office/drawing/2014/main" id="{DEB68029-0364-4E1B-8C7D-57DD8FEE27DB}"/>
              </a:ext>
            </a:extLst>
          </p:cNvPr>
          <p:cNvSpPr/>
          <p:nvPr/>
        </p:nvSpPr>
        <p:spPr>
          <a:xfrm>
            <a:off x="-262208" y="488336"/>
            <a:ext cx="350065" cy="41075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BA1D1F23-8045-4735-85D4-DEA9212E03A5}"/>
              </a:ext>
            </a:extLst>
          </p:cNvPr>
          <p:cNvSpPr txBox="1"/>
          <p:nvPr/>
        </p:nvSpPr>
        <p:spPr>
          <a:xfrm>
            <a:off x="644455" y="437424"/>
            <a:ext cx="3666931"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Выделение </a:t>
            </a:r>
            <a:r>
              <a:rPr lang="ru-RU" sz="2400" dirty="0" err="1">
                <a:solidFill>
                  <a:srgbClr val="03539A"/>
                </a:solidFill>
                <a:latin typeface="Nekst Semi Bold" panose="00000700000000000000" pitchFamily="2" charset="-52"/>
              </a:rPr>
              <a:t>литотипов</a:t>
            </a:r>
            <a:endParaRPr lang="ru-RU" sz="2400" dirty="0">
              <a:solidFill>
                <a:srgbClr val="03539A"/>
              </a:solidFill>
              <a:latin typeface="Nekst Semi Bold" panose="00000700000000000000" pitchFamily="2" charset="-52"/>
            </a:endParaRPr>
          </a:p>
        </p:txBody>
      </p:sp>
      <p:grpSp>
        <p:nvGrpSpPr>
          <p:cNvPr id="105" name="Группа 104">
            <a:extLst>
              <a:ext uri="{FF2B5EF4-FFF2-40B4-BE49-F238E27FC236}">
                <a16:creationId xmlns:a16="http://schemas.microsoft.com/office/drawing/2014/main" id="{1540FFA4-A05C-4883-94A8-B8F9538504D8}"/>
              </a:ext>
            </a:extLst>
          </p:cNvPr>
          <p:cNvGrpSpPr/>
          <p:nvPr/>
        </p:nvGrpSpPr>
        <p:grpSpPr>
          <a:xfrm>
            <a:off x="550863" y="1074864"/>
            <a:ext cx="2687851" cy="277000"/>
            <a:chOff x="550863" y="1094046"/>
            <a:chExt cx="2687851" cy="277000"/>
          </a:xfrm>
        </p:grpSpPr>
        <p:sp>
          <p:nvSpPr>
            <p:cNvPr id="51" name="Прямоугольник: скругленные углы 50">
              <a:extLst>
                <a:ext uri="{FF2B5EF4-FFF2-40B4-BE49-F238E27FC236}">
                  <a16:creationId xmlns:a16="http://schemas.microsoft.com/office/drawing/2014/main" id="{9F171C8A-190D-4F78-99F2-1DC9A6713CDE}"/>
                </a:ext>
              </a:extLst>
            </p:cNvPr>
            <p:cNvSpPr/>
            <p:nvPr/>
          </p:nvSpPr>
          <p:spPr>
            <a:xfrm>
              <a:off x="550863" y="1094046"/>
              <a:ext cx="2687851"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Box 28">
              <a:extLst>
                <a:ext uri="{FF2B5EF4-FFF2-40B4-BE49-F238E27FC236}">
                  <a16:creationId xmlns:a16="http://schemas.microsoft.com/office/drawing/2014/main" id="{1A36B379-71B1-4FAD-9D66-D57D57984914}"/>
                </a:ext>
              </a:extLst>
            </p:cNvPr>
            <p:cNvSpPr txBox="1"/>
            <p:nvPr/>
          </p:nvSpPr>
          <p:spPr>
            <a:xfrm>
              <a:off x="696229" y="1094047"/>
              <a:ext cx="2542485"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Литологический треугольник </a:t>
              </a:r>
            </a:p>
          </p:txBody>
        </p:sp>
      </p:grpSp>
      <p:grpSp>
        <p:nvGrpSpPr>
          <p:cNvPr id="107" name="Группа 106">
            <a:extLst>
              <a:ext uri="{FF2B5EF4-FFF2-40B4-BE49-F238E27FC236}">
                <a16:creationId xmlns:a16="http://schemas.microsoft.com/office/drawing/2014/main" id="{46698FF3-B324-477E-BEAE-4D204787276F}"/>
              </a:ext>
            </a:extLst>
          </p:cNvPr>
          <p:cNvGrpSpPr/>
          <p:nvPr/>
        </p:nvGrpSpPr>
        <p:grpSpPr>
          <a:xfrm>
            <a:off x="762142" y="4281499"/>
            <a:ext cx="2989730" cy="552019"/>
            <a:chOff x="762142" y="4574549"/>
            <a:chExt cx="2989730" cy="552019"/>
          </a:xfrm>
        </p:grpSpPr>
        <p:sp>
          <p:nvSpPr>
            <p:cNvPr id="20" name="Прямоугольник: скругленные углы 19">
              <a:extLst>
                <a:ext uri="{FF2B5EF4-FFF2-40B4-BE49-F238E27FC236}">
                  <a16:creationId xmlns:a16="http://schemas.microsoft.com/office/drawing/2014/main" id="{DDA330F5-D48E-439B-AC5A-4FFD02C2070F}"/>
                </a:ext>
              </a:extLst>
            </p:cNvPr>
            <p:cNvSpPr/>
            <p:nvPr/>
          </p:nvSpPr>
          <p:spPr>
            <a:xfrm>
              <a:off x="762142" y="4574549"/>
              <a:ext cx="2989730" cy="552019"/>
            </a:xfrm>
            <a:prstGeom prst="roundRect">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36" name="TextBox 35">
              <a:extLst>
                <a:ext uri="{FF2B5EF4-FFF2-40B4-BE49-F238E27FC236}">
                  <a16:creationId xmlns:a16="http://schemas.microsoft.com/office/drawing/2014/main" id="{401E809C-8983-4CB0-9FF3-B58DD49432F2}"/>
                </a:ext>
              </a:extLst>
            </p:cNvPr>
            <p:cNvSpPr txBox="1"/>
            <p:nvPr/>
          </p:nvSpPr>
          <p:spPr>
            <a:xfrm>
              <a:off x="1400511" y="4864655"/>
              <a:ext cx="41845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ВВП</a:t>
              </a:r>
            </a:p>
          </p:txBody>
        </p:sp>
        <p:sp>
          <p:nvSpPr>
            <p:cNvPr id="37" name="TextBox 36">
              <a:extLst>
                <a:ext uri="{FF2B5EF4-FFF2-40B4-BE49-F238E27FC236}">
                  <a16:creationId xmlns:a16="http://schemas.microsoft.com/office/drawing/2014/main" id="{A7864A8D-6F3D-49EA-98FA-E5DD6967139B}"/>
                </a:ext>
              </a:extLst>
            </p:cNvPr>
            <p:cNvSpPr txBox="1"/>
            <p:nvPr/>
          </p:nvSpPr>
          <p:spPr>
            <a:xfrm>
              <a:off x="1870727" y="4864655"/>
              <a:ext cx="32805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ВП</a:t>
              </a:r>
            </a:p>
          </p:txBody>
        </p:sp>
        <p:sp>
          <p:nvSpPr>
            <p:cNvPr id="38" name="TextBox 37">
              <a:extLst>
                <a:ext uri="{FF2B5EF4-FFF2-40B4-BE49-F238E27FC236}">
                  <a16:creationId xmlns:a16="http://schemas.microsoft.com/office/drawing/2014/main" id="{AB8CD3DE-F60D-4BD5-A735-9A6B65E5F3BB}"/>
                </a:ext>
              </a:extLst>
            </p:cNvPr>
            <p:cNvSpPr txBox="1"/>
            <p:nvPr/>
          </p:nvSpPr>
          <p:spPr>
            <a:xfrm>
              <a:off x="2296540" y="4864655"/>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СП</a:t>
              </a:r>
            </a:p>
          </p:txBody>
        </p:sp>
        <p:sp>
          <p:nvSpPr>
            <p:cNvPr id="39" name="TextBox 38">
              <a:extLst>
                <a:ext uri="{FF2B5EF4-FFF2-40B4-BE49-F238E27FC236}">
                  <a16:creationId xmlns:a16="http://schemas.microsoft.com/office/drawing/2014/main" id="{9E868007-87EA-4C58-8EE6-AA9BA14B3EB4}"/>
                </a:ext>
              </a:extLst>
            </p:cNvPr>
            <p:cNvSpPr txBox="1"/>
            <p:nvPr/>
          </p:nvSpPr>
          <p:spPr>
            <a:xfrm>
              <a:off x="2751130" y="4864654"/>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НП</a:t>
              </a:r>
            </a:p>
          </p:txBody>
        </p:sp>
        <p:sp>
          <p:nvSpPr>
            <p:cNvPr id="40" name="TextBox 39">
              <a:extLst>
                <a:ext uri="{FF2B5EF4-FFF2-40B4-BE49-F238E27FC236}">
                  <a16:creationId xmlns:a16="http://schemas.microsoft.com/office/drawing/2014/main" id="{D75C0DED-64EE-425D-A62C-7571834452C6}"/>
                </a:ext>
              </a:extLst>
            </p:cNvPr>
            <p:cNvSpPr txBox="1"/>
            <p:nvPr/>
          </p:nvSpPr>
          <p:spPr>
            <a:xfrm>
              <a:off x="3204884" y="4864654"/>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НН</a:t>
              </a:r>
            </a:p>
          </p:txBody>
        </p:sp>
        <p:sp>
          <p:nvSpPr>
            <p:cNvPr id="30" name="Прямоугольник: скругленные углы 29">
              <a:extLst>
                <a:ext uri="{FF2B5EF4-FFF2-40B4-BE49-F238E27FC236}">
                  <a16:creationId xmlns:a16="http://schemas.microsoft.com/office/drawing/2014/main" id="{2C0FCE68-E1F7-46EF-80C3-05CB0BEEB451}"/>
                </a:ext>
              </a:extLst>
            </p:cNvPr>
            <p:cNvSpPr/>
            <p:nvPr/>
          </p:nvSpPr>
          <p:spPr>
            <a:xfrm>
              <a:off x="950820" y="4680978"/>
              <a:ext cx="376352" cy="185058"/>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2" name="Прямоугольник: скругленные углы 51">
              <a:extLst>
                <a:ext uri="{FF2B5EF4-FFF2-40B4-BE49-F238E27FC236}">
                  <a16:creationId xmlns:a16="http://schemas.microsoft.com/office/drawing/2014/main" id="{3B52F6F1-0394-4836-9721-AEAB64C465EF}"/>
                </a:ext>
              </a:extLst>
            </p:cNvPr>
            <p:cNvSpPr/>
            <p:nvPr/>
          </p:nvSpPr>
          <p:spPr>
            <a:xfrm>
              <a:off x="1396804" y="4680978"/>
              <a:ext cx="376352" cy="185058"/>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3" name="Прямоугольник: скругленные углы 52">
              <a:extLst>
                <a:ext uri="{FF2B5EF4-FFF2-40B4-BE49-F238E27FC236}">
                  <a16:creationId xmlns:a16="http://schemas.microsoft.com/office/drawing/2014/main" id="{426FB375-D016-46F6-AAA8-3C5B7BCD11DE}"/>
                </a:ext>
              </a:extLst>
            </p:cNvPr>
            <p:cNvSpPr/>
            <p:nvPr/>
          </p:nvSpPr>
          <p:spPr>
            <a:xfrm>
              <a:off x="1842786" y="4680978"/>
              <a:ext cx="376352" cy="185058"/>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4" name="Прямоугольник: скругленные углы 53">
              <a:extLst>
                <a:ext uri="{FF2B5EF4-FFF2-40B4-BE49-F238E27FC236}">
                  <a16:creationId xmlns:a16="http://schemas.microsoft.com/office/drawing/2014/main" id="{7C3AB364-0687-4E68-B989-45574DE5BA15}"/>
                </a:ext>
              </a:extLst>
            </p:cNvPr>
            <p:cNvSpPr/>
            <p:nvPr/>
          </p:nvSpPr>
          <p:spPr>
            <a:xfrm>
              <a:off x="2288770" y="4680978"/>
              <a:ext cx="376352" cy="185058"/>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5" name="Прямоугольник: скругленные углы 54">
              <a:extLst>
                <a:ext uri="{FF2B5EF4-FFF2-40B4-BE49-F238E27FC236}">
                  <a16:creationId xmlns:a16="http://schemas.microsoft.com/office/drawing/2014/main" id="{DB3D3AFF-6FF6-425E-99B7-9ED266AFA6EF}"/>
                </a:ext>
              </a:extLst>
            </p:cNvPr>
            <p:cNvSpPr/>
            <p:nvPr/>
          </p:nvSpPr>
          <p:spPr>
            <a:xfrm>
              <a:off x="2734753" y="4680978"/>
              <a:ext cx="376352" cy="185058"/>
            </a:xfrm>
            <a:prstGeom prst="roundRect">
              <a:avLst/>
            </a:prstGeom>
            <a:solidFill>
              <a:srgbClr val="965A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8" name="Прямоугольник: скругленные углы 57">
              <a:extLst>
                <a:ext uri="{FF2B5EF4-FFF2-40B4-BE49-F238E27FC236}">
                  <a16:creationId xmlns:a16="http://schemas.microsoft.com/office/drawing/2014/main" id="{7B4ED5D1-400D-49BF-98AD-B63F3A0F66EB}"/>
                </a:ext>
              </a:extLst>
            </p:cNvPr>
            <p:cNvSpPr/>
            <p:nvPr/>
          </p:nvSpPr>
          <p:spPr>
            <a:xfrm>
              <a:off x="3180736" y="4680978"/>
              <a:ext cx="376352" cy="185058"/>
            </a:xfrm>
            <a:prstGeom prst="roundRect">
              <a:avLst/>
            </a:prstGeom>
            <a:solidFill>
              <a:srgbClr val="5F17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
        <p:nvSpPr>
          <p:cNvPr id="49" name="Прямоугольник: скругленные углы 48">
            <a:extLst>
              <a:ext uri="{FF2B5EF4-FFF2-40B4-BE49-F238E27FC236}">
                <a16:creationId xmlns:a16="http://schemas.microsoft.com/office/drawing/2014/main" id="{3329E685-CB0B-499F-9B78-A8D9005A1059}"/>
              </a:ext>
            </a:extLst>
          </p:cNvPr>
          <p:cNvSpPr/>
          <p:nvPr/>
        </p:nvSpPr>
        <p:spPr>
          <a:xfrm>
            <a:off x="773747" y="4993516"/>
            <a:ext cx="2989730" cy="688021"/>
          </a:xfrm>
          <a:prstGeom prst="roundRect">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45" name="TextBox 44">
            <a:extLst>
              <a:ext uri="{FF2B5EF4-FFF2-40B4-BE49-F238E27FC236}">
                <a16:creationId xmlns:a16="http://schemas.microsoft.com/office/drawing/2014/main" id="{7430B9AB-552A-4222-914F-B1DF53D27F2F}"/>
              </a:ext>
            </a:extLst>
          </p:cNvPr>
          <p:cNvSpPr txBox="1"/>
          <p:nvPr/>
        </p:nvSpPr>
        <p:spPr>
          <a:xfrm>
            <a:off x="1367611" y="5268505"/>
            <a:ext cx="685490" cy="369332"/>
          </a:xfrm>
          <a:prstGeom prst="rect">
            <a:avLst/>
          </a:prstGeom>
          <a:noFill/>
        </p:spPr>
        <p:txBody>
          <a:bodyPr wrap="square">
            <a:spAutoFit/>
          </a:bodyPr>
          <a:lstStyle/>
          <a:p>
            <a:pPr defTabSz="743727">
              <a:defRPr/>
            </a:pPr>
            <a:r>
              <a:rPr kumimoji="0" lang="ru-RU" sz="9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b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b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к</a:t>
            </a:r>
            <a:r>
              <a:rPr lang="ru-RU" sz="900" dirty="0">
                <a:solidFill>
                  <a:schemeClr val="tx1">
                    <a:lumMod val="85000"/>
                    <a:lumOff val="15000"/>
                  </a:schemeClr>
                </a:solidFill>
                <a:latin typeface="Gilroy Medium" panose="00000600000000000000" pitchFamily="2" charset="-52"/>
                <a:cs typeface="Arial" panose="020B0604020202020204" pitchFamily="34" charset="0"/>
              </a:rPr>
              <a:t>р. </a:t>
            </a:r>
            <a:r>
              <a:rPr lang="ru-RU" sz="900" dirty="0" err="1">
                <a:solidFill>
                  <a:schemeClr val="tx1">
                    <a:lumMod val="85000"/>
                    <a:lumOff val="15000"/>
                  </a:schemeClr>
                </a:solidFill>
                <a:latin typeface="Gilroy Medium" panose="00000600000000000000" pitchFamily="2" charset="-52"/>
                <a:cs typeface="Arial" panose="020B0604020202020204" pitchFamily="34" charset="0"/>
              </a:rPr>
              <a:t>зерн</a:t>
            </a:r>
            <a:r>
              <a:rPr lang="ru-RU" sz="900" dirty="0">
                <a:solidFill>
                  <a:schemeClr val="tx1">
                    <a:lumMod val="85000"/>
                    <a:lumOff val="15000"/>
                  </a:schemeClr>
                </a:solidFill>
                <a:latin typeface="Gilroy Medium" panose="00000600000000000000" pitchFamily="2" charset="-52"/>
                <a:cs typeface="Arial" panose="020B0604020202020204" pitchFamily="34" charset="0"/>
              </a:rPr>
              <a:t>.</a:t>
            </a:r>
            <a:endPar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endParaRPr>
          </a:p>
        </p:txBody>
      </p:sp>
      <p:sp>
        <p:nvSpPr>
          <p:cNvPr id="46" name="TextBox 45">
            <a:extLst>
              <a:ext uri="{FF2B5EF4-FFF2-40B4-BE49-F238E27FC236}">
                <a16:creationId xmlns:a16="http://schemas.microsoft.com/office/drawing/2014/main" id="{25C69911-07CC-4878-BF58-AF788D4A9E05}"/>
              </a:ext>
            </a:extLst>
          </p:cNvPr>
          <p:cNvSpPr txBox="1"/>
          <p:nvPr/>
        </p:nvSpPr>
        <p:spPr>
          <a:xfrm>
            <a:off x="1784343" y="5276237"/>
            <a:ext cx="543975"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a:t>
            </a: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47" name="TextBox 46">
            <a:extLst>
              <a:ext uri="{FF2B5EF4-FFF2-40B4-BE49-F238E27FC236}">
                <a16:creationId xmlns:a16="http://schemas.microsoft.com/office/drawing/2014/main" id="{BF230086-79E6-4359-96F2-4DC59CFA3411}"/>
              </a:ext>
            </a:extLst>
          </p:cNvPr>
          <p:cNvSpPr txBox="1"/>
          <p:nvPr/>
        </p:nvSpPr>
        <p:spPr>
          <a:xfrm>
            <a:off x="2224083" y="5276236"/>
            <a:ext cx="513687"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lang="ru-RU" sz="900" dirty="0">
                <a:solidFill>
                  <a:schemeClr val="tx1">
                    <a:lumMod val="85000"/>
                    <a:lumOff val="15000"/>
                  </a:schemeClr>
                </a:solidFill>
                <a:latin typeface="Gilroy Medium" panose="00000600000000000000" pitchFamily="2" charset="-52"/>
                <a:cs typeface="Arial" panose="020B0604020202020204" pitchFamily="34" charset="0"/>
              </a:rPr>
              <a:t>Глина</a:t>
            </a:r>
            <a:endPar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endParaRPr>
          </a:p>
        </p:txBody>
      </p:sp>
      <p:sp>
        <p:nvSpPr>
          <p:cNvPr id="62" name="Прямоугольник: скругленные углы 61">
            <a:extLst>
              <a:ext uri="{FF2B5EF4-FFF2-40B4-BE49-F238E27FC236}">
                <a16:creationId xmlns:a16="http://schemas.microsoft.com/office/drawing/2014/main" id="{9822C3BD-1D15-4DAA-98FE-1EBFD08FFDE9}"/>
              </a:ext>
            </a:extLst>
          </p:cNvPr>
          <p:cNvSpPr/>
          <p:nvPr/>
        </p:nvSpPr>
        <p:spPr>
          <a:xfrm>
            <a:off x="1844854" y="5082874"/>
            <a:ext cx="376352" cy="185058"/>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9" name="Прямоугольник: скругленные углы 58">
            <a:extLst>
              <a:ext uri="{FF2B5EF4-FFF2-40B4-BE49-F238E27FC236}">
                <a16:creationId xmlns:a16="http://schemas.microsoft.com/office/drawing/2014/main" id="{4EAE05FE-FB41-4FB5-9919-C812A0603DFC}"/>
              </a:ext>
            </a:extLst>
          </p:cNvPr>
          <p:cNvSpPr/>
          <p:nvPr/>
        </p:nvSpPr>
        <p:spPr>
          <a:xfrm>
            <a:off x="2290534" y="5082874"/>
            <a:ext cx="376352" cy="185058"/>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60" name="Прямоугольник: скругленные углы 59">
            <a:extLst>
              <a:ext uri="{FF2B5EF4-FFF2-40B4-BE49-F238E27FC236}">
                <a16:creationId xmlns:a16="http://schemas.microsoft.com/office/drawing/2014/main" id="{426283D7-17D4-4A28-858D-AA54D15B32B4}"/>
              </a:ext>
            </a:extLst>
          </p:cNvPr>
          <p:cNvSpPr/>
          <p:nvPr/>
        </p:nvSpPr>
        <p:spPr>
          <a:xfrm>
            <a:off x="1399174" y="5082874"/>
            <a:ext cx="376352" cy="185058"/>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61" name="Прямоугольник: скругленные углы 60">
            <a:extLst>
              <a:ext uri="{FF2B5EF4-FFF2-40B4-BE49-F238E27FC236}">
                <a16:creationId xmlns:a16="http://schemas.microsoft.com/office/drawing/2014/main" id="{8B3386B8-7A4B-41D6-B52B-9463C0F07C78}"/>
              </a:ext>
            </a:extLst>
          </p:cNvPr>
          <p:cNvSpPr/>
          <p:nvPr/>
        </p:nvSpPr>
        <p:spPr>
          <a:xfrm>
            <a:off x="2736215" y="5082874"/>
            <a:ext cx="376352" cy="185058"/>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83" name="Прямоугольник: скругленные углы 82">
            <a:extLst>
              <a:ext uri="{FF2B5EF4-FFF2-40B4-BE49-F238E27FC236}">
                <a16:creationId xmlns:a16="http://schemas.microsoft.com/office/drawing/2014/main" id="{957A9E2F-5733-4AAE-A5FC-4EA59FCBCD7A}"/>
              </a:ext>
            </a:extLst>
          </p:cNvPr>
          <p:cNvSpPr/>
          <p:nvPr/>
        </p:nvSpPr>
        <p:spPr>
          <a:xfrm>
            <a:off x="5529045" y="4433041"/>
            <a:ext cx="4293864" cy="617625"/>
          </a:xfrm>
          <a:prstGeom prst="roundRect">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TextBox 77">
            <a:extLst>
              <a:ext uri="{FF2B5EF4-FFF2-40B4-BE49-F238E27FC236}">
                <a16:creationId xmlns:a16="http://schemas.microsoft.com/office/drawing/2014/main" id="{9C43C8C1-4E92-4403-BD62-DFAADAD13A83}"/>
              </a:ext>
            </a:extLst>
          </p:cNvPr>
          <p:cNvSpPr txBox="1"/>
          <p:nvPr/>
        </p:nvSpPr>
        <p:spPr>
          <a:xfrm>
            <a:off x="5682515" y="4747295"/>
            <a:ext cx="733917"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Кальцит</a:t>
            </a:r>
          </a:p>
        </p:txBody>
      </p:sp>
      <p:sp>
        <p:nvSpPr>
          <p:cNvPr id="79" name="TextBox 78">
            <a:extLst>
              <a:ext uri="{FF2B5EF4-FFF2-40B4-BE49-F238E27FC236}">
                <a16:creationId xmlns:a16="http://schemas.microsoft.com/office/drawing/2014/main" id="{F717C8B1-7EC3-471B-998D-E1B3D54FA496}"/>
              </a:ext>
            </a:extLst>
          </p:cNvPr>
          <p:cNvSpPr txBox="1"/>
          <p:nvPr/>
        </p:nvSpPr>
        <p:spPr>
          <a:xfrm>
            <a:off x="6574595" y="4747295"/>
            <a:ext cx="575367"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Глина</a:t>
            </a:r>
          </a:p>
        </p:txBody>
      </p:sp>
      <p:sp>
        <p:nvSpPr>
          <p:cNvPr id="80" name="TextBox 79">
            <a:extLst>
              <a:ext uri="{FF2B5EF4-FFF2-40B4-BE49-F238E27FC236}">
                <a16:creationId xmlns:a16="http://schemas.microsoft.com/office/drawing/2014/main" id="{199F9B4C-7C6A-473A-AE77-8490AFE5B621}"/>
              </a:ext>
            </a:extLst>
          </p:cNvPr>
          <p:cNvSpPr txBox="1"/>
          <p:nvPr/>
        </p:nvSpPr>
        <p:spPr>
          <a:xfrm>
            <a:off x="7378831" y="4747295"/>
            <a:ext cx="617753"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81" name="TextBox 80">
            <a:extLst>
              <a:ext uri="{FF2B5EF4-FFF2-40B4-BE49-F238E27FC236}">
                <a16:creationId xmlns:a16="http://schemas.microsoft.com/office/drawing/2014/main" id="{B75B4A6A-7238-4E1E-AAA0-79D319F2149F}"/>
              </a:ext>
            </a:extLst>
          </p:cNvPr>
          <p:cNvSpPr txBox="1"/>
          <p:nvPr/>
        </p:nvSpPr>
        <p:spPr>
          <a:xfrm>
            <a:off x="8041139" y="4747295"/>
            <a:ext cx="939568"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мк.з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85" name="Прямоугольник: скругленные углы 84">
            <a:extLst>
              <a:ext uri="{FF2B5EF4-FFF2-40B4-BE49-F238E27FC236}">
                <a16:creationId xmlns:a16="http://schemas.microsoft.com/office/drawing/2014/main" id="{28B05D82-8902-42DA-B80A-7116AC640BB2}"/>
              </a:ext>
            </a:extLst>
          </p:cNvPr>
          <p:cNvSpPr/>
          <p:nvPr/>
        </p:nvSpPr>
        <p:spPr>
          <a:xfrm>
            <a:off x="5743395" y="4537121"/>
            <a:ext cx="660073" cy="211756"/>
          </a:xfrm>
          <a:prstGeom prst="roundRect">
            <a:avLst/>
          </a:prstGeom>
          <a:solidFill>
            <a:srgbClr val="BDFFFF"/>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6" name="Прямоугольник: скругленные углы 85">
            <a:extLst>
              <a:ext uri="{FF2B5EF4-FFF2-40B4-BE49-F238E27FC236}">
                <a16:creationId xmlns:a16="http://schemas.microsoft.com/office/drawing/2014/main" id="{A9932027-4E67-42B4-A469-114271E2F91C}"/>
              </a:ext>
            </a:extLst>
          </p:cNvPr>
          <p:cNvSpPr/>
          <p:nvPr/>
        </p:nvSpPr>
        <p:spPr>
          <a:xfrm>
            <a:off x="6525590" y="4537121"/>
            <a:ext cx="660073" cy="211756"/>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Прямоугольник: скругленные углы 86">
            <a:extLst>
              <a:ext uri="{FF2B5EF4-FFF2-40B4-BE49-F238E27FC236}">
                <a16:creationId xmlns:a16="http://schemas.microsoft.com/office/drawing/2014/main" id="{6CF70F4A-0A98-449D-8E51-AC60E1669F5A}"/>
              </a:ext>
            </a:extLst>
          </p:cNvPr>
          <p:cNvSpPr/>
          <p:nvPr/>
        </p:nvSpPr>
        <p:spPr>
          <a:xfrm>
            <a:off x="7307787" y="4537121"/>
            <a:ext cx="660073" cy="211756"/>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Прямоугольник: скругленные углы 87">
            <a:extLst>
              <a:ext uri="{FF2B5EF4-FFF2-40B4-BE49-F238E27FC236}">
                <a16:creationId xmlns:a16="http://schemas.microsoft.com/office/drawing/2014/main" id="{CD205BA9-DC3E-4B6C-9E04-B51B6AB3F06C}"/>
              </a:ext>
            </a:extLst>
          </p:cNvPr>
          <p:cNvSpPr/>
          <p:nvPr/>
        </p:nvSpPr>
        <p:spPr>
          <a:xfrm>
            <a:off x="8089983" y="4537121"/>
            <a:ext cx="660073" cy="211756"/>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92" name="Рисунок 7">
            <a:extLst>
              <a:ext uri="{FF2B5EF4-FFF2-40B4-BE49-F238E27FC236}">
                <a16:creationId xmlns:a16="http://schemas.microsoft.com/office/drawing/2014/main" id="{B273D090-1C67-4312-801F-E4BA4256AD3D}"/>
              </a:ext>
            </a:extLst>
          </p:cNvPr>
          <p:cNvGrpSpPr/>
          <p:nvPr/>
        </p:nvGrpSpPr>
        <p:grpSpPr>
          <a:xfrm>
            <a:off x="10523034" y="397549"/>
            <a:ext cx="1202981" cy="199524"/>
            <a:chOff x="3551339" y="3006890"/>
            <a:chExt cx="5089184" cy="844082"/>
          </a:xfrm>
        </p:grpSpPr>
        <p:sp>
          <p:nvSpPr>
            <p:cNvPr id="93" name="Полилиния: фигура 92">
              <a:extLst>
                <a:ext uri="{FF2B5EF4-FFF2-40B4-BE49-F238E27FC236}">
                  <a16:creationId xmlns:a16="http://schemas.microsoft.com/office/drawing/2014/main" id="{94C5BDCB-D502-4B8C-94E0-29294E04533C}"/>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94" name="Полилиния: фигура 93">
              <a:extLst>
                <a:ext uri="{FF2B5EF4-FFF2-40B4-BE49-F238E27FC236}">
                  <a16:creationId xmlns:a16="http://schemas.microsoft.com/office/drawing/2014/main" id="{546FE91C-FA34-4D97-9B04-375DA0B94DC5}"/>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95" name="TextBox 94">
            <a:extLst>
              <a:ext uri="{FF2B5EF4-FFF2-40B4-BE49-F238E27FC236}">
                <a16:creationId xmlns:a16="http://schemas.microsoft.com/office/drawing/2014/main" id="{F87FAC10-5B6E-41DB-AE66-27EF1913AE5E}"/>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
        <p:nvSpPr>
          <p:cNvPr id="96" name="Прямоугольник: скругленные углы 95">
            <a:extLst>
              <a:ext uri="{FF2B5EF4-FFF2-40B4-BE49-F238E27FC236}">
                <a16:creationId xmlns:a16="http://schemas.microsoft.com/office/drawing/2014/main" id="{F58B0352-A000-4E29-98C5-D41A94AED86D}"/>
              </a:ext>
            </a:extLst>
          </p:cNvPr>
          <p:cNvSpPr/>
          <p:nvPr/>
        </p:nvSpPr>
        <p:spPr>
          <a:xfrm>
            <a:off x="4221253" y="553421"/>
            <a:ext cx="3676780" cy="31859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TextBox 96">
            <a:extLst>
              <a:ext uri="{FF2B5EF4-FFF2-40B4-BE49-F238E27FC236}">
                <a16:creationId xmlns:a16="http://schemas.microsoft.com/office/drawing/2014/main" id="{8ADC1EFB-6CCC-4840-8EF5-A4FBD238C014}"/>
              </a:ext>
            </a:extLst>
          </p:cNvPr>
          <p:cNvSpPr txBox="1"/>
          <p:nvPr/>
        </p:nvSpPr>
        <p:spPr>
          <a:xfrm>
            <a:off x="4379229" y="553421"/>
            <a:ext cx="3413497" cy="307777"/>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400" i="0" u="none" strike="noStrike" kern="1200" cap="none" spc="0" normalizeH="0" baseline="0" noProof="0" dirty="0">
                <a:ln>
                  <a:noFill/>
                </a:ln>
                <a:solidFill>
                  <a:srgbClr val="03539A"/>
                </a:solidFill>
                <a:effectLst/>
                <a:uLnTx/>
                <a:uFillTx/>
                <a:latin typeface="Nekst "/>
                <a:cs typeface="Arial" panose="020B0604020202020204" pitchFamily="34" charset="0"/>
              </a:rPr>
              <a:t>Уточненная классификация пород</a:t>
            </a:r>
          </a:p>
        </p:txBody>
      </p:sp>
      <p:sp>
        <p:nvSpPr>
          <p:cNvPr id="98" name="Прямоугольник: скругленные углы 97">
            <a:extLst>
              <a:ext uri="{FF2B5EF4-FFF2-40B4-BE49-F238E27FC236}">
                <a16:creationId xmlns:a16="http://schemas.microsoft.com/office/drawing/2014/main" id="{EF3C23F6-5606-45E6-9F63-488A3C9637E1}"/>
              </a:ext>
            </a:extLst>
          </p:cNvPr>
          <p:cNvSpPr/>
          <p:nvPr/>
        </p:nvSpPr>
        <p:spPr>
          <a:xfrm>
            <a:off x="549884" y="1473328"/>
            <a:ext cx="3433647" cy="4561712"/>
          </a:xfrm>
          <a:prstGeom prst="roundRect">
            <a:avLst>
              <a:gd name="adj" fmla="val 4674"/>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Прямоугольник: скругленные углы 98">
            <a:extLst>
              <a:ext uri="{FF2B5EF4-FFF2-40B4-BE49-F238E27FC236}">
                <a16:creationId xmlns:a16="http://schemas.microsoft.com/office/drawing/2014/main" id="{13A714E0-2F33-4FD6-8E8D-7E602536348D}"/>
              </a:ext>
            </a:extLst>
          </p:cNvPr>
          <p:cNvSpPr/>
          <p:nvPr/>
        </p:nvSpPr>
        <p:spPr>
          <a:xfrm>
            <a:off x="4144685" y="1473328"/>
            <a:ext cx="7581330" cy="4561712"/>
          </a:xfrm>
          <a:prstGeom prst="roundRect">
            <a:avLst>
              <a:gd name="adj" fmla="val 3458"/>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3" name="TextBox 62">
            <a:extLst>
              <a:ext uri="{FF2B5EF4-FFF2-40B4-BE49-F238E27FC236}">
                <a16:creationId xmlns:a16="http://schemas.microsoft.com/office/drawing/2014/main" id="{FEB997B5-91D9-408C-BBFC-6B0FBDC3B319}"/>
              </a:ext>
            </a:extLst>
          </p:cNvPr>
          <p:cNvSpPr txBox="1"/>
          <p:nvPr/>
        </p:nvSpPr>
        <p:spPr>
          <a:xfrm>
            <a:off x="7749832" y="3565788"/>
            <a:ext cx="506870" cy="307777"/>
          </a:xfrm>
          <a:prstGeom prst="rect">
            <a:avLst/>
          </a:prstGeom>
          <a:noFill/>
        </p:spPr>
        <p:txBody>
          <a:bodyPr wrap="none" rtlCol="0">
            <a:spAutoFit/>
          </a:bodyPr>
          <a:lstStyle/>
          <a:p>
            <a:r>
              <a:rPr lang="ru-RU" sz="1400" dirty="0">
                <a:solidFill>
                  <a:srgbClr val="0067B4"/>
                </a:solidFill>
                <a:latin typeface="Nekst Semi Bold" panose="00000700000000000000" pitchFamily="2" charset="-52"/>
                <a:cs typeface="Times New Roman" panose="02020603050405020304" pitchFamily="18" charset="0"/>
              </a:rPr>
              <a:t>Д</a:t>
            </a:r>
            <a:r>
              <a:rPr lang="en-US" sz="1400" dirty="0">
                <a:solidFill>
                  <a:srgbClr val="0067B4"/>
                </a:solidFill>
                <a:latin typeface="Nekst Semi Bold" panose="00000700000000000000" pitchFamily="2" charset="-52"/>
                <a:cs typeface="Times New Roman" panose="02020603050405020304" pitchFamily="18" charset="0"/>
              </a:rPr>
              <a:t>IV</a:t>
            </a:r>
            <a:endParaRPr lang="ru-RU" sz="1400" dirty="0">
              <a:solidFill>
                <a:srgbClr val="0067B4"/>
              </a:solidFill>
              <a:latin typeface="Nekst Semi Bold" panose="00000700000000000000" pitchFamily="2" charset="-52"/>
              <a:cs typeface="Times New Roman" panose="02020603050405020304" pitchFamily="18" charset="0"/>
            </a:endParaRPr>
          </a:p>
        </p:txBody>
      </p:sp>
      <p:sp>
        <p:nvSpPr>
          <p:cNvPr id="75" name="TextBox 74">
            <a:extLst>
              <a:ext uri="{FF2B5EF4-FFF2-40B4-BE49-F238E27FC236}">
                <a16:creationId xmlns:a16="http://schemas.microsoft.com/office/drawing/2014/main" id="{2FB3BA2B-076C-4402-8A49-5ACC33002485}"/>
              </a:ext>
            </a:extLst>
          </p:cNvPr>
          <p:cNvSpPr txBox="1"/>
          <p:nvPr/>
        </p:nvSpPr>
        <p:spPr>
          <a:xfrm>
            <a:off x="2704011" y="5268505"/>
            <a:ext cx="664901" cy="369332"/>
          </a:xfrm>
          <a:prstGeom prst="rect">
            <a:avLst/>
          </a:prstGeom>
          <a:noFill/>
        </p:spPr>
        <p:txBody>
          <a:bodyPr wrap="square">
            <a:spAutoFit/>
          </a:bodyPr>
          <a:lstStyle/>
          <a:p>
            <a:pPr defTabSz="743727">
              <a:defRPr/>
            </a:pPr>
            <a:r>
              <a:rPr kumimoji="0" lang="ru-RU" sz="9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b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br>
            <a:r>
              <a:rPr lang="ru-RU" sz="900" dirty="0">
                <a:solidFill>
                  <a:schemeClr val="tx1">
                    <a:lumMod val="85000"/>
                    <a:lumOff val="15000"/>
                  </a:schemeClr>
                </a:solidFill>
                <a:latin typeface="Gilroy Medium" panose="00000600000000000000" pitchFamily="2" charset="-52"/>
                <a:cs typeface="Arial" panose="020B0604020202020204" pitchFamily="34" charset="0"/>
              </a:rPr>
              <a:t>м. </a:t>
            </a:r>
            <a:r>
              <a:rPr lang="ru-RU" sz="900" dirty="0" err="1">
                <a:solidFill>
                  <a:schemeClr val="tx1">
                    <a:lumMod val="85000"/>
                    <a:lumOff val="15000"/>
                  </a:schemeClr>
                </a:solidFill>
                <a:latin typeface="Gilroy Medium" panose="00000600000000000000" pitchFamily="2" charset="-52"/>
                <a:cs typeface="Arial" panose="020B0604020202020204" pitchFamily="34" charset="0"/>
              </a:rPr>
              <a:t>зерн</a:t>
            </a:r>
            <a:r>
              <a:rPr lang="ru-RU" sz="900" dirty="0">
                <a:solidFill>
                  <a:schemeClr val="tx1">
                    <a:lumMod val="85000"/>
                    <a:lumOff val="15000"/>
                  </a:schemeClr>
                </a:solidFill>
                <a:latin typeface="Gilroy Medium" panose="00000600000000000000" pitchFamily="2" charset="-52"/>
                <a:cs typeface="Arial" panose="020B0604020202020204" pitchFamily="34" charset="0"/>
              </a:rPr>
              <a:t>.</a:t>
            </a:r>
            <a:endPar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endParaRPr>
          </a:p>
        </p:txBody>
      </p:sp>
      <p:sp>
        <p:nvSpPr>
          <p:cNvPr id="77" name="TextBox 76">
            <a:extLst>
              <a:ext uri="{FF2B5EF4-FFF2-40B4-BE49-F238E27FC236}">
                <a16:creationId xmlns:a16="http://schemas.microsoft.com/office/drawing/2014/main" id="{9EF49D26-E44D-4E43-A543-A859C5AE9F25}"/>
              </a:ext>
            </a:extLst>
          </p:cNvPr>
          <p:cNvSpPr txBox="1"/>
          <p:nvPr/>
        </p:nvSpPr>
        <p:spPr>
          <a:xfrm>
            <a:off x="8843455" y="4747295"/>
            <a:ext cx="979454" cy="24622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 </a:t>
            </a:r>
            <a:r>
              <a:rPr lang="ru-RU" sz="1000" dirty="0">
                <a:solidFill>
                  <a:schemeClr val="tx1">
                    <a:lumMod val="85000"/>
                    <a:lumOff val="15000"/>
                  </a:schemeClr>
                </a:solidFill>
                <a:latin typeface="Gilroy Medium" panose="00000600000000000000" pitchFamily="2" charset="-52"/>
                <a:cs typeface="Arial" panose="020B0604020202020204" pitchFamily="34" charset="0"/>
              </a:rPr>
              <a:t>к</a:t>
            </a:r>
            <a:r>
              <a:rPr kumimoji="0" lang="ru-RU" sz="10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р.з</a:t>
            </a:r>
            <a:r>
              <a:rPr kumimoji="0" lang="ru-RU" sz="10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82" name="Прямоугольник: скругленные углы 81">
            <a:extLst>
              <a:ext uri="{FF2B5EF4-FFF2-40B4-BE49-F238E27FC236}">
                <a16:creationId xmlns:a16="http://schemas.microsoft.com/office/drawing/2014/main" id="{63AC23E0-52D8-4230-8143-668D33D7ED72}"/>
              </a:ext>
            </a:extLst>
          </p:cNvPr>
          <p:cNvSpPr/>
          <p:nvPr/>
        </p:nvSpPr>
        <p:spPr>
          <a:xfrm>
            <a:off x="8887282" y="4537121"/>
            <a:ext cx="660073" cy="211756"/>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0475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872FB690-072C-8F84-B0FF-BBA75BB8A715}"/>
              </a:ext>
            </a:extLst>
          </p:cNvPr>
          <p:cNvSpPr>
            <a:spLocks noGrp="1"/>
          </p:cNvSpPr>
          <p:nvPr>
            <p:ph type="sldNum" sz="quarter" idx="12"/>
          </p:nvPr>
        </p:nvSpPr>
        <p:spPr/>
        <p:txBody>
          <a:bodyPr/>
          <a:lstStyle/>
          <a:p>
            <a:fld id="{D3D20775-C6ED-4CFC-A0E3-2E43A9156611}" type="slidenum">
              <a:rPr lang="ru-RU" smtClean="0"/>
              <a:t>18</a:t>
            </a:fld>
            <a:endParaRPr lang="ru-RU"/>
          </a:p>
        </p:txBody>
      </p:sp>
      <p:graphicFrame>
        <p:nvGraphicFramePr>
          <p:cNvPr id="7" name="Таблица 6">
            <a:extLst>
              <a:ext uri="{FF2B5EF4-FFF2-40B4-BE49-F238E27FC236}">
                <a16:creationId xmlns:a16="http://schemas.microsoft.com/office/drawing/2014/main" id="{6E0995C5-0FD3-101D-A0F0-1AB057CB1D5A}"/>
              </a:ext>
            </a:extLst>
          </p:cNvPr>
          <p:cNvGraphicFramePr>
            <a:graphicFrameLocks noGrp="1"/>
          </p:cNvGraphicFramePr>
          <p:nvPr>
            <p:extLst>
              <p:ext uri="{D42A27DB-BD31-4B8C-83A1-F6EECF244321}">
                <p14:modId xmlns:p14="http://schemas.microsoft.com/office/powerpoint/2010/main" val="2031056506"/>
              </p:ext>
            </p:extLst>
          </p:nvPr>
        </p:nvGraphicFramePr>
        <p:xfrm>
          <a:off x="554957" y="1077227"/>
          <a:ext cx="7332590" cy="5279120"/>
        </p:xfrm>
        <a:graphic>
          <a:graphicData uri="http://schemas.openxmlformats.org/drawingml/2006/table">
            <a:tbl>
              <a:tblPr firstRow="1" firstCol="1" bandRow="1"/>
              <a:tblGrid>
                <a:gridCol w="1431246">
                  <a:extLst>
                    <a:ext uri="{9D8B030D-6E8A-4147-A177-3AD203B41FA5}">
                      <a16:colId xmlns:a16="http://schemas.microsoft.com/office/drawing/2014/main" val="2783561501"/>
                    </a:ext>
                  </a:extLst>
                </a:gridCol>
                <a:gridCol w="303156">
                  <a:extLst>
                    <a:ext uri="{9D8B030D-6E8A-4147-A177-3AD203B41FA5}">
                      <a16:colId xmlns:a16="http://schemas.microsoft.com/office/drawing/2014/main" val="33741376"/>
                    </a:ext>
                  </a:extLst>
                </a:gridCol>
                <a:gridCol w="303156">
                  <a:extLst>
                    <a:ext uri="{9D8B030D-6E8A-4147-A177-3AD203B41FA5}">
                      <a16:colId xmlns:a16="http://schemas.microsoft.com/office/drawing/2014/main" val="2313708572"/>
                    </a:ext>
                  </a:extLst>
                </a:gridCol>
                <a:gridCol w="303156">
                  <a:extLst>
                    <a:ext uri="{9D8B030D-6E8A-4147-A177-3AD203B41FA5}">
                      <a16:colId xmlns:a16="http://schemas.microsoft.com/office/drawing/2014/main" val="2871649890"/>
                    </a:ext>
                  </a:extLst>
                </a:gridCol>
                <a:gridCol w="303156">
                  <a:extLst>
                    <a:ext uri="{9D8B030D-6E8A-4147-A177-3AD203B41FA5}">
                      <a16:colId xmlns:a16="http://schemas.microsoft.com/office/drawing/2014/main" val="883586333"/>
                    </a:ext>
                  </a:extLst>
                </a:gridCol>
                <a:gridCol w="361456">
                  <a:extLst>
                    <a:ext uri="{9D8B030D-6E8A-4147-A177-3AD203B41FA5}">
                      <a16:colId xmlns:a16="http://schemas.microsoft.com/office/drawing/2014/main" val="3980763407"/>
                    </a:ext>
                  </a:extLst>
                </a:gridCol>
                <a:gridCol w="361456">
                  <a:extLst>
                    <a:ext uri="{9D8B030D-6E8A-4147-A177-3AD203B41FA5}">
                      <a16:colId xmlns:a16="http://schemas.microsoft.com/office/drawing/2014/main" val="457800610"/>
                    </a:ext>
                  </a:extLst>
                </a:gridCol>
                <a:gridCol w="303156">
                  <a:extLst>
                    <a:ext uri="{9D8B030D-6E8A-4147-A177-3AD203B41FA5}">
                      <a16:colId xmlns:a16="http://schemas.microsoft.com/office/drawing/2014/main" val="509731391"/>
                    </a:ext>
                  </a:extLst>
                </a:gridCol>
                <a:gridCol w="361456">
                  <a:extLst>
                    <a:ext uri="{9D8B030D-6E8A-4147-A177-3AD203B41FA5}">
                      <a16:colId xmlns:a16="http://schemas.microsoft.com/office/drawing/2014/main" val="307141905"/>
                    </a:ext>
                  </a:extLst>
                </a:gridCol>
                <a:gridCol w="361456">
                  <a:extLst>
                    <a:ext uri="{9D8B030D-6E8A-4147-A177-3AD203B41FA5}">
                      <a16:colId xmlns:a16="http://schemas.microsoft.com/office/drawing/2014/main" val="2579141028"/>
                    </a:ext>
                  </a:extLst>
                </a:gridCol>
                <a:gridCol w="303156">
                  <a:extLst>
                    <a:ext uri="{9D8B030D-6E8A-4147-A177-3AD203B41FA5}">
                      <a16:colId xmlns:a16="http://schemas.microsoft.com/office/drawing/2014/main" val="3760338269"/>
                    </a:ext>
                  </a:extLst>
                </a:gridCol>
                <a:gridCol w="361456">
                  <a:extLst>
                    <a:ext uri="{9D8B030D-6E8A-4147-A177-3AD203B41FA5}">
                      <a16:colId xmlns:a16="http://schemas.microsoft.com/office/drawing/2014/main" val="783873454"/>
                    </a:ext>
                  </a:extLst>
                </a:gridCol>
                <a:gridCol w="361456">
                  <a:extLst>
                    <a:ext uri="{9D8B030D-6E8A-4147-A177-3AD203B41FA5}">
                      <a16:colId xmlns:a16="http://schemas.microsoft.com/office/drawing/2014/main" val="2154033352"/>
                    </a:ext>
                  </a:extLst>
                </a:gridCol>
                <a:gridCol w="303156">
                  <a:extLst>
                    <a:ext uri="{9D8B030D-6E8A-4147-A177-3AD203B41FA5}">
                      <a16:colId xmlns:a16="http://schemas.microsoft.com/office/drawing/2014/main" val="2778392573"/>
                    </a:ext>
                  </a:extLst>
                </a:gridCol>
                <a:gridCol w="303156">
                  <a:extLst>
                    <a:ext uri="{9D8B030D-6E8A-4147-A177-3AD203B41FA5}">
                      <a16:colId xmlns:a16="http://schemas.microsoft.com/office/drawing/2014/main" val="3804158224"/>
                    </a:ext>
                  </a:extLst>
                </a:gridCol>
                <a:gridCol w="303156">
                  <a:extLst>
                    <a:ext uri="{9D8B030D-6E8A-4147-A177-3AD203B41FA5}">
                      <a16:colId xmlns:a16="http://schemas.microsoft.com/office/drawing/2014/main" val="709857026"/>
                    </a:ext>
                  </a:extLst>
                </a:gridCol>
                <a:gridCol w="502102">
                  <a:extLst>
                    <a:ext uri="{9D8B030D-6E8A-4147-A177-3AD203B41FA5}">
                      <a16:colId xmlns:a16="http://schemas.microsoft.com/office/drawing/2014/main" val="347064873"/>
                    </a:ext>
                  </a:extLst>
                </a:gridCol>
                <a:gridCol w="502102">
                  <a:extLst>
                    <a:ext uri="{9D8B030D-6E8A-4147-A177-3AD203B41FA5}">
                      <a16:colId xmlns:a16="http://schemas.microsoft.com/office/drawing/2014/main" val="1306572492"/>
                    </a:ext>
                  </a:extLst>
                </a:gridCol>
              </a:tblGrid>
              <a:tr h="364408">
                <a:tc rowSpan="3">
                  <a:txBody>
                    <a:bodyPr/>
                    <a:lstStyle/>
                    <a:p>
                      <a:pPr algn="ctr">
                        <a:lnSpc>
                          <a:spcPct val="120000"/>
                        </a:lnSpc>
                        <a:spcBef>
                          <a:spcPts val="600"/>
                        </a:spcBef>
                        <a:spcAft>
                          <a:spcPts val="600"/>
                        </a:spcAft>
                      </a:pPr>
                      <a:r>
                        <a:rPr lang="ru-RU" sz="1200" dirty="0">
                          <a:solidFill>
                            <a:srgbClr val="000000"/>
                          </a:solidFill>
                          <a:effectLst/>
                          <a:latin typeface="Gilroy "/>
                          <a:ea typeface="Calibri" panose="020F0502020204030204" pitchFamily="34" charset="0"/>
                          <a:cs typeface="Arial" panose="020B0604020202020204" pitchFamily="34" charset="0"/>
                        </a:rPr>
                        <a:t>Название породы</a:t>
                      </a:r>
                      <a:endParaRPr lang="ru-RU" sz="1800" dirty="0">
                        <a:effectLst/>
                        <a:latin typeface="Gilroy "/>
                        <a:ea typeface="Calibri" panose="020F0502020204030204" pitchFamily="34" charset="0"/>
                        <a:cs typeface="Arial" panose="020B0604020202020204" pitchFamily="34" charset="0"/>
                      </a:endParaRPr>
                    </a:p>
                  </a:txBody>
                  <a:tcPr marL="68580" marR="68580" marT="0" marB="0" anchor="ct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gridSpan="15">
                  <a:txBody>
                    <a:bodyPr/>
                    <a:lstStyle/>
                    <a:p>
                      <a:pPr algn="ctr">
                        <a:lnSpc>
                          <a:spcPct val="120000"/>
                        </a:lnSpc>
                        <a:spcBef>
                          <a:spcPts val="600"/>
                        </a:spcBef>
                        <a:spcAft>
                          <a:spcPts val="600"/>
                        </a:spcAft>
                      </a:pPr>
                      <a:r>
                        <a:rPr lang="ru-RU" sz="1200" dirty="0">
                          <a:solidFill>
                            <a:srgbClr val="000000"/>
                          </a:solidFill>
                          <a:effectLst/>
                          <a:latin typeface="Gilroy "/>
                          <a:ea typeface="Calibri" panose="020F0502020204030204" pitchFamily="34" charset="0"/>
                          <a:cs typeface="Arial" panose="020B0604020202020204" pitchFamily="34" charset="0"/>
                        </a:rPr>
                        <a:t>Содержание различных размерных фракций, % весовые</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marL="71755" marR="71755" algn="just">
                        <a:lnSpc>
                          <a:spcPct val="120000"/>
                        </a:lnSpc>
                        <a:spcBef>
                          <a:spcPts val="600"/>
                        </a:spcBef>
                        <a:spcAft>
                          <a:spcPts val="600"/>
                        </a:spcAft>
                      </a:pPr>
                      <a:r>
                        <a:rPr lang="ru-RU" sz="700" dirty="0">
                          <a:solidFill>
                            <a:schemeClr val="tx1"/>
                          </a:solidFill>
                          <a:effectLst/>
                          <a:latin typeface="Gilroy "/>
                          <a:ea typeface="Calibri" panose="020F0502020204030204" pitchFamily="34" charset="0"/>
                          <a:cs typeface="Arial" panose="020B0604020202020204" pitchFamily="34" charset="0"/>
                        </a:rPr>
                        <a:t>Медианный диаметр, мм</a:t>
                      </a:r>
                      <a:endParaRPr lang="ru-RU" sz="1100" dirty="0">
                        <a:solidFill>
                          <a:schemeClr val="tx1"/>
                        </a:solidFill>
                        <a:effectLst/>
                        <a:latin typeface="Gilroy "/>
                        <a:ea typeface="Calibri" panose="020F0502020204030204" pitchFamily="34" charset="0"/>
                        <a:cs typeface="Arial" panose="020B0604020202020204" pitchFamily="34" charset="0"/>
                      </a:endParaRPr>
                    </a:p>
                  </a:txBody>
                  <a:tcPr marL="68580" marR="68580" marT="0" marB="0" vert="vert27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rowSpan="3">
                  <a:txBody>
                    <a:bodyPr/>
                    <a:lstStyle/>
                    <a:p>
                      <a:pPr marL="71755" marR="71755" algn="just">
                        <a:lnSpc>
                          <a:spcPct val="120000"/>
                        </a:lnSpc>
                        <a:spcBef>
                          <a:spcPts val="600"/>
                        </a:spcBef>
                        <a:spcAft>
                          <a:spcPts val="600"/>
                        </a:spcAft>
                      </a:pPr>
                      <a:r>
                        <a:rPr lang="ru-RU" sz="700" dirty="0">
                          <a:solidFill>
                            <a:schemeClr val="tx1"/>
                          </a:solidFill>
                          <a:effectLst/>
                          <a:latin typeface="Gilroy "/>
                          <a:ea typeface="Calibri" panose="020F0502020204030204" pitchFamily="34" charset="0"/>
                          <a:cs typeface="Arial" panose="020B0604020202020204" pitchFamily="34" charset="0"/>
                        </a:rPr>
                        <a:t>Коэффициент </a:t>
                      </a:r>
                      <a:r>
                        <a:rPr lang="ru-RU" sz="700" dirty="0" err="1">
                          <a:solidFill>
                            <a:schemeClr val="tx1"/>
                          </a:solidFill>
                          <a:effectLst/>
                          <a:latin typeface="Gilroy "/>
                          <a:ea typeface="Calibri" panose="020F0502020204030204" pitchFamily="34" charset="0"/>
                          <a:cs typeface="Arial" panose="020B0604020202020204" pitchFamily="34" charset="0"/>
                        </a:rPr>
                        <a:t>отсортированности</a:t>
                      </a:r>
                      <a:endParaRPr lang="ru-RU" sz="1100" dirty="0">
                        <a:solidFill>
                          <a:schemeClr val="tx1"/>
                        </a:solidFill>
                        <a:effectLst/>
                        <a:latin typeface="Gilroy "/>
                        <a:ea typeface="Calibri" panose="020F0502020204030204" pitchFamily="34" charset="0"/>
                        <a:cs typeface="Arial" panose="020B0604020202020204" pitchFamily="34" charset="0"/>
                      </a:endParaRPr>
                    </a:p>
                  </a:txBody>
                  <a:tcPr marL="68580" marR="68580" marT="0" marB="0" vert="vert27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extLst>
                  <a:ext uri="{0D108BD9-81ED-4DB2-BD59-A6C34878D82A}">
                    <a16:rowId xmlns:a16="http://schemas.microsoft.com/office/drawing/2014/main" val="3246977092"/>
                  </a:ext>
                </a:extLst>
              </a:tr>
              <a:tr h="291498">
                <a:tc vMerge="1">
                  <a:txBody>
                    <a:bodyPr/>
                    <a:lstStyle/>
                    <a:p>
                      <a:endParaRPr lang="ru-RU"/>
                    </a:p>
                  </a:txBody>
                  <a:tcPr/>
                </a:tc>
                <a:tc gridSpan="3">
                  <a:txBody>
                    <a:bodyPr/>
                    <a:lstStyle/>
                    <a:p>
                      <a:pPr algn="ctr">
                        <a:lnSpc>
                          <a:spcPct val="120000"/>
                        </a:lnSpc>
                        <a:spcBef>
                          <a:spcPts val="600"/>
                        </a:spcBef>
                        <a:spcAft>
                          <a:spcPts val="600"/>
                        </a:spcAft>
                      </a:pPr>
                      <a:r>
                        <a:rPr lang="en-US" sz="1050" dirty="0">
                          <a:solidFill>
                            <a:srgbClr val="000000"/>
                          </a:solidFill>
                          <a:effectLst/>
                          <a:latin typeface="Gilroy "/>
                          <a:ea typeface="Calibri" panose="020F0502020204030204" pitchFamily="34" charset="0"/>
                          <a:cs typeface="Arial" panose="020B0604020202020204" pitchFamily="34" charset="0"/>
                        </a:rPr>
                        <a:t>&gt; 0.25 </a:t>
                      </a:r>
                      <a:r>
                        <a:rPr lang="ru-RU" sz="1050" dirty="0">
                          <a:solidFill>
                            <a:srgbClr val="000000"/>
                          </a:solidFill>
                          <a:effectLst/>
                          <a:latin typeface="Gilroy "/>
                          <a:ea typeface="Calibri" panose="020F0502020204030204" pitchFamily="34" charset="0"/>
                          <a:cs typeface="Arial" panose="020B0604020202020204" pitchFamily="34" charset="0"/>
                        </a:rPr>
                        <a:t>мм</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lang="ru-RU"/>
                    </a:p>
                  </a:txBody>
                  <a:tcPr/>
                </a:tc>
                <a:tc hMerge="1">
                  <a:txBody>
                    <a:bodyPr/>
                    <a:lstStyle/>
                    <a:p>
                      <a:endParaRPr lang="ru-RU"/>
                    </a:p>
                  </a:txBody>
                  <a:tcPr/>
                </a:tc>
                <a:tc gridSpan="3">
                  <a:txBody>
                    <a:bodyPr/>
                    <a:lstStyle/>
                    <a:p>
                      <a:pPr algn="ctr">
                        <a:lnSpc>
                          <a:spcPct val="120000"/>
                        </a:lnSpc>
                        <a:spcBef>
                          <a:spcPts val="600"/>
                        </a:spcBef>
                        <a:spcAft>
                          <a:spcPts val="600"/>
                        </a:spcAft>
                      </a:pPr>
                      <a:r>
                        <a:rPr lang="ru-RU" sz="1050" dirty="0">
                          <a:solidFill>
                            <a:srgbClr val="000000"/>
                          </a:solidFill>
                          <a:effectLst/>
                          <a:latin typeface="Gilroy "/>
                          <a:ea typeface="Calibri" panose="020F0502020204030204" pitchFamily="34" charset="0"/>
                          <a:cs typeface="Arial" panose="020B0604020202020204" pitchFamily="34" charset="0"/>
                        </a:rPr>
                        <a:t>0.1 – 0.25 мм</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lang="ru-RU"/>
                    </a:p>
                  </a:txBody>
                  <a:tcPr/>
                </a:tc>
                <a:tc hMerge="1">
                  <a:txBody>
                    <a:bodyPr/>
                    <a:lstStyle/>
                    <a:p>
                      <a:endParaRPr lang="ru-RU"/>
                    </a:p>
                  </a:txBody>
                  <a:tcPr/>
                </a:tc>
                <a:tc gridSpan="3">
                  <a:txBody>
                    <a:bodyPr/>
                    <a:lstStyle/>
                    <a:p>
                      <a:pPr algn="ctr">
                        <a:lnSpc>
                          <a:spcPct val="120000"/>
                        </a:lnSpc>
                        <a:spcBef>
                          <a:spcPts val="600"/>
                        </a:spcBef>
                        <a:spcAft>
                          <a:spcPts val="600"/>
                        </a:spcAft>
                      </a:pPr>
                      <a:r>
                        <a:rPr lang="ru-RU" sz="1050" dirty="0">
                          <a:solidFill>
                            <a:srgbClr val="000000"/>
                          </a:solidFill>
                          <a:effectLst/>
                          <a:latin typeface="Gilroy "/>
                          <a:ea typeface="Calibri" panose="020F0502020204030204" pitchFamily="34" charset="0"/>
                          <a:cs typeface="Arial" panose="020B0604020202020204" pitchFamily="34" charset="0"/>
                        </a:rPr>
                        <a:t>0.05 – 0.1 мм</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a:lnSpc>
                          <a:spcPct val="120000"/>
                        </a:lnSpc>
                        <a:spcBef>
                          <a:spcPts val="600"/>
                        </a:spcBef>
                        <a:spcAft>
                          <a:spcPts val="600"/>
                        </a:spcAft>
                      </a:pPr>
                      <a:r>
                        <a:rPr lang="ru-RU" sz="1050" dirty="0">
                          <a:solidFill>
                            <a:srgbClr val="000000"/>
                          </a:solidFill>
                          <a:effectLst/>
                          <a:latin typeface="Gilroy "/>
                          <a:ea typeface="Calibri" panose="020F0502020204030204" pitchFamily="34" charset="0"/>
                          <a:cs typeface="Arial" panose="020B0604020202020204" pitchFamily="34" charset="0"/>
                        </a:rPr>
                        <a:t>0.01 – 0.05 мм</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lang="ru-RU"/>
                    </a:p>
                  </a:txBody>
                  <a:tcPr/>
                </a:tc>
                <a:tc hMerge="1">
                  <a:txBody>
                    <a:bodyPr/>
                    <a:lstStyle/>
                    <a:p>
                      <a:endParaRPr lang="ru-RU"/>
                    </a:p>
                  </a:txBody>
                  <a:tcPr/>
                </a:tc>
                <a:tc gridSpan="3">
                  <a:txBody>
                    <a:bodyPr/>
                    <a:lstStyle/>
                    <a:p>
                      <a:pPr algn="ctr">
                        <a:lnSpc>
                          <a:spcPct val="120000"/>
                        </a:lnSpc>
                        <a:spcBef>
                          <a:spcPts val="600"/>
                        </a:spcBef>
                        <a:spcAft>
                          <a:spcPts val="600"/>
                        </a:spcAft>
                      </a:pPr>
                      <a:r>
                        <a:rPr lang="en-US" sz="1050" dirty="0">
                          <a:solidFill>
                            <a:srgbClr val="000000"/>
                          </a:solidFill>
                          <a:effectLst/>
                          <a:latin typeface="Gilroy "/>
                          <a:ea typeface="Calibri" panose="020F0502020204030204" pitchFamily="34" charset="0"/>
                          <a:cs typeface="Arial" panose="020B0604020202020204" pitchFamily="34" charset="0"/>
                        </a:rPr>
                        <a:t>&lt; </a:t>
                      </a:r>
                      <a:r>
                        <a:rPr lang="ru-RU" sz="1050" dirty="0">
                          <a:solidFill>
                            <a:srgbClr val="000000"/>
                          </a:solidFill>
                          <a:effectLst/>
                          <a:latin typeface="Gilroy "/>
                          <a:ea typeface="Calibri" panose="020F0502020204030204" pitchFamily="34" charset="0"/>
                          <a:cs typeface="Arial" panose="020B0604020202020204" pitchFamily="34" charset="0"/>
                        </a:rPr>
                        <a:t>0.01 мм</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856431808"/>
                  </a:ext>
                </a:extLst>
              </a:tr>
              <a:tr h="291498">
                <a:tc vMerge="1">
                  <a:txBody>
                    <a:bodyPr/>
                    <a:lstStyle/>
                    <a:p>
                      <a:endParaRPr lang="ru-RU"/>
                    </a:p>
                  </a:txBody>
                  <a:tcPr/>
                </a:tc>
                <a:tc>
                  <a:txBody>
                    <a:bodyPr/>
                    <a:lstStyle/>
                    <a:p>
                      <a:pPr algn="ctr">
                        <a:lnSpc>
                          <a:spcPct val="120000"/>
                        </a:lnSpc>
                        <a:spcBef>
                          <a:spcPts val="600"/>
                        </a:spcBef>
                        <a:spcAft>
                          <a:spcPts val="600"/>
                        </a:spcAft>
                      </a:pPr>
                      <a:r>
                        <a:rPr lang="ru-RU" sz="1000" dirty="0">
                          <a:solidFill>
                            <a:srgbClr val="000000"/>
                          </a:solidFill>
                          <a:effectLst/>
                          <a:latin typeface="Gilroy "/>
                          <a:ea typeface="Calibri" panose="020F0502020204030204" pitchFamily="34" charset="0"/>
                          <a:cs typeface="Arial" panose="020B0604020202020204" pitchFamily="34" charset="0"/>
                        </a:rPr>
                        <a:t>от</a:t>
                      </a:r>
                      <a:endParaRPr lang="ru-RU" sz="16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a:solidFill>
                            <a:srgbClr val="000000"/>
                          </a:solidFill>
                          <a:effectLst/>
                          <a:latin typeface="Gilroy "/>
                          <a:ea typeface="Calibri" panose="020F0502020204030204" pitchFamily="34" charset="0"/>
                          <a:cs typeface="Arial" panose="020B0604020202020204" pitchFamily="34" charset="0"/>
                        </a:rPr>
                        <a:t>до</a:t>
                      </a:r>
                      <a:endParaRPr lang="ru-RU" sz="18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a:solidFill>
                            <a:srgbClr val="000000"/>
                          </a:solidFill>
                          <a:effectLst/>
                          <a:latin typeface="Gilroy "/>
                          <a:ea typeface="Calibri" panose="020F0502020204030204" pitchFamily="34" charset="0"/>
                          <a:cs typeface="Arial" panose="020B0604020202020204" pitchFamily="34" charset="0"/>
                        </a:rPr>
                        <a:t>ср</a:t>
                      </a:r>
                      <a:endParaRPr lang="ru-RU" sz="18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a:solidFill>
                            <a:srgbClr val="000000"/>
                          </a:solidFill>
                          <a:effectLst/>
                          <a:latin typeface="Gilroy "/>
                          <a:ea typeface="Calibri" panose="020F0502020204030204" pitchFamily="34" charset="0"/>
                          <a:cs typeface="Arial" panose="020B0604020202020204" pitchFamily="34" charset="0"/>
                        </a:rPr>
                        <a:t>от</a:t>
                      </a:r>
                      <a:endParaRPr lang="ru-RU" sz="18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a:solidFill>
                            <a:srgbClr val="000000"/>
                          </a:solidFill>
                          <a:effectLst/>
                          <a:latin typeface="Gilroy "/>
                          <a:ea typeface="Calibri" panose="020F0502020204030204" pitchFamily="34" charset="0"/>
                          <a:cs typeface="Arial" panose="020B0604020202020204" pitchFamily="34" charset="0"/>
                        </a:rPr>
                        <a:t>до</a:t>
                      </a:r>
                      <a:endParaRPr lang="ru-RU" sz="18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a:solidFill>
                            <a:srgbClr val="000000"/>
                          </a:solidFill>
                          <a:effectLst/>
                          <a:latin typeface="Gilroy "/>
                          <a:ea typeface="Calibri" panose="020F0502020204030204" pitchFamily="34" charset="0"/>
                          <a:cs typeface="Arial" panose="020B0604020202020204" pitchFamily="34" charset="0"/>
                        </a:rPr>
                        <a:t>ср</a:t>
                      </a:r>
                      <a:endParaRPr lang="ru-RU" sz="18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a:solidFill>
                            <a:srgbClr val="000000"/>
                          </a:solidFill>
                          <a:effectLst/>
                          <a:latin typeface="Gilroy "/>
                          <a:ea typeface="Calibri" panose="020F0502020204030204" pitchFamily="34" charset="0"/>
                          <a:cs typeface="Arial" panose="020B0604020202020204" pitchFamily="34" charset="0"/>
                        </a:rPr>
                        <a:t>от</a:t>
                      </a:r>
                      <a:endParaRPr lang="ru-RU" sz="18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a:solidFill>
                            <a:srgbClr val="000000"/>
                          </a:solidFill>
                          <a:effectLst/>
                          <a:latin typeface="Gilroy "/>
                          <a:ea typeface="Calibri" panose="020F0502020204030204" pitchFamily="34" charset="0"/>
                          <a:cs typeface="Arial" panose="020B0604020202020204" pitchFamily="34" charset="0"/>
                        </a:rPr>
                        <a:t>до</a:t>
                      </a:r>
                      <a:endParaRPr lang="ru-RU" sz="18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a:solidFill>
                            <a:srgbClr val="000000"/>
                          </a:solidFill>
                          <a:effectLst/>
                          <a:latin typeface="Gilroy "/>
                          <a:ea typeface="Calibri" panose="020F0502020204030204" pitchFamily="34" charset="0"/>
                          <a:cs typeface="Arial" panose="020B0604020202020204" pitchFamily="34" charset="0"/>
                        </a:rPr>
                        <a:t>ср</a:t>
                      </a:r>
                      <a:endParaRPr lang="ru-RU" sz="18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dirty="0">
                          <a:solidFill>
                            <a:srgbClr val="000000"/>
                          </a:solidFill>
                          <a:effectLst/>
                          <a:latin typeface="Gilroy "/>
                          <a:ea typeface="Calibri" panose="020F0502020204030204" pitchFamily="34" charset="0"/>
                          <a:cs typeface="Arial" panose="020B0604020202020204" pitchFamily="34" charset="0"/>
                        </a:rPr>
                        <a:t>от</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dirty="0">
                          <a:solidFill>
                            <a:srgbClr val="000000"/>
                          </a:solidFill>
                          <a:effectLst/>
                          <a:latin typeface="Gilroy "/>
                          <a:ea typeface="Calibri" panose="020F0502020204030204" pitchFamily="34" charset="0"/>
                          <a:cs typeface="Arial" panose="020B0604020202020204" pitchFamily="34" charset="0"/>
                        </a:rPr>
                        <a:t>до</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dirty="0">
                          <a:solidFill>
                            <a:srgbClr val="000000"/>
                          </a:solidFill>
                          <a:effectLst/>
                          <a:latin typeface="Gilroy "/>
                          <a:ea typeface="Calibri" panose="020F0502020204030204" pitchFamily="34" charset="0"/>
                          <a:cs typeface="Arial" panose="020B0604020202020204" pitchFamily="34" charset="0"/>
                        </a:rPr>
                        <a:t>ср</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dirty="0">
                          <a:solidFill>
                            <a:srgbClr val="000000"/>
                          </a:solidFill>
                          <a:effectLst/>
                          <a:latin typeface="Gilroy "/>
                          <a:ea typeface="Calibri" panose="020F0502020204030204" pitchFamily="34" charset="0"/>
                          <a:cs typeface="Arial" panose="020B0604020202020204" pitchFamily="34" charset="0"/>
                        </a:rPr>
                        <a:t>от</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dirty="0">
                          <a:solidFill>
                            <a:srgbClr val="000000"/>
                          </a:solidFill>
                          <a:effectLst/>
                          <a:latin typeface="Gilroy "/>
                          <a:ea typeface="Calibri" panose="020F0502020204030204" pitchFamily="34" charset="0"/>
                          <a:cs typeface="Arial" panose="020B0604020202020204" pitchFamily="34" charset="0"/>
                        </a:rPr>
                        <a:t>до</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p>
                      <a:pPr algn="ctr">
                        <a:lnSpc>
                          <a:spcPct val="120000"/>
                        </a:lnSpc>
                        <a:spcBef>
                          <a:spcPts val="600"/>
                        </a:spcBef>
                        <a:spcAft>
                          <a:spcPts val="600"/>
                        </a:spcAft>
                      </a:pPr>
                      <a:r>
                        <a:rPr lang="ru-RU" sz="1050" dirty="0">
                          <a:solidFill>
                            <a:srgbClr val="000000"/>
                          </a:solidFill>
                          <a:effectLst/>
                          <a:latin typeface="Gilroy "/>
                          <a:ea typeface="Calibri" panose="020F0502020204030204" pitchFamily="34" charset="0"/>
                          <a:cs typeface="Arial" panose="020B0604020202020204" pitchFamily="34" charset="0"/>
                        </a:rPr>
                        <a:t>ср</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3956902203"/>
                  </a:ext>
                </a:extLst>
              </a:tr>
              <a:tr h="610856">
                <a:tc>
                  <a:txBody>
                    <a:bodyPr/>
                    <a:lstStyle/>
                    <a:p>
                      <a:pPr algn="l">
                        <a:lnSpc>
                          <a:spcPct val="120000"/>
                        </a:lnSpc>
                        <a:spcBef>
                          <a:spcPts val="600"/>
                        </a:spcBef>
                        <a:spcAft>
                          <a:spcPts val="600"/>
                        </a:spcAft>
                      </a:pPr>
                      <a:r>
                        <a:rPr lang="en-US" sz="1050" dirty="0">
                          <a:effectLst/>
                          <a:latin typeface="Gilroy "/>
                          <a:ea typeface="Calibri" panose="020F0502020204030204" pitchFamily="34" charset="0"/>
                          <a:cs typeface="Arial" panose="020B0604020202020204" pitchFamily="34" charset="0"/>
                        </a:rPr>
                        <a:t>I </a:t>
                      </a:r>
                      <a:r>
                        <a:rPr lang="ru-RU" sz="1050" dirty="0">
                          <a:effectLst/>
                          <a:latin typeface="Gilroy "/>
                          <a:ea typeface="Calibri" panose="020F0502020204030204" pitchFamily="34" charset="0"/>
                          <a:cs typeface="Arial" panose="020B0604020202020204" pitchFamily="34" charset="0"/>
                        </a:rPr>
                        <a:t>Песчаники разно- и среднезернистые</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20000"/>
                        </a:lnSpc>
                        <a:spcBef>
                          <a:spcPts val="600"/>
                        </a:spcBef>
                        <a:spcAft>
                          <a:spcPts val="600"/>
                        </a:spcAft>
                      </a:pPr>
                      <a:r>
                        <a:rPr lang="ru-RU" sz="900" dirty="0">
                          <a:effectLst/>
                          <a:latin typeface="Gilroy "/>
                          <a:ea typeface="Calibri" panose="020F0502020204030204" pitchFamily="34" charset="0"/>
                          <a:cs typeface="Arial" panose="020B0604020202020204" pitchFamily="34" charset="0"/>
                        </a:rPr>
                        <a:t>10</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ru-RU" sz="900" dirty="0">
                          <a:effectLst/>
                          <a:latin typeface="Gilroy "/>
                          <a:ea typeface="Calibri" panose="020F0502020204030204" pitchFamily="34" charset="0"/>
                          <a:cs typeface="Arial" panose="020B0604020202020204" pitchFamily="34" charset="0"/>
                        </a:rPr>
                        <a:t>72</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ru-RU" sz="900" dirty="0">
                          <a:effectLst/>
                          <a:latin typeface="Gilroy "/>
                          <a:ea typeface="Calibri" panose="020F0502020204030204" pitchFamily="34" charset="0"/>
                          <a:cs typeface="Arial" panose="020B0604020202020204" pitchFamily="34" charset="0"/>
                        </a:rPr>
                        <a:t>20</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ru-RU" sz="900" dirty="0">
                          <a:effectLst/>
                          <a:latin typeface="Gilroy "/>
                          <a:ea typeface="Calibri" panose="020F0502020204030204" pitchFamily="34" charset="0"/>
                          <a:cs typeface="Arial" panose="020B0604020202020204" pitchFamily="34" charset="0"/>
                        </a:rPr>
                        <a:t>25</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ru-RU" sz="900">
                          <a:effectLst/>
                          <a:latin typeface="Gilroy "/>
                          <a:ea typeface="Calibri" panose="020F0502020204030204" pitchFamily="34" charset="0"/>
                          <a:cs typeface="Arial" panose="020B0604020202020204" pitchFamily="34" charset="0"/>
                        </a:rPr>
                        <a:t>84</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ru-RU" sz="900">
                          <a:effectLst/>
                          <a:latin typeface="Gilroy "/>
                          <a:ea typeface="Calibri" panose="020F0502020204030204" pitchFamily="34" charset="0"/>
                          <a:cs typeface="Arial" panose="020B0604020202020204" pitchFamily="34" charset="0"/>
                        </a:rPr>
                        <a:t>62</a:t>
                      </a:r>
                      <a:r>
                        <a:rPr lang="en-US" sz="900">
                          <a:effectLst/>
                          <a:latin typeface="Gilroy "/>
                          <a:ea typeface="Calibri" panose="020F0502020204030204" pitchFamily="34" charset="0"/>
                          <a:cs typeface="Arial" panose="020B0604020202020204" pitchFamily="34" charset="0"/>
                        </a:rPr>
                        <a:t>.</a:t>
                      </a:r>
                      <a:r>
                        <a:rPr lang="ru-RU" sz="900">
                          <a:effectLst/>
                          <a:latin typeface="Gilroy "/>
                          <a:ea typeface="Calibri" panose="020F0502020204030204" pitchFamily="34" charset="0"/>
                          <a:cs typeface="Arial" panose="020B0604020202020204" pitchFamily="34" charset="0"/>
                        </a:rPr>
                        <a:t>6</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ru-RU" sz="900">
                          <a:effectLst/>
                          <a:latin typeface="Gilroy "/>
                          <a:ea typeface="Calibri" panose="020F0502020204030204" pitchFamily="34" charset="0"/>
                          <a:cs typeface="Arial" panose="020B0604020202020204" pitchFamily="34" charset="0"/>
                        </a:rPr>
                        <a:t>0</a:t>
                      </a:r>
                      <a:r>
                        <a:rPr lang="en-US" sz="900">
                          <a:effectLst/>
                          <a:latin typeface="Gilroy "/>
                          <a:ea typeface="Calibri" panose="020F0502020204030204" pitchFamily="34" charset="0"/>
                          <a:cs typeface="Arial" panose="020B0604020202020204" pitchFamily="34" charset="0"/>
                        </a:rPr>
                        <a:t>.</a:t>
                      </a:r>
                      <a:r>
                        <a:rPr lang="ru-RU" sz="900">
                          <a:effectLst/>
                          <a:latin typeface="Gilroy "/>
                          <a:ea typeface="Calibri" panose="020F0502020204030204" pitchFamily="34" charset="0"/>
                          <a:cs typeface="Arial" panose="020B0604020202020204" pitchFamily="34" charset="0"/>
                        </a:rPr>
                        <a:t>6</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53</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13</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16</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2.9</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0.4</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4.6</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1.5</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0.2</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1.8</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380865"/>
                  </a:ext>
                </a:extLst>
              </a:tr>
              <a:tr h="930215">
                <a:tc>
                  <a:txBody>
                    <a:bodyPr/>
                    <a:lstStyle/>
                    <a:p>
                      <a:pPr algn="l">
                        <a:lnSpc>
                          <a:spcPct val="120000"/>
                        </a:lnSpc>
                        <a:spcBef>
                          <a:spcPts val="600"/>
                        </a:spcBef>
                        <a:spcAft>
                          <a:spcPts val="600"/>
                        </a:spcAft>
                      </a:pPr>
                      <a:r>
                        <a:rPr lang="en-US" sz="1050" dirty="0">
                          <a:effectLst/>
                          <a:latin typeface="Gilroy "/>
                          <a:ea typeface="Calibri" panose="020F0502020204030204" pitchFamily="34" charset="0"/>
                          <a:cs typeface="Arial" panose="020B0604020202020204" pitchFamily="34" charset="0"/>
                        </a:rPr>
                        <a:t>II </a:t>
                      </a:r>
                      <a:r>
                        <a:rPr lang="ru-RU" sz="1050" dirty="0">
                          <a:effectLst/>
                          <a:latin typeface="Gilroy "/>
                          <a:ea typeface="Calibri" panose="020F0502020204030204" pitchFamily="34" charset="0"/>
                          <a:cs typeface="Arial" panose="020B0604020202020204" pitchFamily="34" charset="0"/>
                        </a:rPr>
                        <a:t>Песчаники мелкозернистые и их алевритовые разности</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0.2</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10</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3.6</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41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91</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65.9</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8.6</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42</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25</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1.5</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9.4</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3.4</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0.6</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5.7</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2.1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0.2</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1.7</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2779684"/>
                  </a:ext>
                </a:extLst>
              </a:tr>
              <a:tr h="930215">
                <a:tc>
                  <a:txBody>
                    <a:bodyPr/>
                    <a:lstStyle/>
                    <a:p>
                      <a:pPr algn="l">
                        <a:lnSpc>
                          <a:spcPct val="120000"/>
                        </a:lnSpc>
                        <a:spcBef>
                          <a:spcPts val="600"/>
                        </a:spcBef>
                        <a:spcAft>
                          <a:spcPts val="600"/>
                        </a:spcAft>
                      </a:pPr>
                      <a:r>
                        <a:rPr lang="en-US" sz="1050" dirty="0">
                          <a:effectLst/>
                          <a:latin typeface="Gilroy "/>
                          <a:ea typeface="Calibri" panose="020F0502020204030204" pitchFamily="34" charset="0"/>
                          <a:cs typeface="Arial" panose="020B0604020202020204" pitchFamily="34" charset="0"/>
                        </a:rPr>
                        <a:t>III </a:t>
                      </a:r>
                      <a:r>
                        <a:rPr lang="ru-RU" sz="1050" dirty="0">
                          <a:effectLst/>
                          <a:latin typeface="Gilroy "/>
                          <a:ea typeface="Calibri" panose="020F0502020204030204" pitchFamily="34" charset="0"/>
                          <a:cs typeface="Arial" panose="020B0604020202020204" pitchFamily="34" charset="0"/>
                        </a:rPr>
                        <a:t>Алевролиты крупнозернистые, песчаные</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7.4</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3</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2.8</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45</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29</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43</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87</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58.8</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0.9</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9.7</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6.5</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0.9</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9.1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2.7</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2.1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0977188"/>
                  </a:ext>
                </a:extLst>
              </a:tr>
              <a:tr h="610856">
                <a:tc>
                  <a:txBody>
                    <a:bodyPr/>
                    <a:lstStyle/>
                    <a:p>
                      <a:pPr algn="l">
                        <a:lnSpc>
                          <a:spcPct val="120000"/>
                        </a:lnSpc>
                        <a:spcBef>
                          <a:spcPts val="600"/>
                        </a:spcBef>
                        <a:spcAft>
                          <a:spcPts val="600"/>
                        </a:spcAft>
                      </a:pPr>
                      <a:r>
                        <a:rPr lang="en-US" sz="1050" dirty="0">
                          <a:effectLst/>
                          <a:latin typeface="Gilroy "/>
                          <a:ea typeface="Calibri" panose="020F0502020204030204" pitchFamily="34" charset="0"/>
                          <a:cs typeface="Arial" panose="020B0604020202020204" pitchFamily="34" charset="0"/>
                        </a:rPr>
                        <a:t>IV </a:t>
                      </a:r>
                      <a:r>
                        <a:rPr lang="ru-RU" sz="1050" dirty="0">
                          <a:effectLst/>
                          <a:latin typeface="Gilroy "/>
                          <a:ea typeface="Calibri" panose="020F0502020204030204" pitchFamily="34" charset="0"/>
                          <a:cs typeface="Arial" panose="020B0604020202020204" pitchFamily="34" charset="0"/>
                        </a:rPr>
                        <a:t>Алевролиты разнозернистые</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13</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3.7</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1.8</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44</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19</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24</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82</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50.9</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11</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41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21</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0.9</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9.4</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5.4</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2.2</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031199"/>
                  </a:ext>
                </a:extLst>
              </a:tr>
              <a:tr h="1249574">
                <a:tc>
                  <a:txBody>
                    <a:bodyPr/>
                    <a:lstStyle/>
                    <a:p>
                      <a:pPr algn="l">
                        <a:lnSpc>
                          <a:spcPct val="120000"/>
                        </a:lnSpc>
                        <a:spcBef>
                          <a:spcPts val="600"/>
                        </a:spcBef>
                        <a:spcAft>
                          <a:spcPts val="600"/>
                        </a:spcAft>
                      </a:pPr>
                      <a:r>
                        <a:rPr lang="en-US" sz="1050" dirty="0">
                          <a:effectLst/>
                          <a:latin typeface="Gilroy "/>
                          <a:ea typeface="Calibri" panose="020F0502020204030204" pitchFamily="34" charset="0"/>
                          <a:cs typeface="Arial" panose="020B0604020202020204" pitchFamily="34" charset="0"/>
                        </a:rPr>
                        <a:t>V </a:t>
                      </a:r>
                      <a:r>
                        <a:rPr lang="ru-RU" sz="1050" dirty="0">
                          <a:effectLst/>
                          <a:latin typeface="Gilroy "/>
                          <a:ea typeface="Calibri" panose="020F0502020204030204" pitchFamily="34" charset="0"/>
                          <a:cs typeface="Arial" panose="020B0604020202020204" pitchFamily="34" charset="0"/>
                        </a:rPr>
                        <a:t>Алевролиты глинистые и глинистые песчаники в пластах-коллекторах</a:t>
                      </a:r>
                      <a:endParaRPr lang="ru-RU" sz="18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15</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2.5</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54</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11</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0.8</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73</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30</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3</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56</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31.5</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a:effectLst/>
                          <a:latin typeface="Gilroy "/>
                          <a:ea typeface="Calibri" panose="020F0502020204030204" pitchFamily="34" charset="0"/>
                          <a:cs typeface="Arial" panose="020B0604020202020204" pitchFamily="34" charset="0"/>
                        </a:rPr>
                        <a:t>12</a:t>
                      </a:r>
                      <a:endParaRPr lang="ru-RU" sz="140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64</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25</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20000"/>
                        </a:lnSpc>
                        <a:spcBef>
                          <a:spcPts val="600"/>
                        </a:spcBef>
                        <a:spcAft>
                          <a:spcPts val="600"/>
                        </a:spcAft>
                      </a:pPr>
                      <a:r>
                        <a:rPr lang="en-US" sz="900" dirty="0">
                          <a:effectLst/>
                          <a:latin typeface="Gilroy "/>
                          <a:ea typeface="Calibri" panose="020F0502020204030204" pitchFamily="34" charset="0"/>
                          <a:cs typeface="Arial" panose="020B0604020202020204" pitchFamily="34" charset="0"/>
                        </a:rPr>
                        <a:t>8</a:t>
                      </a:r>
                      <a:endParaRPr lang="ru-RU" sz="1400" dirty="0">
                        <a:effectLst/>
                        <a:latin typeface="Gilroy "/>
                        <a:ea typeface="Calibri" panose="020F0502020204030204" pitchFamily="34" charset="0"/>
                        <a:cs typeface="Arial" panose="020B0604020202020204" pitchFamily="34" charset="0"/>
                      </a:endParaRPr>
                    </a:p>
                  </a:txBody>
                  <a:tcPr marL="68580" marR="68580" marT="0" marB="0">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8637168"/>
                  </a:ext>
                </a:extLst>
              </a:tr>
            </a:tbl>
          </a:graphicData>
        </a:graphic>
      </p:graphicFrame>
      <p:sp>
        <p:nvSpPr>
          <p:cNvPr id="11" name="TextBox 10">
            <a:extLst>
              <a:ext uri="{FF2B5EF4-FFF2-40B4-BE49-F238E27FC236}">
                <a16:creationId xmlns:a16="http://schemas.microsoft.com/office/drawing/2014/main" id="{B71F5852-6902-5341-5342-10CD6EB37014}"/>
              </a:ext>
            </a:extLst>
          </p:cNvPr>
          <p:cNvSpPr txBox="1"/>
          <p:nvPr/>
        </p:nvSpPr>
        <p:spPr>
          <a:xfrm>
            <a:off x="8131175" y="2511280"/>
            <a:ext cx="3120758" cy="646331"/>
          </a:xfrm>
          <a:prstGeom prst="rect">
            <a:avLst/>
          </a:prstGeom>
          <a:noFill/>
        </p:spPr>
        <p:txBody>
          <a:bodyPr wrap="square">
            <a:spAutoFit/>
          </a:bodyPr>
          <a:lstStyle/>
          <a:p>
            <a:r>
              <a:rPr lang="ru-RU" sz="120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Гранулометрический состав основных групп пород, слагающих пласты-коллекторы </a:t>
            </a:r>
            <a:r>
              <a:rPr lang="ru-RU" sz="1200" dirty="0" err="1">
                <a:solidFill>
                  <a:srgbClr val="03539A"/>
                </a:solidFill>
                <a:effectLst/>
                <a:latin typeface="Nekst Semi Bold" panose="00000700000000000000" pitchFamily="2" charset="-52"/>
                <a:ea typeface="Calibri" panose="020F0502020204030204" pitchFamily="34" charset="0"/>
                <a:cs typeface="Arial" panose="020B0604020202020204" pitchFamily="34" charset="0"/>
              </a:rPr>
              <a:t>франского</a:t>
            </a:r>
            <a:r>
              <a:rPr lang="ru-RU" sz="120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 яруса</a:t>
            </a:r>
            <a:endParaRPr lang="ru-RU" sz="1200" dirty="0">
              <a:solidFill>
                <a:srgbClr val="03539A"/>
              </a:solidFill>
              <a:latin typeface="Nekst Semi Bold" panose="00000700000000000000" pitchFamily="2" charset="-52"/>
            </a:endParaRPr>
          </a:p>
        </p:txBody>
      </p:sp>
      <p:pic>
        <p:nvPicPr>
          <p:cNvPr id="8" name="Рисунок 7">
            <a:extLst>
              <a:ext uri="{FF2B5EF4-FFF2-40B4-BE49-F238E27FC236}">
                <a16:creationId xmlns:a16="http://schemas.microsoft.com/office/drawing/2014/main" id="{7C05C42D-B07B-75F1-6215-381778AA3C63}"/>
              </a:ext>
            </a:extLst>
          </p:cNvPr>
          <p:cNvPicPr>
            <a:picLocks noChangeAspect="1"/>
          </p:cNvPicPr>
          <p:nvPr/>
        </p:nvPicPr>
        <p:blipFill>
          <a:blip r:embed="rId3"/>
          <a:stretch>
            <a:fillRect/>
          </a:stretch>
        </p:blipFill>
        <p:spPr>
          <a:xfrm>
            <a:off x="8209140" y="3656208"/>
            <a:ext cx="3427903" cy="2530704"/>
          </a:xfrm>
          <a:prstGeom prst="rect">
            <a:avLst/>
          </a:prstGeom>
        </p:spPr>
      </p:pic>
      <p:sp>
        <p:nvSpPr>
          <p:cNvPr id="10" name="Прямоугольник: скругленные углы 9">
            <a:extLst>
              <a:ext uri="{FF2B5EF4-FFF2-40B4-BE49-F238E27FC236}">
                <a16:creationId xmlns:a16="http://schemas.microsoft.com/office/drawing/2014/main" id="{3DC974B9-0745-45F8-B7E5-76808D5808CD}"/>
              </a:ext>
            </a:extLst>
          </p:cNvPr>
          <p:cNvSpPr/>
          <p:nvPr/>
        </p:nvSpPr>
        <p:spPr>
          <a:xfrm>
            <a:off x="-262208" y="488336"/>
            <a:ext cx="350065" cy="41075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7D7F5CF8-BDC1-4FB2-B3A0-23AE146C42C3}"/>
              </a:ext>
            </a:extLst>
          </p:cNvPr>
          <p:cNvSpPr txBox="1"/>
          <p:nvPr/>
        </p:nvSpPr>
        <p:spPr>
          <a:xfrm>
            <a:off x="644455" y="437424"/>
            <a:ext cx="3666931"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Выделение </a:t>
            </a:r>
            <a:r>
              <a:rPr lang="ru-RU" sz="2400" dirty="0" err="1">
                <a:solidFill>
                  <a:srgbClr val="03539A"/>
                </a:solidFill>
                <a:latin typeface="Nekst Semi Bold" panose="00000700000000000000" pitchFamily="2" charset="-52"/>
              </a:rPr>
              <a:t>литотипов</a:t>
            </a:r>
            <a:endParaRPr lang="ru-RU" sz="2400" dirty="0">
              <a:solidFill>
                <a:srgbClr val="03539A"/>
              </a:solidFill>
              <a:latin typeface="Nekst Semi Bold" panose="00000700000000000000" pitchFamily="2" charset="-52"/>
            </a:endParaRPr>
          </a:p>
        </p:txBody>
      </p:sp>
      <p:grpSp>
        <p:nvGrpSpPr>
          <p:cNvPr id="13" name="Рисунок 7">
            <a:extLst>
              <a:ext uri="{FF2B5EF4-FFF2-40B4-BE49-F238E27FC236}">
                <a16:creationId xmlns:a16="http://schemas.microsoft.com/office/drawing/2014/main" id="{6E280D80-2339-4FE8-A8D8-C8CC516BAB72}"/>
              </a:ext>
            </a:extLst>
          </p:cNvPr>
          <p:cNvGrpSpPr/>
          <p:nvPr/>
        </p:nvGrpSpPr>
        <p:grpSpPr>
          <a:xfrm>
            <a:off x="10523034" y="397549"/>
            <a:ext cx="1202981" cy="199524"/>
            <a:chOff x="3551339" y="3006890"/>
            <a:chExt cx="5089184" cy="844082"/>
          </a:xfrm>
        </p:grpSpPr>
        <p:sp>
          <p:nvSpPr>
            <p:cNvPr id="14" name="Полилиния: фигура 13">
              <a:extLst>
                <a:ext uri="{FF2B5EF4-FFF2-40B4-BE49-F238E27FC236}">
                  <a16:creationId xmlns:a16="http://schemas.microsoft.com/office/drawing/2014/main" id="{79ACE98A-CB4E-448A-AADE-146BE926BAB9}"/>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C466C50C-B678-4630-817B-078F0394DD35}"/>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16" name="TextBox 15">
            <a:extLst>
              <a:ext uri="{FF2B5EF4-FFF2-40B4-BE49-F238E27FC236}">
                <a16:creationId xmlns:a16="http://schemas.microsoft.com/office/drawing/2014/main" id="{B475A2C8-7436-4A69-9C80-90C8CB12537B}"/>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
        <p:nvSpPr>
          <p:cNvPr id="17" name="Прямоугольник: скругленные углы 16">
            <a:extLst>
              <a:ext uri="{FF2B5EF4-FFF2-40B4-BE49-F238E27FC236}">
                <a16:creationId xmlns:a16="http://schemas.microsoft.com/office/drawing/2014/main" id="{5B5CF560-0E27-4471-A135-465BBCB827C0}"/>
              </a:ext>
            </a:extLst>
          </p:cNvPr>
          <p:cNvSpPr/>
          <p:nvPr/>
        </p:nvSpPr>
        <p:spPr>
          <a:xfrm>
            <a:off x="4221252" y="553421"/>
            <a:ext cx="3909923" cy="31859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7942D9CD-A79D-4C93-B122-22A98EC47B0D}"/>
              </a:ext>
            </a:extLst>
          </p:cNvPr>
          <p:cNvSpPr txBox="1"/>
          <p:nvPr/>
        </p:nvSpPr>
        <p:spPr>
          <a:xfrm>
            <a:off x="4379229" y="553421"/>
            <a:ext cx="3829911" cy="307777"/>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400" i="0" u="none" strike="noStrike" kern="1200" cap="none" spc="0" normalizeH="0" baseline="0" noProof="0" dirty="0">
                <a:ln>
                  <a:noFill/>
                </a:ln>
                <a:solidFill>
                  <a:srgbClr val="03539A"/>
                </a:solidFill>
                <a:effectLst/>
                <a:uLnTx/>
                <a:uFillTx/>
                <a:latin typeface="Nekst "/>
                <a:cs typeface="Arial" panose="020B0604020202020204" pitchFamily="34" charset="0"/>
              </a:rPr>
              <a:t>Классификация пород по Даниловой</a:t>
            </a:r>
          </a:p>
        </p:txBody>
      </p:sp>
      <p:sp>
        <p:nvSpPr>
          <p:cNvPr id="5" name="Прямоугольник: скругленные углы 4">
            <a:extLst>
              <a:ext uri="{FF2B5EF4-FFF2-40B4-BE49-F238E27FC236}">
                <a16:creationId xmlns:a16="http://schemas.microsoft.com/office/drawing/2014/main" id="{B121C066-4270-44AF-BA72-5EBB5FD4A86A}"/>
              </a:ext>
            </a:extLst>
          </p:cNvPr>
          <p:cNvSpPr/>
          <p:nvPr/>
        </p:nvSpPr>
        <p:spPr>
          <a:xfrm>
            <a:off x="8209140" y="3391415"/>
            <a:ext cx="3516875" cy="2941237"/>
          </a:xfrm>
          <a:prstGeom prst="roundRect">
            <a:avLst>
              <a:gd name="adj" fmla="val 4138"/>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скругленные углы 18">
            <a:extLst>
              <a:ext uri="{FF2B5EF4-FFF2-40B4-BE49-F238E27FC236}">
                <a16:creationId xmlns:a16="http://schemas.microsoft.com/office/drawing/2014/main" id="{213752C7-4279-497C-B65F-DC059B3B26C6}"/>
              </a:ext>
            </a:extLst>
          </p:cNvPr>
          <p:cNvSpPr/>
          <p:nvPr/>
        </p:nvSpPr>
        <p:spPr>
          <a:xfrm>
            <a:off x="8213596" y="2004222"/>
            <a:ext cx="3266124"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D8083386-2013-4A87-ABB3-62EC25C73A88}"/>
              </a:ext>
            </a:extLst>
          </p:cNvPr>
          <p:cNvSpPr txBox="1"/>
          <p:nvPr/>
        </p:nvSpPr>
        <p:spPr>
          <a:xfrm>
            <a:off x="8358962" y="2004223"/>
            <a:ext cx="3120758"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Классификация пород по Даниловой</a:t>
            </a:r>
          </a:p>
        </p:txBody>
      </p:sp>
    </p:spTree>
    <p:extLst>
      <p:ext uri="{BB962C8B-B14F-4D97-AF65-F5344CB8AC3E}">
        <p14:creationId xmlns:p14="http://schemas.microsoft.com/office/powerpoint/2010/main" val="2205732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Прямоугольник: скругленные углы 117">
            <a:extLst>
              <a:ext uri="{FF2B5EF4-FFF2-40B4-BE49-F238E27FC236}">
                <a16:creationId xmlns:a16="http://schemas.microsoft.com/office/drawing/2014/main" id="{0C69B8AF-D679-4337-8E19-D1D30AA07C8B}"/>
              </a:ext>
            </a:extLst>
          </p:cNvPr>
          <p:cNvSpPr/>
          <p:nvPr/>
        </p:nvSpPr>
        <p:spPr>
          <a:xfrm>
            <a:off x="535988" y="4915591"/>
            <a:ext cx="3345784" cy="1421991"/>
          </a:xfrm>
          <a:prstGeom prst="roundRect">
            <a:avLst>
              <a:gd name="adj" fmla="val 8142"/>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a:extLst>
              <a:ext uri="{FF2B5EF4-FFF2-40B4-BE49-F238E27FC236}">
                <a16:creationId xmlns:a16="http://schemas.microsoft.com/office/drawing/2014/main" id="{872FB690-072C-8F84-B0FF-BBA75BB8A715}"/>
              </a:ext>
            </a:extLst>
          </p:cNvPr>
          <p:cNvSpPr>
            <a:spLocks noGrp="1"/>
          </p:cNvSpPr>
          <p:nvPr>
            <p:ph type="sldNum" sz="quarter" idx="12"/>
          </p:nvPr>
        </p:nvSpPr>
        <p:spPr/>
        <p:txBody>
          <a:bodyPr/>
          <a:lstStyle/>
          <a:p>
            <a:fld id="{D3D20775-C6ED-4CFC-A0E3-2E43A9156611}" type="slidenum">
              <a:rPr lang="ru-RU" smtClean="0"/>
              <a:t>19</a:t>
            </a:fld>
            <a:endParaRPr lang="ru-RU"/>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8C141AE-74D7-BD79-9587-F18BB9D2B524}"/>
                  </a:ext>
                </a:extLst>
              </p:cNvPr>
              <p:cNvSpPr txBox="1"/>
              <p:nvPr/>
            </p:nvSpPr>
            <p:spPr>
              <a:xfrm>
                <a:off x="1014344" y="5071844"/>
                <a:ext cx="2645026" cy="10926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sz="2200" i="1" smtClean="0">
                              <a:solidFill>
                                <a:srgbClr val="03539A"/>
                              </a:solidFill>
                              <a:latin typeface="Cambria Math" panose="02040503050406030204" pitchFamily="18" charset="0"/>
                            </a:rPr>
                          </m:ctrlPr>
                        </m:sSubPr>
                        <m:e>
                          <m:r>
                            <a:rPr lang="ru-RU" sz="2200" i="1">
                              <a:solidFill>
                                <a:srgbClr val="03539A"/>
                              </a:solidFill>
                              <a:latin typeface="Cambria Math" panose="02040503050406030204" pitchFamily="18" charset="0"/>
                            </a:rPr>
                            <m:t>𝑃</m:t>
                          </m:r>
                        </m:e>
                        <m:sub>
                          <m:r>
                            <a:rPr lang="ru-RU" sz="2200" i="0">
                              <a:solidFill>
                                <a:srgbClr val="03539A"/>
                              </a:solidFill>
                              <a:latin typeface="Cambria Math" panose="02040503050406030204" pitchFamily="18" charset="0"/>
                            </a:rPr>
                            <m:t>еф</m:t>
                          </m:r>
                        </m:sub>
                      </m:sSub>
                      <m:r>
                        <a:rPr lang="ru-RU" sz="2200" i="0">
                          <a:solidFill>
                            <a:srgbClr val="03539A"/>
                          </a:solidFill>
                          <a:latin typeface="Cambria Math" panose="02040503050406030204" pitchFamily="18" charset="0"/>
                        </a:rPr>
                        <m:t>=</m:t>
                      </m:r>
                      <m:rad>
                        <m:radPr>
                          <m:degHide m:val="on"/>
                          <m:ctrlPr>
                            <a:rPr lang="ru-RU" sz="2200" i="1">
                              <a:solidFill>
                                <a:srgbClr val="03539A"/>
                              </a:solidFill>
                              <a:latin typeface="Cambria Math" panose="02040503050406030204" pitchFamily="18" charset="0"/>
                            </a:rPr>
                          </m:ctrlPr>
                        </m:radPr>
                        <m:deg/>
                        <m:e>
                          <m:f>
                            <m:fPr>
                              <m:ctrlPr>
                                <a:rPr lang="ru-RU" sz="2200" i="1">
                                  <a:solidFill>
                                    <a:srgbClr val="03539A"/>
                                  </a:solidFill>
                                  <a:latin typeface="Cambria Math" panose="02040503050406030204" pitchFamily="18" charset="0"/>
                                </a:rPr>
                              </m:ctrlPr>
                            </m:fPr>
                            <m:num>
                              <m:sSub>
                                <m:sSubPr>
                                  <m:ctrlPr>
                                    <a:rPr lang="ru-RU" sz="2200" i="1">
                                      <a:solidFill>
                                        <a:srgbClr val="03539A"/>
                                      </a:solidFill>
                                      <a:latin typeface="Cambria Math" panose="02040503050406030204" pitchFamily="18" charset="0"/>
                                    </a:rPr>
                                  </m:ctrlPr>
                                </m:sSubPr>
                                <m:e>
                                  <m:r>
                                    <a:rPr lang="ru-RU" sz="2200" i="1">
                                      <a:solidFill>
                                        <a:srgbClr val="03539A"/>
                                      </a:solidFill>
                                      <a:latin typeface="Cambria Math" panose="02040503050406030204" pitchFamily="18" charset="0"/>
                                    </a:rPr>
                                    <m:t>𝐾</m:t>
                                  </m:r>
                                </m:e>
                                <m:sub>
                                  <m:r>
                                    <a:rPr lang="ru-RU" sz="2200" i="0">
                                      <a:solidFill>
                                        <a:srgbClr val="03539A"/>
                                      </a:solidFill>
                                      <a:latin typeface="Cambria Math" panose="02040503050406030204" pitchFamily="18" charset="0"/>
                                    </a:rPr>
                                    <m:t>п</m:t>
                                  </m:r>
                                </m:sub>
                              </m:sSub>
                              <m:sSub>
                                <m:sSubPr>
                                  <m:ctrlPr>
                                    <a:rPr lang="ru-RU" sz="2200" i="1">
                                      <a:solidFill>
                                        <a:srgbClr val="03539A"/>
                                      </a:solidFill>
                                      <a:latin typeface="Cambria Math" panose="02040503050406030204" pitchFamily="18" charset="0"/>
                                    </a:rPr>
                                  </m:ctrlPr>
                                </m:sSubPr>
                                <m:e>
                                  <m:r>
                                    <a:rPr lang="ru-RU" sz="2200" i="1">
                                      <a:solidFill>
                                        <a:srgbClr val="03539A"/>
                                      </a:solidFill>
                                      <a:latin typeface="Cambria Math" panose="02040503050406030204" pitchFamily="18" charset="0"/>
                                    </a:rPr>
                                    <m:t>𝐾</m:t>
                                  </m:r>
                                </m:e>
                                <m:sub>
                                  <m:r>
                                    <a:rPr lang="ru-RU" sz="2200" i="0">
                                      <a:solidFill>
                                        <a:srgbClr val="03539A"/>
                                      </a:solidFill>
                                      <a:latin typeface="Cambria Math" panose="02040503050406030204" pitchFamily="18" charset="0"/>
                                    </a:rPr>
                                    <m:t>пр</m:t>
                                  </m:r>
                                </m:sub>
                              </m:sSub>
                            </m:num>
                            <m:den>
                              <m:r>
                                <a:rPr lang="ru-RU" sz="2200" i="0">
                                  <a:solidFill>
                                    <a:srgbClr val="03539A"/>
                                  </a:solidFill>
                                  <a:latin typeface="Cambria Math" panose="02040503050406030204" pitchFamily="18" charset="0"/>
                                </a:rPr>
                                <m:t>8</m:t>
                              </m:r>
                            </m:den>
                          </m:f>
                        </m:e>
                      </m:rad>
                    </m:oMath>
                  </m:oMathPara>
                </a14:m>
                <a:endParaRPr lang="ru-RU" sz="2200" dirty="0">
                  <a:solidFill>
                    <a:srgbClr val="03539A"/>
                  </a:solidFill>
                  <a:latin typeface="Gilroy" panose="00000400000000000000" pitchFamily="2" charset="-52"/>
                </a:endParaRPr>
              </a:p>
            </p:txBody>
          </p:sp>
        </mc:Choice>
        <mc:Fallback xmlns="">
          <p:sp>
            <p:nvSpPr>
              <p:cNvPr id="14" name="TextBox 13">
                <a:extLst>
                  <a:ext uri="{FF2B5EF4-FFF2-40B4-BE49-F238E27FC236}">
                    <a16:creationId xmlns:a16="http://schemas.microsoft.com/office/drawing/2014/main" id="{48C141AE-74D7-BD79-9587-F18BB9D2B524}"/>
                  </a:ext>
                </a:extLst>
              </p:cNvPr>
              <p:cNvSpPr txBox="1">
                <a:spLocks noRot="1" noChangeAspect="1" noMove="1" noResize="1" noEditPoints="1" noAdjustHandles="1" noChangeArrowheads="1" noChangeShapeType="1" noTextEdit="1"/>
              </p:cNvSpPr>
              <p:nvPr/>
            </p:nvSpPr>
            <p:spPr>
              <a:xfrm>
                <a:off x="1014344" y="5071844"/>
                <a:ext cx="2645026" cy="1092671"/>
              </a:xfrm>
              <a:prstGeom prst="rect">
                <a:avLst/>
              </a:prstGeom>
              <a:blipFill>
                <a:blip r:embed="rId3"/>
                <a:stretch>
                  <a:fillRect/>
                </a:stretch>
              </a:blipFill>
            </p:spPr>
            <p:txBody>
              <a:bodyPr/>
              <a:lstStyle/>
              <a:p>
                <a:r>
                  <a:rPr lang="ru-RU">
                    <a:noFill/>
                  </a:rPr>
                  <a:t> </a:t>
                </a:r>
              </a:p>
            </p:txBody>
          </p:sp>
        </mc:Fallback>
      </mc:AlternateContent>
      <p:pic>
        <p:nvPicPr>
          <p:cNvPr id="18" name="Рисунок 17">
            <a:extLst>
              <a:ext uri="{FF2B5EF4-FFF2-40B4-BE49-F238E27FC236}">
                <a16:creationId xmlns:a16="http://schemas.microsoft.com/office/drawing/2014/main" id="{55D7B793-BDF7-D257-2AB5-BB98EBD8C40E}"/>
              </a:ext>
            </a:extLst>
          </p:cNvPr>
          <p:cNvPicPr>
            <a:picLocks noChangeAspect="1"/>
          </p:cNvPicPr>
          <p:nvPr/>
        </p:nvPicPr>
        <p:blipFill>
          <a:blip r:embed="rId4"/>
          <a:stretch>
            <a:fillRect/>
          </a:stretch>
        </p:blipFill>
        <p:spPr>
          <a:xfrm>
            <a:off x="8528140" y="1228798"/>
            <a:ext cx="2988667" cy="1987616"/>
          </a:xfrm>
          <a:prstGeom prst="rect">
            <a:avLst/>
          </a:prstGeom>
        </p:spPr>
      </p:pic>
      <p:pic>
        <p:nvPicPr>
          <p:cNvPr id="19" name="Рисунок 18">
            <a:extLst>
              <a:ext uri="{FF2B5EF4-FFF2-40B4-BE49-F238E27FC236}">
                <a16:creationId xmlns:a16="http://schemas.microsoft.com/office/drawing/2014/main" id="{68E924EA-0367-FD83-51EA-820783B0FCB4}"/>
              </a:ext>
            </a:extLst>
          </p:cNvPr>
          <p:cNvPicPr>
            <a:picLocks noChangeAspect="1"/>
          </p:cNvPicPr>
          <p:nvPr/>
        </p:nvPicPr>
        <p:blipFill>
          <a:blip r:embed="rId5"/>
          <a:stretch>
            <a:fillRect/>
          </a:stretch>
        </p:blipFill>
        <p:spPr>
          <a:xfrm>
            <a:off x="8535040" y="3523911"/>
            <a:ext cx="2974865" cy="1987615"/>
          </a:xfrm>
          <a:prstGeom prst="rect">
            <a:avLst/>
          </a:prstGeom>
        </p:spPr>
      </p:pic>
      <p:sp>
        <p:nvSpPr>
          <p:cNvPr id="16" name="Прямоугольник: скругленные углы 15">
            <a:extLst>
              <a:ext uri="{FF2B5EF4-FFF2-40B4-BE49-F238E27FC236}">
                <a16:creationId xmlns:a16="http://schemas.microsoft.com/office/drawing/2014/main" id="{39B4A06C-D101-4099-9463-4046B655244B}"/>
              </a:ext>
            </a:extLst>
          </p:cNvPr>
          <p:cNvSpPr/>
          <p:nvPr/>
        </p:nvSpPr>
        <p:spPr>
          <a:xfrm>
            <a:off x="-262208" y="488336"/>
            <a:ext cx="350065" cy="41075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F51D54D3-21CF-4F29-A9B8-CBBBD6FF70F7}"/>
              </a:ext>
            </a:extLst>
          </p:cNvPr>
          <p:cNvSpPr txBox="1"/>
          <p:nvPr/>
        </p:nvSpPr>
        <p:spPr>
          <a:xfrm>
            <a:off x="644455" y="437424"/>
            <a:ext cx="3666931"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Выделение </a:t>
            </a:r>
            <a:r>
              <a:rPr lang="ru-RU" sz="2400" dirty="0" err="1">
                <a:solidFill>
                  <a:srgbClr val="03539A"/>
                </a:solidFill>
                <a:latin typeface="Nekst Semi Bold" panose="00000700000000000000" pitchFamily="2" charset="-52"/>
              </a:rPr>
              <a:t>литотипов</a:t>
            </a:r>
            <a:endParaRPr lang="ru-RU" sz="2400" dirty="0">
              <a:solidFill>
                <a:srgbClr val="03539A"/>
              </a:solidFill>
              <a:latin typeface="Nekst Semi Bold" panose="00000700000000000000" pitchFamily="2" charset="-52"/>
            </a:endParaRPr>
          </a:p>
        </p:txBody>
      </p:sp>
      <p:grpSp>
        <p:nvGrpSpPr>
          <p:cNvPr id="21" name="Рисунок 7">
            <a:extLst>
              <a:ext uri="{FF2B5EF4-FFF2-40B4-BE49-F238E27FC236}">
                <a16:creationId xmlns:a16="http://schemas.microsoft.com/office/drawing/2014/main" id="{7B68CF11-45F8-4197-A77C-9730ACA1239E}"/>
              </a:ext>
            </a:extLst>
          </p:cNvPr>
          <p:cNvGrpSpPr/>
          <p:nvPr/>
        </p:nvGrpSpPr>
        <p:grpSpPr>
          <a:xfrm>
            <a:off x="10523034" y="397549"/>
            <a:ext cx="1202981" cy="199524"/>
            <a:chOff x="3551339" y="3006890"/>
            <a:chExt cx="5089184" cy="844082"/>
          </a:xfrm>
        </p:grpSpPr>
        <p:sp>
          <p:nvSpPr>
            <p:cNvPr id="23" name="Полилиния: фигура 22">
              <a:extLst>
                <a:ext uri="{FF2B5EF4-FFF2-40B4-BE49-F238E27FC236}">
                  <a16:creationId xmlns:a16="http://schemas.microsoft.com/office/drawing/2014/main" id="{CDA2FC3C-48AD-4FFB-8B54-8A56F88AD0B3}"/>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4DC7A8C5-37FC-402A-ABF9-F94A22C455F0}"/>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25" name="TextBox 24">
            <a:extLst>
              <a:ext uri="{FF2B5EF4-FFF2-40B4-BE49-F238E27FC236}">
                <a16:creationId xmlns:a16="http://schemas.microsoft.com/office/drawing/2014/main" id="{C9A42BB2-7ABB-4EB2-8E2B-6291EBDE16D4}"/>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
        <p:nvSpPr>
          <p:cNvPr id="26" name="Прямоугольник: скругленные углы 25">
            <a:extLst>
              <a:ext uri="{FF2B5EF4-FFF2-40B4-BE49-F238E27FC236}">
                <a16:creationId xmlns:a16="http://schemas.microsoft.com/office/drawing/2014/main" id="{7BD1AD62-5ECA-472E-9EAC-AA537741ADB9}"/>
              </a:ext>
            </a:extLst>
          </p:cNvPr>
          <p:cNvSpPr/>
          <p:nvPr/>
        </p:nvSpPr>
        <p:spPr>
          <a:xfrm>
            <a:off x="4221252" y="553421"/>
            <a:ext cx="3909923" cy="31859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374EA1BE-31A6-4D35-ACD8-C9207CFDD3B9}"/>
              </a:ext>
            </a:extLst>
          </p:cNvPr>
          <p:cNvSpPr txBox="1"/>
          <p:nvPr/>
        </p:nvSpPr>
        <p:spPr>
          <a:xfrm>
            <a:off x="4379229" y="553421"/>
            <a:ext cx="3829911" cy="307777"/>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400" i="0" u="none" strike="noStrike" kern="1200" cap="none" spc="0" normalizeH="0" baseline="0" noProof="0" dirty="0">
                <a:ln>
                  <a:noFill/>
                </a:ln>
                <a:solidFill>
                  <a:srgbClr val="03539A"/>
                </a:solidFill>
                <a:effectLst/>
                <a:uLnTx/>
                <a:uFillTx/>
                <a:latin typeface="Nekst "/>
                <a:cs typeface="Arial" panose="020B0604020202020204" pitchFamily="34" charset="0"/>
              </a:rPr>
              <a:t>Классификация пород по Даниловой</a:t>
            </a:r>
          </a:p>
        </p:txBody>
      </p:sp>
      <p:sp>
        <p:nvSpPr>
          <p:cNvPr id="28" name="TextBox 27">
            <a:extLst>
              <a:ext uri="{FF2B5EF4-FFF2-40B4-BE49-F238E27FC236}">
                <a16:creationId xmlns:a16="http://schemas.microsoft.com/office/drawing/2014/main" id="{2CA8562B-7164-40F6-A9E4-B408CC5B6AC9}"/>
              </a:ext>
            </a:extLst>
          </p:cNvPr>
          <p:cNvSpPr txBox="1"/>
          <p:nvPr/>
        </p:nvSpPr>
        <p:spPr>
          <a:xfrm>
            <a:off x="675113" y="1163949"/>
            <a:ext cx="5451545" cy="461665"/>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2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t>Классификация пластов-коллекторов </a:t>
            </a:r>
            <a:r>
              <a:rPr kumimoji="0" lang="ru-RU" sz="1200" i="0" u="none" strike="noStrike" kern="1200" cap="none" spc="0" normalizeH="0" baseline="0" noProof="0" dirty="0" err="1">
                <a:ln>
                  <a:noFill/>
                </a:ln>
                <a:solidFill>
                  <a:srgbClr val="03539A"/>
                </a:solidFill>
                <a:effectLst/>
                <a:uLnTx/>
                <a:uFillTx/>
                <a:latin typeface="Nekst Semi Bold" panose="00000700000000000000" pitchFamily="2" charset="-52"/>
                <a:cs typeface="Arial" panose="020B0604020202020204" pitchFamily="34" charset="0"/>
              </a:rPr>
              <a:t>пашийско-тиманского</a:t>
            </a:r>
            <a:r>
              <a:rPr kumimoji="0" lang="ru-RU" sz="12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t> </a:t>
            </a:r>
            <a:br>
              <a:rPr kumimoji="0" lang="ru-RU" sz="12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br>
            <a:r>
              <a:rPr kumimoji="0" lang="ru-RU" sz="12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rPr>
              <a:t>возраста по проницаемости и комплексному параметру </a:t>
            </a:r>
            <a:r>
              <a:rPr kumimoji="0" lang="ru-RU" sz="1200" i="0" u="none" strike="noStrike" kern="1200" cap="none" spc="0" normalizeH="0" baseline="0" noProof="0" dirty="0" err="1">
                <a:ln>
                  <a:noFill/>
                </a:ln>
                <a:solidFill>
                  <a:srgbClr val="03539A"/>
                </a:solidFill>
                <a:effectLst/>
                <a:uLnTx/>
                <a:uFillTx/>
                <a:latin typeface="Nekst Semi Bold" panose="00000700000000000000" pitchFamily="2" charset="-52"/>
                <a:cs typeface="Arial" panose="020B0604020202020204" pitchFamily="34" charset="0"/>
              </a:rPr>
              <a:t>Реф</a:t>
            </a:r>
            <a:endParaRPr kumimoji="0" lang="ru-RU" sz="1200" i="0" u="none" strike="noStrike" kern="1200" cap="none" spc="0" normalizeH="0" baseline="0" noProof="0" dirty="0">
              <a:ln>
                <a:noFill/>
              </a:ln>
              <a:solidFill>
                <a:srgbClr val="03539A"/>
              </a:solidFill>
              <a:effectLst/>
              <a:uLnTx/>
              <a:uFillTx/>
              <a:latin typeface="Nekst Semi Bold" panose="00000700000000000000" pitchFamily="2" charset="-52"/>
              <a:cs typeface="Arial" panose="020B0604020202020204" pitchFamily="34" charset="0"/>
            </a:endParaRPr>
          </a:p>
        </p:txBody>
      </p:sp>
      <p:grpSp>
        <p:nvGrpSpPr>
          <p:cNvPr id="147" name="Группа 146">
            <a:extLst>
              <a:ext uri="{FF2B5EF4-FFF2-40B4-BE49-F238E27FC236}">
                <a16:creationId xmlns:a16="http://schemas.microsoft.com/office/drawing/2014/main" id="{5BA7F0F8-D5FD-4D0B-B6DE-2EAF0419417A}"/>
              </a:ext>
            </a:extLst>
          </p:cNvPr>
          <p:cNvGrpSpPr/>
          <p:nvPr/>
        </p:nvGrpSpPr>
        <p:grpSpPr>
          <a:xfrm>
            <a:off x="626372" y="1781208"/>
            <a:ext cx="1616191" cy="451853"/>
            <a:chOff x="626372" y="1781208"/>
            <a:chExt cx="1616191" cy="451853"/>
          </a:xfrm>
        </p:grpSpPr>
        <p:sp>
          <p:nvSpPr>
            <p:cNvPr id="30" name="Прямоугольник: скругленные углы 29">
              <a:extLst>
                <a:ext uri="{FF2B5EF4-FFF2-40B4-BE49-F238E27FC236}">
                  <a16:creationId xmlns:a16="http://schemas.microsoft.com/office/drawing/2014/main" id="{0E34D96E-77CB-44B5-94D3-44110CD231BE}"/>
                </a:ext>
              </a:extLst>
            </p:cNvPr>
            <p:cNvSpPr/>
            <p:nvPr/>
          </p:nvSpPr>
          <p:spPr>
            <a:xfrm>
              <a:off x="626372" y="1781208"/>
              <a:ext cx="1616191" cy="451853"/>
            </a:xfrm>
            <a:prstGeom prst="roundRect">
              <a:avLst>
                <a:gd name="adj" fmla="val 28698"/>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 dirty="0"/>
            </a:p>
          </p:txBody>
        </p:sp>
        <p:sp>
          <p:nvSpPr>
            <p:cNvPr id="31" name="TextBox 30">
              <a:extLst>
                <a:ext uri="{FF2B5EF4-FFF2-40B4-BE49-F238E27FC236}">
                  <a16:creationId xmlns:a16="http://schemas.microsoft.com/office/drawing/2014/main" id="{311ED2D6-399D-4AA6-AF8A-CAAF1898699B}"/>
                </a:ext>
              </a:extLst>
            </p:cNvPr>
            <p:cNvSpPr txBox="1"/>
            <p:nvPr/>
          </p:nvSpPr>
          <p:spPr>
            <a:xfrm>
              <a:off x="702496" y="1838359"/>
              <a:ext cx="1403694" cy="338554"/>
            </a:xfrm>
            <a:prstGeom prst="rect">
              <a:avLst/>
            </a:prstGeom>
            <a:noFill/>
          </p:spPr>
          <p:txBody>
            <a:bodyPr wrap="square">
              <a:spAutoFit/>
            </a:bodyPr>
            <a:lstStyle/>
            <a:p>
              <a:r>
                <a:rPr lang="ru-RU" sz="800" dirty="0">
                  <a:solidFill>
                    <a:srgbClr val="03539A"/>
                  </a:solidFill>
                  <a:effectLst/>
                  <a:latin typeface="Nekst Medium" panose="00000600000000000000" pitchFamily="2" charset="-52"/>
                  <a:ea typeface="Calibri" panose="020F0502020204030204" pitchFamily="34" charset="0"/>
                  <a:cs typeface="Arial" panose="020B0604020202020204" pitchFamily="34" charset="0"/>
                </a:rPr>
                <a:t>ГРУППА ПЛАСТОВ </a:t>
              </a:r>
              <a:br>
                <a:rPr lang="ru-RU" sz="800" dirty="0">
                  <a:solidFill>
                    <a:srgbClr val="03539A"/>
                  </a:solidFill>
                  <a:effectLst/>
                  <a:latin typeface="Nekst Medium" panose="00000600000000000000" pitchFamily="2" charset="-52"/>
                  <a:ea typeface="Calibri" panose="020F0502020204030204" pitchFamily="34" charset="0"/>
                  <a:cs typeface="Arial" panose="020B0604020202020204" pitchFamily="34" charset="0"/>
                </a:rPr>
              </a:br>
              <a:r>
                <a:rPr lang="ru-RU" sz="800" dirty="0">
                  <a:solidFill>
                    <a:srgbClr val="03539A"/>
                  </a:solidFill>
                  <a:effectLst/>
                  <a:latin typeface="Nekst Medium" panose="00000600000000000000" pitchFamily="2" charset="-52"/>
                  <a:ea typeface="Calibri" panose="020F0502020204030204" pitchFamily="34" charset="0"/>
                  <a:cs typeface="Arial" panose="020B0604020202020204" pitchFamily="34" charset="0"/>
                </a:rPr>
                <a:t>ПО ПРОНИЦАЕМОСТИ</a:t>
              </a:r>
            </a:p>
          </p:txBody>
        </p:sp>
      </p:grpSp>
      <p:grpSp>
        <p:nvGrpSpPr>
          <p:cNvPr id="148" name="Группа 147">
            <a:extLst>
              <a:ext uri="{FF2B5EF4-FFF2-40B4-BE49-F238E27FC236}">
                <a16:creationId xmlns:a16="http://schemas.microsoft.com/office/drawing/2014/main" id="{FE059F92-5689-4745-91B4-DC62ADB59745}"/>
              </a:ext>
            </a:extLst>
          </p:cNvPr>
          <p:cNvGrpSpPr/>
          <p:nvPr/>
        </p:nvGrpSpPr>
        <p:grpSpPr>
          <a:xfrm>
            <a:off x="2377234" y="1781208"/>
            <a:ext cx="673909" cy="452857"/>
            <a:chOff x="2430664" y="1781208"/>
            <a:chExt cx="673909" cy="452857"/>
          </a:xfrm>
        </p:grpSpPr>
        <p:sp>
          <p:nvSpPr>
            <p:cNvPr id="33" name="Прямоугольник: скругленные углы 32">
              <a:extLst>
                <a:ext uri="{FF2B5EF4-FFF2-40B4-BE49-F238E27FC236}">
                  <a16:creationId xmlns:a16="http://schemas.microsoft.com/office/drawing/2014/main" id="{37841614-6B01-431A-98D0-5E4E9E5F01D5}"/>
                </a:ext>
              </a:extLst>
            </p:cNvPr>
            <p:cNvSpPr/>
            <p:nvPr/>
          </p:nvSpPr>
          <p:spPr>
            <a:xfrm>
              <a:off x="2430664" y="1781208"/>
              <a:ext cx="673909" cy="452857"/>
            </a:xfrm>
            <a:prstGeom prst="roundRect">
              <a:avLst>
                <a:gd name="adj" fmla="val 28746"/>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 dirty="0"/>
            </a:p>
          </p:txBody>
        </p:sp>
        <p:sp>
          <p:nvSpPr>
            <p:cNvPr id="34" name="TextBox 33">
              <a:extLst>
                <a:ext uri="{FF2B5EF4-FFF2-40B4-BE49-F238E27FC236}">
                  <a16:creationId xmlns:a16="http://schemas.microsoft.com/office/drawing/2014/main" id="{9793F8C4-C9B2-419B-9804-82E46CA6442D}"/>
                </a:ext>
              </a:extLst>
            </p:cNvPr>
            <p:cNvSpPr txBox="1"/>
            <p:nvPr/>
          </p:nvSpPr>
          <p:spPr>
            <a:xfrm>
              <a:off x="2495946" y="1899914"/>
              <a:ext cx="588895" cy="215445"/>
            </a:xfrm>
            <a:prstGeom prst="rect">
              <a:avLst/>
            </a:prstGeom>
            <a:noFill/>
          </p:spPr>
          <p:txBody>
            <a:bodyPr wrap="square">
              <a:spAutoFit/>
            </a:bodyPr>
            <a:lstStyle/>
            <a:p>
              <a:r>
                <a:rPr lang="ru-RU" sz="800" dirty="0">
                  <a:solidFill>
                    <a:srgbClr val="03539A"/>
                  </a:solidFill>
                  <a:effectLst/>
                  <a:latin typeface="Nekst Medium" panose="00000600000000000000" pitchFamily="2" charset="-52"/>
                  <a:ea typeface="Calibri" panose="020F0502020204030204" pitchFamily="34" charset="0"/>
                  <a:cs typeface="Arial" panose="020B0604020202020204" pitchFamily="34" charset="0"/>
                </a:rPr>
                <a:t>КЛАСС</a:t>
              </a:r>
              <a:endParaRPr lang="ru-RU" sz="800" dirty="0">
                <a:solidFill>
                  <a:srgbClr val="03539A"/>
                </a:solidFill>
                <a:latin typeface="Nekst Medium" panose="00000600000000000000" pitchFamily="2" charset="-52"/>
              </a:endParaRPr>
            </a:p>
          </p:txBody>
        </p:sp>
      </p:grpSp>
      <p:grpSp>
        <p:nvGrpSpPr>
          <p:cNvPr id="149" name="Группа 148">
            <a:extLst>
              <a:ext uri="{FF2B5EF4-FFF2-40B4-BE49-F238E27FC236}">
                <a16:creationId xmlns:a16="http://schemas.microsoft.com/office/drawing/2014/main" id="{FCC27CAC-51C7-49A5-A473-D132E43D1F16}"/>
              </a:ext>
            </a:extLst>
          </p:cNvPr>
          <p:cNvGrpSpPr/>
          <p:nvPr/>
        </p:nvGrpSpPr>
        <p:grpSpPr>
          <a:xfrm>
            <a:off x="3185814" y="1781208"/>
            <a:ext cx="1371243" cy="452857"/>
            <a:chOff x="3249336" y="1781208"/>
            <a:chExt cx="1371243" cy="452857"/>
          </a:xfrm>
        </p:grpSpPr>
        <p:sp>
          <p:nvSpPr>
            <p:cNvPr id="36" name="Прямоугольник: скругленные углы 35">
              <a:extLst>
                <a:ext uri="{FF2B5EF4-FFF2-40B4-BE49-F238E27FC236}">
                  <a16:creationId xmlns:a16="http://schemas.microsoft.com/office/drawing/2014/main" id="{77B4F1D1-09B3-4CFA-BD73-5947CDD62E50}"/>
                </a:ext>
              </a:extLst>
            </p:cNvPr>
            <p:cNvSpPr/>
            <p:nvPr/>
          </p:nvSpPr>
          <p:spPr>
            <a:xfrm>
              <a:off x="3249336" y="1781208"/>
              <a:ext cx="1371243" cy="452857"/>
            </a:xfrm>
            <a:prstGeom prst="roundRect">
              <a:avLst>
                <a:gd name="adj" fmla="val 28746"/>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 dirty="0"/>
            </a:p>
          </p:txBody>
        </p:sp>
        <p:sp>
          <p:nvSpPr>
            <p:cNvPr id="37" name="TextBox 36">
              <a:extLst>
                <a:ext uri="{FF2B5EF4-FFF2-40B4-BE49-F238E27FC236}">
                  <a16:creationId xmlns:a16="http://schemas.microsoft.com/office/drawing/2014/main" id="{3F610D60-5956-4516-A8D7-26263159549C}"/>
                </a:ext>
              </a:extLst>
            </p:cNvPr>
            <p:cNvSpPr txBox="1"/>
            <p:nvPr/>
          </p:nvSpPr>
          <p:spPr>
            <a:xfrm>
              <a:off x="3325629" y="1837857"/>
              <a:ext cx="1231168" cy="338554"/>
            </a:xfrm>
            <a:prstGeom prst="rect">
              <a:avLst/>
            </a:prstGeom>
            <a:noFill/>
          </p:spPr>
          <p:txBody>
            <a:bodyPr wrap="square">
              <a:spAutoFit/>
            </a:bodyPr>
            <a:lstStyle/>
            <a:p>
              <a:r>
                <a:rPr lang="ru-RU" sz="800" dirty="0">
                  <a:solidFill>
                    <a:srgbClr val="03539A"/>
                  </a:solidFill>
                  <a:effectLst/>
                  <a:latin typeface="Nekst Medium" panose="00000600000000000000" pitchFamily="2" charset="-52"/>
                  <a:ea typeface="Calibri" panose="020F0502020204030204" pitchFamily="34" charset="0"/>
                  <a:cs typeface="Arial" panose="020B0604020202020204" pitchFamily="34" charset="0"/>
                </a:rPr>
                <a:t>ПРОНИЦАЕМОСТЬ, МД</a:t>
              </a:r>
            </a:p>
          </p:txBody>
        </p:sp>
      </p:grpSp>
      <p:grpSp>
        <p:nvGrpSpPr>
          <p:cNvPr id="150" name="Группа 149">
            <a:extLst>
              <a:ext uri="{FF2B5EF4-FFF2-40B4-BE49-F238E27FC236}">
                <a16:creationId xmlns:a16="http://schemas.microsoft.com/office/drawing/2014/main" id="{F3DABA83-6BE0-4229-936C-070E814A9304}"/>
              </a:ext>
            </a:extLst>
          </p:cNvPr>
          <p:cNvGrpSpPr/>
          <p:nvPr/>
        </p:nvGrpSpPr>
        <p:grpSpPr>
          <a:xfrm>
            <a:off x="4691728" y="1776803"/>
            <a:ext cx="1468873" cy="461666"/>
            <a:chOff x="4721292" y="1776803"/>
            <a:chExt cx="1468873" cy="461666"/>
          </a:xfrm>
        </p:grpSpPr>
        <p:sp>
          <p:nvSpPr>
            <p:cNvPr id="39" name="Прямоугольник: скругленные углы 38">
              <a:extLst>
                <a:ext uri="{FF2B5EF4-FFF2-40B4-BE49-F238E27FC236}">
                  <a16:creationId xmlns:a16="http://schemas.microsoft.com/office/drawing/2014/main" id="{316CF6AE-FC36-45C4-8095-0246E2FFD02D}"/>
                </a:ext>
              </a:extLst>
            </p:cNvPr>
            <p:cNvSpPr/>
            <p:nvPr/>
          </p:nvSpPr>
          <p:spPr>
            <a:xfrm>
              <a:off x="4721292" y="1781208"/>
              <a:ext cx="1468873" cy="452857"/>
            </a:xfrm>
            <a:prstGeom prst="roundRect">
              <a:avLst>
                <a:gd name="adj" fmla="val 28746"/>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 dirty="0"/>
            </a:p>
          </p:txBody>
        </p:sp>
        <p:sp>
          <p:nvSpPr>
            <p:cNvPr id="40" name="TextBox 39">
              <a:extLst>
                <a:ext uri="{FF2B5EF4-FFF2-40B4-BE49-F238E27FC236}">
                  <a16:creationId xmlns:a16="http://schemas.microsoft.com/office/drawing/2014/main" id="{FD47DC69-FA8C-4E03-AA33-0C62E6F45B00}"/>
                </a:ext>
              </a:extLst>
            </p:cNvPr>
            <p:cNvSpPr txBox="1"/>
            <p:nvPr/>
          </p:nvSpPr>
          <p:spPr>
            <a:xfrm>
              <a:off x="4827223" y="1776803"/>
              <a:ext cx="1330671" cy="461666"/>
            </a:xfrm>
            <a:prstGeom prst="rect">
              <a:avLst/>
            </a:prstGeom>
            <a:noFill/>
          </p:spPr>
          <p:txBody>
            <a:bodyPr wrap="square">
              <a:spAutoFit/>
            </a:bodyPr>
            <a:lstStyle/>
            <a:p>
              <a:r>
                <a:rPr lang="ru-RU" sz="800" dirty="0">
                  <a:solidFill>
                    <a:srgbClr val="03539A"/>
                  </a:solidFill>
                  <a:effectLst/>
                  <a:latin typeface="Nekst Medium" panose="00000600000000000000" pitchFamily="2" charset="-52"/>
                  <a:ea typeface="Calibri" panose="020F0502020204030204" pitchFamily="34" charset="0"/>
                  <a:cs typeface="Arial" panose="020B0604020202020204" pitchFamily="34" charset="0"/>
                </a:rPr>
                <a:t>ЕМКОСТНО-ФИЛЬТРАЦИОННЫЙ ПАРАМЕТР, РЕФ</a:t>
              </a:r>
            </a:p>
          </p:txBody>
        </p:sp>
      </p:grpSp>
      <p:grpSp>
        <p:nvGrpSpPr>
          <p:cNvPr id="140" name="Группа 139">
            <a:extLst>
              <a:ext uri="{FF2B5EF4-FFF2-40B4-BE49-F238E27FC236}">
                <a16:creationId xmlns:a16="http://schemas.microsoft.com/office/drawing/2014/main" id="{78A481E5-DD09-4AA7-910D-BC900AFE9110}"/>
              </a:ext>
            </a:extLst>
          </p:cNvPr>
          <p:cNvGrpSpPr/>
          <p:nvPr/>
        </p:nvGrpSpPr>
        <p:grpSpPr>
          <a:xfrm>
            <a:off x="698267" y="2735767"/>
            <a:ext cx="4628401" cy="276999"/>
            <a:chOff x="698267" y="2680980"/>
            <a:chExt cx="4628401" cy="276999"/>
          </a:xfrm>
        </p:grpSpPr>
        <p:sp>
          <p:nvSpPr>
            <p:cNvPr id="47" name="TextBox 46">
              <a:extLst>
                <a:ext uri="{FF2B5EF4-FFF2-40B4-BE49-F238E27FC236}">
                  <a16:creationId xmlns:a16="http://schemas.microsoft.com/office/drawing/2014/main" id="{A17D68F5-757B-4A6E-8839-0E8B0C42880C}"/>
                </a:ext>
              </a:extLst>
            </p:cNvPr>
            <p:cNvSpPr txBox="1"/>
            <p:nvPr/>
          </p:nvSpPr>
          <p:spPr>
            <a:xfrm>
              <a:off x="698267" y="2680980"/>
              <a:ext cx="1643399" cy="253916"/>
            </a:xfrm>
            <a:prstGeom prst="rect">
              <a:avLst/>
            </a:prstGeom>
            <a:noFill/>
          </p:spPr>
          <p:txBody>
            <a:bodyPr wrap="none" rtlCol="0">
              <a:spAutoFit/>
            </a:bodyPr>
            <a:lstStyle/>
            <a:p>
              <a:r>
                <a:rPr lang="ru-RU" sz="1050" dirty="0" err="1">
                  <a:solidFill>
                    <a:srgbClr val="03539A"/>
                  </a:solidFill>
                  <a:latin typeface="Nekst Semi Bold" panose="00000700000000000000" pitchFamily="2" charset="-52"/>
                </a:rPr>
                <a:t>Средне</a:t>
              </a:r>
              <a:r>
                <a:rPr lang="ru-RU" sz="1050" dirty="0" err="1">
                  <a:solidFill>
                    <a:srgbClr val="03539A"/>
                  </a:solidFill>
                  <a:latin typeface="Nekst" panose="00000500000000000000" pitchFamily="2" charset="-52"/>
                </a:rPr>
                <a:t>проницаемая</a:t>
              </a:r>
              <a:endParaRPr lang="ru-RU" sz="1050" dirty="0">
                <a:solidFill>
                  <a:srgbClr val="03539A"/>
                </a:solidFill>
                <a:latin typeface="Nekst" panose="00000500000000000000" pitchFamily="2" charset="-52"/>
              </a:endParaRPr>
            </a:p>
          </p:txBody>
        </p:sp>
        <p:sp>
          <p:nvSpPr>
            <p:cNvPr id="48" name="TextBox 47">
              <a:extLst>
                <a:ext uri="{FF2B5EF4-FFF2-40B4-BE49-F238E27FC236}">
                  <a16:creationId xmlns:a16="http://schemas.microsoft.com/office/drawing/2014/main" id="{39FB1208-7123-4592-9A46-877CF7F7B45E}"/>
                </a:ext>
              </a:extLst>
            </p:cNvPr>
            <p:cNvSpPr txBox="1"/>
            <p:nvPr/>
          </p:nvSpPr>
          <p:spPr>
            <a:xfrm>
              <a:off x="2622209" y="2680980"/>
              <a:ext cx="268023" cy="276999"/>
            </a:xfrm>
            <a:prstGeom prst="rect">
              <a:avLst/>
            </a:prstGeom>
            <a:noFill/>
          </p:spPr>
          <p:txBody>
            <a:bodyPr wrap="none" rtlCol="0">
              <a:spAutoFit/>
            </a:bodyPr>
            <a:lstStyle/>
            <a:p>
              <a:pPr algn="ctr"/>
              <a:r>
                <a:rPr lang="en-US" sz="1200" dirty="0">
                  <a:solidFill>
                    <a:srgbClr val="03539A"/>
                  </a:solidFill>
                  <a:latin typeface="Nekst" panose="00000500000000000000" pitchFamily="2" charset="-52"/>
                </a:rPr>
                <a:t>II</a:t>
              </a:r>
            </a:p>
          </p:txBody>
        </p:sp>
        <p:sp>
          <p:nvSpPr>
            <p:cNvPr id="49" name="TextBox 48">
              <a:extLst>
                <a:ext uri="{FF2B5EF4-FFF2-40B4-BE49-F238E27FC236}">
                  <a16:creationId xmlns:a16="http://schemas.microsoft.com/office/drawing/2014/main" id="{491B8495-E9D4-4AF1-84F9-03BA1C6D59B1}"/>
                </a:ext>
              </a:extLst>
            </p:cNvPr>
            <p:cNvSpPr txBox="1"/>
            <p:nvPr/>
          </p:nvSpPr>
          <p:spPr>
            <a:xfrm>
              <a:off x="3361246" y="2680980"/>
              <a:ext cx="1034257"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500 – 1000</a:t>
              </a:r>
            </a:p>
          </p:txBody>
        </p:sp>
        <p:sp>
          <p:nvSpPr>
            <p:cNvPr id="50" name="TextBox 49">
              <a:extLst>
                <a:ext uri="{FF2B5EF4-FFF2-40B4-BE49-F238E27FC236}">
                  <a16:creationId xmlns:a16="http://schemas.microsoft.com/office/drawing/2014/main" id="{6435DF13-165E-4EB2-A7A0-6B8CE80771FA}"/>
                </a:ext>
              </a:extLst>
            </p:cNvPr>
            <p:cNvSpPr txBox="1"/>
            <p:nvPr/>
          </p:nvSpPr>
          <p:spPr>
            <a:xfrm>
              <a:off x="4964068" y="2680980"/>
              <a:ext cx="362600"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35</a:t>
              </a:r>
            </a:p>
          </p:txBody>
        </p:sp>
      </p:grpSp>
      <p:grpSp>
        <p:nvGrpSpPr>
          <p:cNvPr id="141" name="Группа 140">
            <a:extLst>
              <a:ext uri="{FF2B5EF4-FFF2-40B4-BE49-F238E27FC236}">
                <a16:creationId xmlns:a16="http://schemas.microsoft.com/office/drawing/2014/main" id="{85BBE909-94FA-434F-9A54-CF7998DF6CD9}"/>
              </a:ext>
            </a:extLst>
          </p:cNvPr>
          <p:cNvGrpSpPr/>
          <p:nvPr/>
        </p:nvGrpSpPr>
        <p:grpSpPr>
          <a:xfrm>
            <a:off x="698267" y="3066360"/>
            <a:ext cx="4617179" cy="276999"/>
            <a:chOff x="698267" y="3022532"/>
            <a:chExt cx="4617179" cy="276999"/>
          </a:xfrm>
        </p:grpSpPr>
        <p:sp>
          <p:nvSpPr>
            <p:cNvPr id="52" name="TextBox 51">
              <a:extLst>
                <a:ext uri="{FF2B5EF4-FFF2-40B4-BE49-F238E27FC236}">
                  <a16:creationId xmlns:a16="http://schemas.microsoft.com/office/drawing/2014/main" id="{AAAD9CC2-6DCC-4DA4-9E7D-D39FA6DE0A1F}"/>
                </a:ext>
              </a:extLst>
            </p:cNvPr>
            <p:cNvSpPr txBox="1"/>
            <p:nvPr/>
          </p:nvSpPr>
          <p:spPr>
            <a:xfrm>
              <a:off x="698267" y="3022532"/>
              <a:ext cx="1537600" cy="253916"/>
            </a:xfrm>
            <a:prstGeom prst="rect">
              <a:avLst/>
            </a:prstGeom>
            <a:noFill/>
          </p:spPr>
          <p:txBody>
            <a:bodyPr wrap="none" rtlCol="0">
              <a:spAutoFit/>
            </a:bodyPr>
            <a:lstStyle/>
            <a:p>
              <a:r>
                <a:rPr lang="ru-RU" sz="1050" dirty="0" err="1">
                  <a:solidFill>
                    <a:srgbClr val="03539A"/>
                  </a:solidFill>
                  <a:latin typeface="Nekst Semi Bold" panose="00000700000000000000" pitchFamily="2" charset="-52"/>
                </a:rPr>
                <a:t>Низко</a:t>
              </a:r>
              <a:r>
                <a:rPr lang="ru-RU" sz="1050" dirty="0" err="1">
                  <a:solidFill>
                    <a:srgbClr val="03539A"/>
                  </a:solidFill>
                  <a:latin typeface="Nekst" panose="00000500000000000000" pitchFamily="2" charset="-52"/>
                </a:rPr>
                <a:t>проницаемая</a:t>
              </a:r>
              <a:endParaRPr lang="ru-RU" sz="1050" dirty="0">
                <a:solidFill>
                  <a:srgbClr val="03539A"/>
                </a:solidFill>
                <a:latin typeface="Nekst" panose="00000500000000000000" pitchFamily="2" charset="-52"/>
              </a:endParaRPr>
            </a:p>
          </p:txBody>
        </p:sp>
        <p:sp>
          <p:nvSpPr>
            <p:cNvPr id="53" name="TextBox 52">
              <a:extLst>
                <a:ext uri="{FF2B5EF4-FFF2-40B4-BE49-F238E27FC236}">
                  <a16:creationId xmlns:a16="http://schemas.microsoft.com/office/drawing/2014/main" id="{6996B0A5-73ED-4154-8171-EA83F2221539}"/>
                </a:ext>
              </a:extLst>
            </p:cNvPr>
            <p:cNvSpPr txBox="1"/>
            <p:nvPr/>
          </p:nvSpPr>
          <p:spPr>
            <a:xfrm>
              <a:off x="2601371" y="3022532"/>
              <a:ext cx="309700" cy="276999"/>
            </a:xfrm>
            <a:prstGeom prst="rect">
              <a:avLst/>
            </a:prstGeom>
            <a:noFill/>
          </p:spPr>
          <p:txBody>
            <a:bodyPr wrap="none" rtlCol="0">
              <a:spAutoFit/>
            </a:bodyPr>
            <a:lstStyle/>
            <a:p>
              <a:pPr algn="ctr"/>
              <a:r>
                <a:rPr lang="en-US" sz="1200" dirty="0">
                  <a:solidFill>
                    <a:srgbClr val="03539A"/>
                  </a:solidFill>
                  <a:latin typeface="Nekst" panose="00000500000000000000" pitchFamily="2" charset="-52"/>
                </a:rPr>
                <a:t>III</a:t>
              </a:r>
              <a:endParaRPr lang="ru-RU" sz="1200" dirty="0">
                <a:solidFill>
                  <a:srgbClr val="03539A"/>
                </a:solidFill>
                <a:latin typeface="Nekst" panose="00000500000000000000" pitchFamily="2" charset="-52"/>
              </a:endParaRPr>
            </a:p>
          </p:txBody>
        </p:sp>
        <p:sp>
          <p:nvSpPr>
            <p:cNvPr id="54" name="TextBox 53">
              <a:extLst>
                <a:ext uri="{FF2B5EF4-FFF2-40B4-BE49-F238E27FC236}">
                  <a16:creationId xmlns:a16="http://schemas.microsoft.com/office/drawing/2014/main" id="{5E49EA47-A69A-40A0-A48C-E8CCACDB9442}"/>
                </a:ext>
              </a:extLst>
            </p:cNvPr>
            <p:cNvSpPr txBox="1"/>
            <p:nvPr/>
          </p:nvSpPr>
          <p:spPr>
            <a:xfrm>
              <a:off x="3361246" y="3022532"/>
              <a:ext cx="962123"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300 – 500</a:t>
              </a:r>
            </a:p>
          </p:txBody>
        </p:sp>
        <p:sp>
          <p:nvSpPr>
            <p:cNvPr id="55" name="TextBox 54">
              <a:extLst>
                <a:ext uri="{FF2B5EF4-FFF2-40B4-BE49-F238E27FC236}">
                  <a16:creationId xmlns:a16="http://schemas.microsoft.com/office/drawing/2014/main" id="{DCAF5A96-89B7-4BA8-8D3D-AC43B36D0592}"/>
                </a:ext>
              </a:extLst>
            </p:cNvPr>
            <p:cNvSpPr txBox="1"/>
            <p:nvPr/>
          </p:nvSpPr>
          <p:spPr>
            <a:xfrm>
              <a:off x="4964068" y="3022532"/>
              <a:ext cx="351378"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27</a:t>
              </a:r>
            </a:p>
          </p:txBody>
        </p:sp>
      </p:grpSp>
      <p:grpSp>
        <p:nvGrpSpPr>
          <p:cNvPr id="151" name="Группа 150">
            <a:extLst>
              <a:ext uri="{FF2B5EF4-FFF2-40B4-BE49-F238E27FC236}">
                <a16:creationId xmlns:a16="http://schemas.microsoft.com/office/drawing/2014/main" id="{649DABE8-6ACF-44D2-8AA1-3BB64809A834}"/>
              </a:ext>
            </a:extLst>
          </p:cNvPr>
          <p:cNvGrpSpPr/>
          <p:nvPr/>
        </p:nvGrpSpPr>
        <p:grpSpPr>
          <a:xfrm>
            <a:off x="6295272" y="1781208"/>
            <a:ext cx="1410899" cy="461665"/>
            <a:chOff x="6295272" y="1781208"/>
            <a:chExt cx="1410899" cy="461665"/>
          </a:xfrm>
        </p:grpSpPr>
        <p:sp>
          <p:nvSpPr>
            <p:cNvPr id="57" name="Прямоугольник: скругленные углы 56">
              <a:extLst>
                <a:ext uri="{FF2B5EF4-FFF2-40B4-BE49-F238E27FC236}">
                  <a16:creationId xmlns:a16="http://schemas.microsoft.com/office/drawing/2014/main" id="{14AEFB16-E343-41DC-A6C9-E326B8FFE6D5}"/>
                </a:ext>
              </a:extLst>
            </p:cNvPr>
            <p:cNvSpPr/>
            <p:nvPr/>
          </p:nvSpPr>
          <p:spPr>
            <a:xfrm>
              <a:off x="6295272" y="1781208"/>
              <a:ext cx="1410899" cy="452857"/>
            </a:xfrm>
            <a:prstGeom prst="roundRect">
              <a:avLst>
                <a:gd name="adj" fmla="val 28745"/>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 dirty="0"/>
            </a:p>
          </p:txBody>
        </p:sp>
        <p:sp>
          <p:nvSpPr>
            <p:cNvPr id="58" name="TextBox 57">
              <a:extLst>
                <a:ext uri="{FF2B5EF4-FFF2-40B4-BE49-F238E27FC236}">
                  <a16:creationId xmlns:a16="http://schemas.microsoft.com/office/drawing/2014/main" id="{5F3E16E5-CA66-4BE7-A6A6-6FA1532EE9D1}"/>
                </a:ext>
              </a:extLst>
            </p:cNvPr>
            <p:cNvSpPr txBox="1"/>
            <p:nvPr/>
          </p:nvSpPr>
          <p:spPr>
            <a:xfrm>
              <a:off x="6383814" y="1781208"/>
              <a:ext cx="1281793" cy="461665"/>
            </a:xfrm>
            <a:prstGeom prst="rect">
              <a:avLst/>
            </a:prstGeom>
            <a:noFill/>
          </p:spPr>
          <p:txBody>
            <a:bodyPr wrap="square">
              <a:spAutoFit/>
            </a:bodyPr>
            <a:lstStyle/>
            <a:p>
              <a:r>
                <a:rPr lang="ru-RU" sz="800" dirty="0">
                  <a:solidFill>
                    <a:srgbClr val="03539A"/>
                  </a:solidFill>
                  <a:effectLst/>
                  <a:latin typeface="Nekst Medium" panose="00000600000000000000" pitchFamily="2" charset="-52"/>
                  <a:ea typeface="Calibri" panose="020F0502020204030204" pitchFamily="34" charset="0"/>
                  <a:cs typeface="Arial" panose="020B0604020202020204" pitchFamily="34" charset="0"/>
                </a:rPr>
                <a:t>ГРУППА </a:t>
              </a:r>
              <a:br>
                <a:rPr lang="ru-RU" sz="800" dirty="0">
                  <a:solidFill>
                    <a:srgbClr val="03539A"/>
                  </a:solidFill>
                  <a:effectLst/>
                  <a:latin typeface="Nekst Medium" panose="00000600000000000000" pitchFamily="2" charset="-52"/>
                  <a:ea typeface="Calibri" panose="020F0502020204030204" pitchFamily="34" charset="0"/>
                  <a:cs typeface="Arial" panose="020B0604020202020204" pitchFamily="34" charset="0"/>
                </a:rPr>
              </a:br>
              <a:r>
                <a:rPr lang="ru-RU" sz="800" dirty="0">
                  <a:solidFill>
                    <a:srgbClr val="03539A"/>
                  </a:solidFill>
                  <a:effectLst/>
                  <a:latin typeface="Nekst Medium" panose="00000600000000000000" pitchFamily="2" charset="-52"/>
                  <a:ea typeface="Calibri" panose="020F0502020204030204" pitchFamily="34" charset="0"/>
                  <a:cs typeface="Arial" panose="020B0604020202020204" pitchFamily="34" charset="0"/>
                </a:rPr>
                <a:t>ПЛАСТОВ ПО ПРОДУКТИВНОСТИ</a:t>
              </a:r>
            </a:p>
          </p:txBody>
        </p:sp>
      </p:grpSp>
      <p:grpSp>
        <p:nvGrpSpPr>
          <p:cNvPr id="144" name="Группа 143">
            <a:extLst>
              <a:ext uri="{FF2B5EF4-FFF2-40B4-BE49-F238E27FC236}">
                <a16:creationId xmlns:a16="http://schemas.microsoft.com/office/drawing/2014/main" id="{F784AA84-EFD9-441C-811E-966186A2A12F}"/>
              </a:ext>
            </a:extLst>
          </p:cNvPr>
          <p:cNvGrpSpPr/>
          <p:nvPr/>
        </p:nvGrpSpPr>
        <p:grpSpPr>
          <a:xfrm>
            <a:off x="704964" y="4058139"/>
            <a:ext cx="4540235" cy="276999"/>
            <a:chOff x="704964" y="4047188"/>
            <a:chExt cx="4540235" cy="276999"/>
          </a:xfrm>
        </p:grpSpPr>
        <p:sp>
          <p:nvSpPr>
            <p:cNvPr id="67" name="TextBox 66">
              <a:extLst>
                <a:ext uri="{FF2B5EF4-FFF2-40B4-BE49-F238E27FC236}">
                  <a16:creationId xmlns:a16="http://schemas.microsoft.com/office/drawing/2014/main" id="{052BDC3D-38FD-482B-B69C-2F6DDFE9801F}"/>
                </a:ext>
              </a:extLst>
            </p:cNvPr>
            <p:cNvSpPr txBox="1"/>
            <p:nvPr/>
          </p:nvSpPr>
          <p:spPr>
            <a:xfrm>
              <a:off x="704964" y="4047188"/>
              <a:ext cx="1643399" cy="253916"/>
            </a:xfrm>
            <a:prstGeom prst="rect">
              <a:avLst/>
            </a:prstGeom>
            <a:noFill/>
          </p:spPr>
          <p:txBody>
            <a:bodyPr wrap="none" rtlCol="0">
              <a:spAutoFit/>
            </a:bodyPr>
            <a:lstStyle/>
            <a:p>
              <a:r>
                <a:rPr lang="ru-RU" sz="1050" dirty="0" err="1">
                  <a:solidFill>
                    <a:srgbClr val="03539A"/>
                  </a:solidFill>
                  <a:latin typeface="Nekst Semi Bold" panose="00000700000000000000" pitchFamily="2" charset="-52"/>
                </a:rPr>
                <a:t>Средне</a:t>
              </a:r>
              <a:r>
                <a:rPr lang="ru-RU" sz="1050" dirty="0" err="1">
                  <a:solidFill>
                    <a:srgbClr val="03539A"/>
                  </a:solidFill>
                  <a:latin typeface="Nekst" panose="00000500000000000000" pitchFamily="2" charset="-52"/>
                </a:rPr>
                <a:t>проницаемая</a:t>
              </a:r>
              <a:endParaRPr lang="ru-RU" sz="1050" dirty="0">
                <a:solidFill>
                  <a:srgbClr val="03539A"/>
                </a:solidFill>
                <a:latin typeface="Nekst" panose="00000500000000000000" pitchFamily="2" charset="-52"/>
              </a:endParaRPr>
            </a:p>
          </p:txBody>
        </p:sp>
        <p:sp>
          <p:nvSpPr>
            <p:cNvPr id="68" name="TextBox 67">
              <a:extLst>
                <a:ext uri="{FF2B5EF4-FFF2-40B4-BE49-F238E27FC236}">
                  <a16:creationId xmlns:a16="http://schemas.microsoft.com/office/drawing/2014/main" id="{E349EFD0-A923-4318-B65D-7D5C57330912}"/>
                </a:ext>
              </a:extLst>
            </p:cNvPr>
            <p:cNvSpPr txBox="1"/>
            <p:nvPr/>
          </p:nvSpPr>
          <p:spPr>
            <a:xfrm>
              <a:off x="2585340" y="4047188"/>
              <a:ext cx="341761" cy="276999"/>
            </a:xfrm>
            <a:prstGeom prst="rect">
              <a:avLst/>
            </a:prstGeom>
            <a:noFill/>
          </p:spPr>
          <p:txBody>
            <a:bodyPr wrap="none" rtlCol="0">
              <a:spAutoFit/>
            </a:bodyPr>
            <a:lstStyle/>
            <a:p>
              <a:pPr algn="ctr"/>
              <a:r>
                <a:rPr lang="en-US" sz="1200" dirty="0">
                  <a:solidFill>
                    <a:srgbClr val="03539A"/>
                  </a:solidFill>
                  <a:latin typeface="Nekst" panose="00000500000000000000" pitchFamily="2" charset="-52"/>
                </a:rPr>
                <a:t>VI</a:t>
              </a:r>
            </a:p>
          </p:txBody>
        </p:sp>
        <p:sp>
          <p:nvSpPr>
            <p:cNvPr id="69" name="TextBox 68">
              <a:extLst>
                <a:ext uri="{FF2B5EF4-FFF2-40B4-BE49-F238E27FC236}">
                  <a16:creationId xmlns:a16="http://schemas.microsoft.com/office/drawing/2014/main" id="{4ED3FCAE-2A3F-47BF-A2BA-ED473FBA89D3}"/>
                </a:ext>
              </a:extLst>
            </p:cNvPr>
            <p:cNvSpPr txBox="1"/>
            <p:nvPr/>
          </p:nvSpPr>
          <p:spPr>
            <a:xfrm>
              <a:off x="3367943" y="4047188"/>
              <a:ext cx="731290"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10 – 50</a:t>
              </a:r>
            </a:p>
          </p:txBody>
        </p:sp>
        <p:sp>
          <p:nvSpPr>
            <p:cNvPr id="70" name="TextBox 69">
              <a:extLst>
                <a:ext uri="{FF2B5EF4-FFF2-40B4-BE49-F238E27FC236}">
                  <a16:creationId xmlns:a16="http://schemas.microsoft.com/office/drawing/2014/main" id="{03CF9EF1-F05E-4195-B7B1-C418350C692C}"/>
                </a:ext>
              </a:extLst>
            </p:cNvPr>
            <p:cNvSpPr txBox="1"/>
            <p:nvPr/>
          </p:nvSpPr>
          <p:spPr>
            <a:xfrm>
              <a:off x="4970765" y="4047188"/>
              <a:ext cx="274434"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5</a:t>
              </a:r>
            </a:p>
          </p:txBody>
        </p:sp>
      </p:grpSp>
      <p:grpSp>
        <p:nvGrpSpPr>
          <p:cNvPr id="145" name="Группа 144">
            <a:extLst>
              <a:ext uri="{FF2B5EF4-FFF2-40B4-BE49-F238E27FC236}">
                <a16:creationId xmlns:a16="http://schemas.microsoft.com/office/drawing/2014/main" id="{84DE30A0-4C00-4994-8811-A478F8AE6C21}"/>
              </a:ext>
            </a:extLst>
          </p:cNvPr>
          <p:cNvGrpSpPr/>
          <p:nvPr/>
        </p:nvGrpSpPr>
        <p:grpSpPr>
          <a:xfrm>
            <a:off x="704964" y="4388737"/>
            <a:ext cx="4509779" cy="276999"/>
            <a:chOff x="704964" y="4388737"/>
            <a:chExt cx="4509779" cy="276999"/>
          </a:xfrm>
        </p:grpSpPr>
        <p:sp>
          <p:nvSpPr>
            <p:cNvPr id="71" name="TextBox 70">
              <a:extLst>
                <a:ext uri="{FF2B5EF4-FFF2-40B4-BE49-F238E27FC236}">
                  <a16:creationId xmlns:a16="http://schemas.microsoft.com/office/drawing/2014/main" id="{E59BD78D-50EA-4AE6-BF6A-3663AA355C3D}"/>
                </a:ext>
              </a:extLst>
            </p:cNvPr>
            <p:cNvSpPr txBox="1"/>
            <p:nvPr/>
          </p:nvSpPr>
          <p:spPr>
            <a:xfrm>
              <a:off x="704964" y="4388737"/>
              <a:ext cx="1537600" cy="253916"/>
            </a:xfrm>
            <a:prstGeom prst="rect">
              <a:avLst/>
            </a:prstGeom>
            <a:noFill/>
          </p:spPr>
          <p:txBody>
            <a:bodyPr wrap="none" rtlCol="0">
              <a:spAutoFit/>
            </a:bodyPr>
            <a:lstStyle/>
            <a:p>
              <a:r>
                <a:rPr lang="ru-RU" sz="1050" dirty="0" err="1">
                  <a:solidFill>
                    <a:srgbClr val="03539A"/>
                  </a:solidFill>
                  <a:latin typeface="Nekst Semi Bold" panose="00000700000000000000" pitchFamily="2" charset="-52"/>
                </a:rPr>
                <a:t>Низко</a:t>
              </a:r>
              <a:r>
                <a:rPr lang="ru-RU" sz="1050" dirty="0" err="1">
                  <a:solidFill>
                    <a:srgbClr val="03539A"/>
                  </a:solidFill>
                  <a:latin typeface="Nekst" panose="00000500000000000000" pitchFamily="2" charset="-52"/>
                </a:rPr>
                <a:t>проницаемая</a:t>
              </a:r>
              <a:endParaRPr lang="ru-RU" sz="1050" dirty="0">
                <a:solidFill>
                  <a:srgbClr val="03539A"/>
                </a:solidFill>
                <a:latin typeface="Nekst" panose="00000500000000000000" pitchFamily="2" charset="-52"/>
              </a:endParaRPr>
            </a:p>
          </p:txBody>
        </p:sp>
        <p:sp>
          <p:nvSpPr>
            <p:cNvPr id="72" name="TextBox 71">
              <a:extLst>
                <a:ext uri="{FF2B5EF4-FFF2-40B4-BE49-F238E27FC236}">
                  <a16:creationId xmlns:a16="http://schemas.microsoft.com/office/drawing/2014/main" id="{7A1D71D9-3451-4A0F-8610-24B9A7B81050}"/>
                </a:ext>
              </a:extLst>
            </p:cNvPr>
            <p:cNvSpPr txBox="1"/>
            <p:nvPr/>
          </p:nvSpPr>
          <p:spPr>
            <a:xfrm>
              <a:off x="2564502" y="4388737"/>
              <a:ext cx="383438" cy="276999"/>
            </a:xfrm>
            <a:prstGeom prst="rect">
              <a:avLst/>
            </a:prstGeom>
            <a:noFill/>
          </p:spPr>
          <p:txBody>
            <a:bodyPr wrap="none" rtlCol="0">
              <a:spAutoFit/>
            </a:bodyPr>
            <a:lstStyle/>
            <a:p>
              <a:pPr algn="ctr"/>
              <a:r>
                <a:rPr lang="en-US" sz="1200" dirty="0">
                  <a:solidFill>
                    <a:srgbClr val="03539A"/>
                  </a:solidFill>
                  <a:latin typeface="Nekst" panose="00000500000000000000" pitchFamily="2" charset="-52"/>
                </a:rPr>
                <a:t>VII</a:t>
              </a:r>
            </a:p>
          </p:txBody>
        </p:sp>
        <p:sp>
          <p:nvSpPr>
            <p:cNvPr id="73" name="TextBox 72">
              <a:extLst>
                <a:ext uri="{FF2B5EF4-FFF2-40B4-BE49-F238E27FC236}">
                  <a16:creationId xmlns:a16="http://schemas.microsoft.com/office/drawing/2014/main" id="{9CDBFE67-C83E-47F8-B1EA-952E15491F2B}"/>
                </a:ext>
              </a:extLst>
            </p:cNvPr>
            <p:cNvSpPr txBox="1"/>
            <p:nvPr/>
          </p:nvSpPr>
          <p:spPr>
            <a:xfrm>
              <a:off x="3367943" y="4388737"/>
              <a:ext cx="478016"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&lt; 10</a:t>
              </a:r>
            </a:p>
          </p:txBody>
        </p:sp>
        <p:sp>
          <p:nvSpPr>
            <p:cNvPr id="74" name="TextBox 73">
              <a:extLst>
                <a:ext uri="{FF2B5EF4-FFF2-40B4-BE49-F238E27FC236}">
                  <a16:creationId xmlns:a16="http://schemas.microsoft.com/office/drawing/2014/main" id="{B11484F6-7075-40C2-A9CD-B5EB7BFCE642}"/>
                </a:ext>
              </a:extLst>
            </p:cNvPr>
            <p:cNvSpPr txBox="1"/>
            <p:nvPr/>
          </p:nvSpPr>
          <p:spPr>
            <a:xfrm>
              <a:off x="4970765" y="4388737"/>
              <a:ext cx="243978"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1</a:t>
              </a:r>
            </a:p>
          </p:txBody>
        </p:sp>
      </p:grpSp>
      <p:grpSp>
        <p:nvGrpSpPr>
          <p:cNvPr id="139" name="Группа 138">
            <a:extLst>
              <a:ext uri="{FF2B5EF4-FFF2-40B4-BE49-F238E27FC236}">
                <a16:creationId xmlns:a16="http://schemas.microsoft.com/office/drawing/2014/main" id="{06E37977-CF62-4CFE-B3F7-A73AA92298D1}"/>
              </a:ext>
            </a:extLst>
          </p:cNvPr>
          <p:cNvGrpSpPr/>
          <p:nvPr/>
        </p:nvGrpSpPr>
        <p:grpSpPr>
          <a:xfrm>
            <a:off x="698267" y="2405174"/>
            <a:ext cx="6359060" cy="276999"/>
            <a:chOff x="698267" y="2339428"/>
            <a:chExt cx="6359060" cy="276999"/>
          </a:xfrm>
        </p:grpSpPr>
        <p:sp>
          <p:nvSpPr>
            <p:cNvPr id="42" name="TextBox 41">
              <a:extLst>
                <a:ext uri="{FF2B5EF4-FFF2-40B4-BE49-F238E27FC236}">
                  <a16:creationId xmlns:a16="http://schemas.microsoft.com/office/drawing/2014/main" id="{C0F572AE-4949-4D27-A2F0-8BF3712890D0}"/>
                </a:ext>
              </a:extLst>
            </p:cNvPr>
            <p:cNvSpPr txBox="1"/>
            <p:nvPr/>
          </p:nvSpPr>
          <p:spPr>
            <a:xfrm>
              <a:off x="698267" y="2339428"/>
              <a:ext cx="1638590" cy="253916"/>
            </a:xfrm>
            <a:prstGeom prst="rect">
              <a:avLst/>
            </a:prstGeom>
            <a:noFill/>
          </p:spPr>
          <p:txBody>
            <a:bodyPr wrap="none" rtlCol="0">
              <a:spAutoFit/>
            </a:bodyPr>
            <a:lstStyle/>
            <a:p>
              <a:r>
                <a:rPr lang="ru-RU" sz="1050" dirty="0">
                  <a:solidFill>
                    <a:srgbClr val="03539A"/>
                  </a:solidFill>
                  <a:latin typeface="Nekst Semi Bold" panose="00000700000000000000" pitchFamily="2" charset="-52"/>
                </a:rPr>
                <a:t>Высоко</a:t>
              </a:r>
              <a:r>
                <a:rPr lang="ru-RU" sz="1050" dirty="0">
                  <a:solidFill>
                    <a:srgbClr val="03539A"/>
                  </a:solidFill>
                  <a:latin typeface="Nekst" panose="00000500000000000000" pitchFamily="2" charset="-52"/>
                </a:rPr>
                <a:t>проницаемая</a:t>
              </a:r>
            </a:p>
          </p:txBody>
        </p:sp>
        <p:sp>
          <p:nvSpPr>
            <p:cNvPr id="43" name="TextBox 42">
              <a:extLst>
                <a:ext uri="{FF2B5EF4-FFF2-40B4-BE49-F238E27FC236}">
                  <a16:creationId xmlns:a16="http://schemas.microsoft.com/office/drawing/2014/main" id="{61824711-A908-4541-93F6-F41051BE9882}"/>
                </a:ext>
              </a:extLst>
            </p:cNvPr>
            <p:cNvSpPr txBox="1"/>
            <p:nvPr/>
          </p:nvSpPr>
          <p:spPr>
            <a:xfrm>
              <a:off x="2643048" y="2339428"/>
              <a:ext cx="226344" cy="276999"/>
            </a:xfrm>
            <a:prstGeom prst="rect">
              <a:avLst/>
            </a:prstGeom>
            <a:noFill/>
          </p:spPr>
          <p:txBody>
            <a:bodyPr wrap="none" rtlCol="0">
              <a:spAutoFit/>
            </a:bodyPr>
            <a:lstStyle/>
            <a:p>
              <a:pPr algn="ctr"/>
              <a:r>
                <a:rPr lang="en-US" sz="1200" dirty="0">
                  <a:solidFill>
                    <a:srgbClr val="03539A"/>
                  </a:solidFill>
                  <a:latin typeface="Nekst" panose="00000500000000000000" pitchFamily="2" charset="-52"/>
                </a:rPr>
                <a:t>I</a:t>
              </a:r>
            </a:p>
          </p:txBody>
        </p:sp>
        <p:sp>
          <p:nvSpPr>
            <p:cNvPr id="44" name="TextBox 43">
              <a:extLst>
                <a:ext uri="{FF2B5EF4-FFF2-40B4-BE49-F238E27FC236}">
                  <a16:creationId xmlns:a16="http://schemas.microsoft.com/office/drawing/2014/main" id="{66ACAD2E-AB16-42FD-9065-2A9160270EFD}"/>
                </a:ext>
              </a:extLst>
            </p:cNvPr>
            <p:cNvSpPr txBox="1"/>
            <p:nvPr/>
          </p:nvSpPr>
          <p:spPr>
            <a:xfrm>
              <a:off x="3361246" y="2339428"/>
              <a:ext cx="679994"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&gt; 1000</a:t>
              </a:r>
            </a:p>
          </p:txBody>
        </p:sp>
        <p:sp>
          <p:nvSpPr>
            <p:cNvPr id="45" name="TextBox 44">
              <a:extLst>
                <a:ext uri="{FF2B5EF4-FFF2-40B4-BE49-F238E27FC236}">
                  <a16:creationId xmlns:a16="http://schemas.microsoft.com/office/drawing/2014/main" id="{66D09CEE-3C48-4F49-A78C-8FEF2ED55EDC}"/>
                </a:ext>
              </a:extLst>
            </p:cNvPr>
            <p:cNvSpPr txBox="1"/>
            <p:nvPr/>
          </p:nvSpPr>
          <p:spPr>
            <a:xfrm>
              <a:off x="4964068" y="2339428"/>
              <a:ext cx="375424"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50</a:t>
              </a:r>
            </a:p>
          </p:txBody>
        </p:sp>
        <p:sp>
          <p:nvSpPr>
            <p:cNvPr id="82" name="TextBox 81">
              <a:extLst>
                <a:ext uri="{FF2B5EF4-FFF2-40B4-BE49-F238E27FC236}">
                  <a16:creationId xmlns:a16="http://schemas.microsoft.com/office/drawing/2014/main" id="{6793CE25-4CFC-437D-BE7D-AA4EE6E7E198}"/>
                </a:ext>
              </a:extLst>
            </p:cNvPr>
            <p:cNvSpPr txBox="1"/>
            <p:nvPr/>
          </p:nvSpPr>
          <p:spPr>
            <a:xfrm>
              <a:off x="6537633" y="2339428"/>
              <a:ext cx="519694"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ВВП</a:t>
              </a:r>
            </a:p>
          </p:txBody>
        </p:sp>
      </p:grpSp>
      <p:sp>
        <p:nvSpPr>
          <p:cNvPr id="83" name="TextBox 82">
            <a:extLst>
              <a:ext uri="{FF2B5EF4-FFF2-40B4-BE49-F238E27FC236}">
                <a16:creationId xmlns:a16="http://schemas.microsoft.com/office/drawing/2014/main" id="{509BD40C-BD7B-4AFE-819D-2A41B23AE2F1}"/>
              </a:ext>
            </a:extLst>
          </p:cNvPr>
          <p:cNvSpPr txBox="1"/>
          <p:nvPr/>
        </p:nvSpPr>
        <p:spPr>
          <a:xfrm>
            <a:off x="6537633" y="2832147"/>
            <a:ext cx="410690"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ВП</a:t>
            </a:r>
          </a:p>
        </p:txBody>
      </p:sp>
      <p:grpSp>
        <p:nvGrpSpPr>
          <p:cNvPr id="142" name="Группа 141">
            <a:extLst>
              <a:ext uri="{FF2B5EF4-FFF2-40B4-BE49-F238E27FC236}">
                <a16:creationId xmlns:a16="http://schemas.microsoft.com/office/drawing/2014/main" id="{BA7C3339-64BC-4CB2-8DC8-77DCCE2D6B01}"/>
              </a:ext>
            </a:extLst>
          </p:cNvPr>
          <p:cNvGrpSpPr/>
          <p:nvPr/>
        </p:nvGrpSpPr>
        <p:grpSpPr>
          <a:xfrm>
            <a:off x="698267" y="3396953"/>
            <a:ext cx="4599547" cy="276999"/>
            <a:chOff x="698267" y="3364084"/>
            <a:chExt cx="4599547" cy="276999"/>
          </a:xfrm>
        </p:grpSpPr>
        <p:sp>
          <p:nvSpPr>
            <p:cNvPr id="59" name="TextBox 58">
              <a:extLst>
                <a:ext uri="{FF2B5EF4-FFF2-40B4-BE49-F238E27FC236}">
                  <a16:creationId xmlns:a16="http://schemas.microsoft.com/office/drawing/2014/main" id="{0B712E3F-EABE-4C51-9F7D-4C9103D426AA}"/>
                </a:ext>
              </a:extLst>
            </p:cNvPr>
            <p:cNvSpPr txBox="1"/>
            <p:nvPr/>
          </p:nvSpPr>
          <p:spPr>
            <a:xfrm>
              <a:off x="698267" y="3364084"/>
              <a:ext cx="1643399" cy="253916"/>
            </a:xfrm>
            <a:prstGeom prst="rect">
              <a:avLst/>
            </a:prstGeom>
            <a:noFill/>
          </p:spPr>
          <p:txBody>
            <a:bodyPr wrap="none" rtlCol="0">
              <a:spAutoFit/>
            </a:bodyPr>
            <a:lstStyle/>
            <a:p>
              <a:r>
                <a:rPr lang="ru-RU" sz="1050" dirty="0" err="1">
                  <a:solidFill>
                    <a:srgbClr val="03539A"/>
                  </a:solidFill>
                  <a:latin typeface="Nekst Semi Bold" panose="00000700000000000000" pitchFamily="2" charset="-52"/>
                </a:rPr>
                <a:t>Средне</a:t>
              </a:r>
              <a:r>
                <a:rPr lang="ru-RU" sz="1050" dirty="0" err="1">
                  <a:solidFill>
                    <a:srgbClr val="03539A"/>
                  </a:solidFill>
                  <a:latin typeface="Nekst" panose="00000500000000000000" pitchFamily="2" charset="-52"/>
                </a:rPr>
                <a:t>проницаемая</a:t>
              </a:r>
              <a:endParaRPr lang="ru-RU" sz="1050" dirty="0">
                <a:solidFill>
                  <a:srgbClr val="03539A"/>
                </a:solidFill>
                <a:latin typeface="Nekst" panose="00000500000000000000" pitchFamily="2" charset="-52"/>
              </a:endParaRPr>
            </a:p>
          </p:txBody>
        </p:sp>
        <p:sp>
          <p:nvSpPr>
            <p:cNvPr id="60" name="TextBox 59">
              <a:extLst>
                <a:ext uri="{FF2B5EF4-FFF2-40B4-BE49-F238E27FC236}">
                  <a16:creationId xmlns:a16="http://schemas.microsoft.com/office/drawing/2014/main" id="{6C4AB8DC-34C3-4FF8-AE71-42463492237B}"/>
                </a:ext>
              </a:extLst>
            </p:cNvPr>
            <p:cNvSpPr txBox="1"/>
            <p:nvPr/>
          </p:nvSpPr>
          <p:spPr>
            <a:xfrm>
              <a:off x="2585340" y="3364084"/>
              <a:ext cx="341761" cy="276999"/>
            </a:xfrm>
            <a:prstGeom prst="rect">
              <a:avLst/>
            </a:prstGeom>
            <a:noFill/>
          </p:spPr>
          <p:txBody>
            <a:bodyPr wrap="none" rtlCol="0">
              <a:spAutoFit/>
            </a:bodyPr>
            <a:lstStyle/>
            <a:p>
              <a:pPr algn="ctr"/>
              <a:r>
                <a:rPr lang="en-US" sz="1200" dirty="0">
                  <a:solidFill>
                    <a:srgbClr val="03539A"/>
                  </a:solidFill>
                  <a:latin typeface="Nekst" panose="00000500000000000000" pitchFamily="2" charset="-52"/>
                </a:rPr>
                <a:t>IV</a:t>
              </a:r>
            </a:p>
          </p:txBody>
        </p:sp>
        <p:sp>
          <p:nvSpPr>
            <p:cNvPr id="61" name="TextBox 60">
              <a:extLst>
                <a:ext uri="{FF2B5EF4-FFF2-40B4-BE49-F238E27FC236}">
                  <a16:creationId xmlns:a16="http://schemas.microsoft.com/office/drawing/2014/main" id="{9D1B637D-0E72-4692-B1E9-F2E2AAE6A06E}"/>
                </a:ext>
              </a:extLst>
            </p:cNvPr>
            <p:cNvSpPr txBox="1"/>
            <p:nvPr/>
          </p:nvSpPr>
          <p:spPr>
            <a:xfrm>
              <a:off x="3361246" y="3364084"/>
              <a:ext cx="931665"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100 – 300</a:t>
              </a:r>
            </a:p>
          </p:txBody>
        </p:sp>
        <p:sp>
          <p:nvSpPr>
            <p:cNvPr id="62" name="TextBox 61">
              <a:extLst>
                <a:ext uri="{FF2B5EF4-FFF2-40B4-BE49-F238E27FC236}">
                  <a16:creationId xmlns:a16="http://schemas.microsoft.com/office/drawing/2014/main" id="{CBD34B5F-1294-422F-BDAC-95D348AB793F}"/>
                </a:ext>
              </a:extLst>
            </p:cNvPr>
            <p:cNvSpPr txBox="1"/>
            <p:nvPr/>
          </p:nvSpPr>
          <p:spPr>
            <a:xfrm>
              <a:off x="4964068" y="3364084"/>
              <a:ext cx="333746"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15</a:t>
              </a:r>
            </a:p>
          </p:txBody>
        </p:sp>
      </p:grpSp>
      <p:sp>
        <p:nvSpPr>
          <p:cNvPr id="84" name="TextBox 83">
            <a:extLst>
              <a:ext uri="{FF2B5EF4-FFF2-40B4-BE49-F238E27FC236}">
                <a16:creationId xmlns:a16="http://schemas.microsoft.com/office/drawing/2014/main" id="{E4BBDB92-0E86-439B-8311-0F4DED8F3B54}"/>
              </a:ext>
            </a:extLst>
          </p:cNvPr>
          <p:cNvSpPr txBox="1"/>
          <p:nvPr/>
        </p:nvSpPr>
        <p:spPr>
          <a:xfrm>
            <a:off x="6537633" y="3364084"/>
            <a:ext cx="421910"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СП</a:t>
            </a:r>
          </a:p>
        </p:txBody>
      </p:sp>
      <p:grpSp>
        <p:nvGrpSpPr>
          <p:cNvPr id="143" name="Группа 142">
            <a:extLst>
              <a:ext uri="{FF2B5EF4-FFF2-40B4-BE49-F238E27FC236}">
                <a16:creationId xmlns:a16="http://schemas.microsoft.com/office/drawing/2014/main" id="{B0B73BFD-9786-4EE4-8551-E04679184167}"/>
              </a:ext>
            </a:extLst>
          </p:cNvPr>
          <p:cNvGrpSpPr/>
          <p:nvPr/>
        </p:nvGrpSpPr>
        <p:grpSpPr>
          <a:xfrm>
            <a:off x="698267" y="3727546"/>
            <a:ext cx="4681299" cy="276999"/>
            <a:chOff x="698267" y="3705636"/>
            <a:chExt cx="4681299" cy="276999"/>
          </a:xfrm>
        </p:grpSpPr>
        <p:sp>
          <p:nvSpPr>
            <p:cNvPr id="65" name="TextBox 64">
              <a:extLst>
                <a:ext uri="{FF2B5EF4-FFF2-40B4-BE49-F238E27FC236}">
                  <a16:creationId xmlns:a16="http://schemas.microsoft.com/office/drawing/2014/main" id="{4F8C824D-601E-4D93-A5FD-2EA3FAF4B455}"/>
                </a:ext>
              </a:extLst>
            </p:cNvPr>
            <p:cNvSpPr txBox="1"/>
            <p:nvPr/>
          </p:nvSpPr>
          <p:spPr>
            <a:xfrm>
              <a:off x="3361246" y="3705636"/>
              <a:ext cx="832279"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50 – 100</a:t>
              </a:r>
            </a:p>
          </p:txBody>
        </p:sp>
        <p:sp>
          <p:nvSpPr>
            <p:cNvPr id="63" name="TextBox 62">
              <a:extLst>
                <a:ext uri="{FF2B5EF4-FFF2-40B4-BE49-F238E27FC236}">
                  <a16:creationId xmlns:a16="http://schemas.microsoft.com/office/drawing/2014/main" id="{EF56AFF5-992C-418F-B5E9-49E6E6F59717}"/>
                </a:ext>
              </a:extLst>
            </p:cNvPr>
            <p:cNvSpPr txBox="1"/>
            <p:nvPr/>
          </p:nvSpPr>
          <p:spPr>
            <a:xfrm>
              <a:off x="698267" y="3705636"/>
              <a:ext cx="1537600" cy="253916"/>
            </a:xfrm>
            <a:prstGeom prst="rect">
              <a:avLst/>
            </a:prstGeom>
            <a:noFill/>
          </p:spPr>
          <p:txBody>
            <a:bodyPr wrap="none" rtlCol="0">
              <a:spAutoFit/>
            </a:bodyPr>
            <a:lstStyle/>
            <a:p>
              <a:r>
                <a:rPr lang="ru-RU" sz="1050" dirty="0" err="1">
                  <a:solidFill>
                    <a:srgbClr val="03539A"/>
                  </a:solidFill>
                  <a:latin typeface="Nekst Semi Bold" panose="00000700000000000000" pitchFamily="2" charset="-52"/>
                </a:rPr>
                <a:t>Низко</a:t>
              </a:r>
              <a:r>
                <a:rPr lang="ru-RU" sz="1050" dirty="0" err="1">
                  <a:solidFill>
                    <a:srgbClr val="03539A"/>
                  </a:solidFill>
                  <a:latin typeface="Nekst" panose="00000500000000000000" pitchFamily="2" charset="-52"/>
                </a:rPr>
                <a:t>проницаемая</a:t>
              </a:r>
              <a:endParaRPr lang="ru-RU" sz="1050" dirty="0">
                <a:solidFill>
                  <a:srgbClr val="03539A"/>
                </a:solidFill>
                <a:latin typeface="Nekst" panose="00000500000000000000" pitchFamily="2" charset="-52"/>
              </a:endParaRPr>
            </a:p>
          </p:txBody>
        </p:sp>
        <p:sp>
          <p:nvSpPr>
            <p:cNvPr id="64" name="TextBox 63">
              <a:extLst>
                <a:ext uri="{FF2B5EF4-FFF2-40B4-BE49-F238E27FC236}">
                  <a16:creationId xmlns:a16="http://schemas.microsoft.com/office/drawing/2014/main" id="{33BBDE67-E2C9-47D5-914D-8557CF1EF217}"/>
                </a:ext>
              </a:extLst>
            </p:cNvPr>
            <p:cNvSpPr txBox="1"/>
            <p:nvPr/>
          </p:nvSpPr>
          <p:spPr>
            <a:xfrm>
              <a:off x="2606179" y="3705636"/>
              <a:ext cx="300082" cy="276999"/>
            </a:xfrm>
            <a:prstGeom prst="rect">
              <a:avLst/>
            </a:prstGeom>
            <a:noFill/>
          </p:spPr>
          <p:txBody>
            <a:bodyPr wrap="none" rtlCol="0">
              <a:spAutoFit/>
            </a:bodyPr>
            <a:lstStyle/>
            <a:p>
              <a:pPr algn="ctr"/>
              <a:r>
                <a:rPr lang="en-US" sz="1200" dirty="0">
                  <a:solidFill>
                    <a:srgbClr val="03539A"/>
                  </a:solidFill>
                  <a:latin typeface="Nekst" panose="00000500000000000000" pitchFamily="2" charset="-52"/>
                </a:rPr>
                <a:t>V</a:t>
              </a:r>
            </a:p>
          </p:txBody>
        </p:sp>
        <p:sp>
          <p:nvSpPr>
            <p:cNvPr id="66" name="TextBox 65">
              <a:extLst>
                <a:ext uri="{FF2B5EF4-FFF2-40B4-BE49-F238E27FC236}">
                  <a16:creationId xmlns:a16="http://schemas.microsoft.com/office/drawing/2014/main" id="{076A7C16-88AA-4368-84C9-EF0E621E8BA3}"/>
                </a:ext>
              </a:extLst>
            </p:cNvPr>
            <p:cNvSpPr txBox="1"/>
            <p:nvPr/>
          </p:nvSpPr>
          <p:spPr>
            <a:xfrm>
              <a:off x="4964068" y="3705636"/>
              <a:ext cx="415498"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9.5</a:t>
              </a:r>
            </a:p>
          </p:txBody>
        </p:sp>
      </p:grpSp>
      <p:sp>
        <p:nvSpPr>
          <p:cNvPr id="85" name="TextBox 84">
            <a:extLst>
              <a:ext uri="{FF2B5EF4-FFF2-40B4-BE49-F238E27FC236}">
                <a16:creationId xmlns:a16="http://schemas.microsoft.com/office/drawing/2014/main" id="{AD632B3E-39BB-4CF7-853F-EE797A15DE03}"/>
              </a:ext>
            </a:extLst>
          </p:cNvPr>
          <p:cNvSpPr txBox="1"/>
          <p:nvPr/>
        </p:nvSpPr>
        <p:spPr>
          <a:xfrm>
            <a:off x="6537633" y="3705636"/>
            <a:ext cx="418704"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НП</a:t>
            </a:r>
          </a:p>
        </p:txBody>
      </p:sp>
      <p:sp>
        <p:nvSpPr>
          <p:cNvPr id="86" name="TextBox 85">
            <a:extLst>
              <a:ext uri="{FF2B5EF4-FFF2-40B4-BE49-F238E27FC236}">
                <a16:creationId xmlns:a16="http://schemas.microsoft.com/office/drawing/2014/main" id="{03E268E4-F214-406B-A0EC-5D33B727B56C}"/>
              </a:ext>
            </a:extLst>
          </p:cNvPr>
          <p:cNvSpPr txBox="1"/>
          <p:nvPr/>
        </p:nvSpPr>
        <p:spPr>
          <a:xfrm>
            <a:off x="6537633" y="4304172"/>
            <a:ext cx="418704" cy="276999"/>
          </a:xfrm>
          <a:prstGeom prst="rect">
            <a:avLst/>
          </a:prstGeom>
          <a:noFill/>
        </p:spPr>
        <p:txBody>
          <a:bodyPr wrap="none" rtlCol="0">
            <a:spAutoFit/>
          </a:bodyPr>
          <a:lstStyle/>
          <a:p>
            <a:r>
              <a:rPr lang="ru-RU" sz="1200" dirty="0">
                <a:solidFill>
                  <a:srgbClr val="03539A"/>
                </a:solidFill>
                <a:latin typeface="Nekst" panose="00000500000000000000" pitchFamily="2" charset="-52"/>
              </a:rPr>
              <a:t>НН</a:t>
            </a:r>
          </a:p>
        </p:txBody>
      </p:sp>
      <p:sp>
        <p:nvSpPr>
          <p:cNvPr id="4" name="Прямоугольник: скругленные углы 3">
            <a:extLst>
              <a:ext uri="{FF2B5EF4-FFF2-40B4-BE49-F238E27FC236}">
                <a16:creationId xmlns:a16="http://schemas.microsoft.com/office/drawing/2014/main" id="{0F01F31F-1FEC-4A8C-A699-7B922224497F}"/>
              </a:ext>
            </a:extLst>
          </p:cNvPr>
          <p:cNvSpPr/>
          <p:nvPr/>
        </p:nvSpPr>
        <p:spPr>
          <a:xfrm>
            <a:off x="550863" y="1108915"/>
            <a:ext cx="7328217" cy="3632102"/>
          </a:xfrm>
          <a:prstGeom prst="roundRect">
            <a:avLst>
              <a:gd name="adj" fmla="val 4081"/>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 name="Прямая соединительная линия 8">
            <a:extLst>
              <a:ext uri="{FF2B5EF4-FFF2-40B4-BE49-F238E27FC236}">
                <a16:creationId xmlns:a16="http://schemas.microsoft.com/office/drawing/2014/main" id="{F178B503-43BC-4207-9CEF-5DFBBBA9AA87}"/>
              </a:ext>
            </a:extLst>
          </p:cNvPr>
          <p:cNvCxnSpPr>
            <a:cxnSpLocks/>
          </p:cNvCxnSpPr>
          <p:nvPr/>
        </p:nvCxnSpPr>
        <p:spPr>
          <a:xfrm>
            <a:off x="2348363" y="3370156"/>
            <a:ext cx="5424036"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a:extLst>
              <a:ext uri="{FF2B5EF4-FFF2-40B4-BE49-F238E27FC236}">
                <a16:creationId xmlns:a16="http://schemas.microsoft.com/office/drawing/2014/main" id="{D2B069F7-3AAB-49D2-A36C-7286FBF231D8}"/>
              </a:ext>
            </a:extLst>
          </p:cNvPr>
          <p:cNvCxnSpPr>
            <a:cxnSpLocks/>
          </p:cNvCxnSpPr>
          <p:nvPr/>
        </p:nvCxnSpPr>
        <p:spPr>
          <a:xfrm>
            <a:off x="2348363" y="2708970"/>
            <a:ext cx="5397700"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98" name="Прямая соединительная линия 97">
            <a:extLst>
              <a:ext uri="{FF2B5EF4-FFF2-40B4-BE49-F238E27FC236}">
                <a16:creationId xmlns:a16="http://schemas.microsoft.com/office/drawing/2014/main" id="{4C13B8FC-8BFC-4371-A52C-3CEC77FA9C3A}"/>
              </a:ext>
            </a:extLst>
          </p:cNvPr>
          <p:cNvCxnSpPr>
            <a:cxnSpLocks/>
          </p:cNvCxnSpPr>
          <p:nvPr/>
        </p:nvCxnSpPr>
        <p:spPr>
          <a:xfrm>
            <a:off x="2348363" y="3700749"/>
            <a:ext cx="5424036"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a:extLst>
              <a:ext uri="{FF2B5EF4-FFF2-40B4-BE49-F238E27FC236}">
                <a16:creationId xmlns:a16="http://schemas.microsoft.com/office/drawing/2014/main" id="{89F3B164-6FDF-4BD4-B61F-F2CF85F426BF}"/>
              </a:ext>
            </a:extLst>
          </p:cNvPr>
          <p:cNvCxnSpPr>
            <a:cxnSpLocks/>
          </p:cNvCxnSpPr>
          <p:nvPr/>
        </p:nvCxnSpPr>
        <p:spPr>
          <a:xfrm>
            <a:off x="2348363" y="4031342"/>
            <a:ext cx="5424036"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a:extLst>
              <a:ext uri="{FF2B5EF4-FFF2-40B4-BE49-F238E27FC236}">
                <a16:creationId xmlns:a16="http://schemas.microsoft.com/office/drawing/2014/main" id="{7A20C23D-05EC-408D-A460-A3C89183C53F}"/>
              </a:ext>
            </a:extLst>
          </p:cNvPr>
          <p:cNvCxnSpPr>
            <a:cxnSpLocks/>
          </p:cNvCxnSpPr>
          <p:nvPr/>
        </p:nvCxnSpPr>
        <p:spPr>
          <a:xfrm>
            <a:off x="2333123" y="3039563"/>
            <a:ext cx="3886082"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102">
            <a:extLst>
              <a:ext uri="{FF2B5EF4-FFF2-40B4-BE49-F238E27FC236}">
                <a16:creationId xmlns:a16="http://schemas.microsoft.com/office/drawing/2014/main" id="{A92BA635-8191-40B9-B877-7DF2765FEE19}"/>
              </a:ext>
            </a:extLst>
          </p:cNvPr>
          <p:cNvCxnSpPr>
            <a:cxnSpLocks/>
          </p:cNvCxnSpPr>
          <p:nvPr/>
        </p:nvCxnSpPr>
        <p:spPr>
          <a:xfrm>
            <a:off x="2333123" y="4361935"/>
            <a:ext cx="3886082"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a:extLst>
              <a:ext uri="{FF2B5EF4-FFF2-40B4-BE49-F238E27FC236}">
                <a16:creationId xmlns:a16="http://schemas.microsoft.com/office/drawing/2014/main" id="{13F3CE72-EBA6-466A-A4B9-2CEF015E38BF}"/>
              </a:ext>
            </a:extLst>
          </p:cNvPr>
          <p:cNvCxnSpPr>
            <a:cxnSpLocks/>
          </p:cNvCxnSpPr>
          <p:nvPr/>
        </p:nvCxnSpPr>
        <p:spPr>
          <a:xfrm>
            <a:off x="2348948" y="2245550"/>
            <a:ext cx="0" cy="2494484"/>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a:extLst>
              <a:ext uri="{FF2B5EF4-FFF2-40B4-BE49-F238E27FC236}">
                <a16:creationId xmlns:a16="http://schemas.microsoft.com/office/drawing/2014/main" id="{0DF037D1-BC8E-42B0-AD94-E64A9D7149DD}"/>
              </a:ext>
            </a:extLst>
          </p:cNvPr>
          <p:cNvCxnSpPr>
            <a:cxnSpLocks/>
          </p:cNvCxnSpPr>
          <p:nvPr/>
        </p:nvCxnSpPr>
        <p:spPr>
          <a:xfrm>
            <a:off x="6216495" y="2245550"/>
            <a:ext cx="0" cy="2494484"/>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14" name="Прямая соединительная линия 113">
            <a:extLst>
              <a:ext uri="{FF2B5EF4-FFF2-40B4-BE49-F238E27FC236}">
                <a16:creationId xmlns:a16="http://schemas.microsoft.com/office/drawing/2014/main" id="{7189E2AA-5B27-4474-B3B4-7535CE40BDF6}"/>
              </a:ext>
            </a:extLst>
          </p:cNvPr>
          <p:cNvCxnSpPr>
            <a:cxnSpLocks/>
          </p:cNvCxnSpPr>
          <p:nvPr/>
        </p:nvCxnSpPr>
        <p:spPr>
          <a:xfrm>
            <a:off x="3101282" y="2245550"/>
            <a:ext cx="0" cy="2494484"/>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a:extLst>
              <a:ext uri="{FF2B5EF4-FFF2-40B4-BE49-F238E27FC236}">
                <a16:creationId xmlns:a16="http://schemas.microsoft.com/office/drawing/2014/main" id="{B600A143-5528-4E7A-B01D-6D132662A84E}"/>
              </a:ext>
            </a:extLst>
          </p:cNvPr>
          <p:cNvCxnSpPr>
            <a:cxnSpLocks/>
          </p:cNvCxnSpPr>
          <p:nvPr/>
        </p:nvCxnSpPr>
        <p:spPr>
          <a:xfrm>
            <a:off x="4615260" y="2269335"/>
            <a:ext cx="0" cy="2494484"/>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
        <p:nvSpPr>
          <p:cNvPr id="119" name="Прямоугольник: скругленные углы 118">
            <a:extLst>
              <a:ext uri="{FF2B5EF4-FFF2-40B4-BE49-F238E27FC236}">
                <a16:creationId xmlns:a16="http://schemas.microsoft.com/office/drawing/2014/main" id="{33D728E1-3241-49C3-8C1C-A2120E9C7872}"/>
              </a:ext>
            </a:extLst>
          </p:cNvPr>
          <p:cNvSpPr/>
          <p:nvPr/>
        </p:nvSpPr>
        <p:spPr>
          <a:xfrm>
            <a:off x="4041240" y="4913452"/>
            <a:ext cx="3837840" cy="1421991"/>
          </a:xfrm>
          <a:prstGeom prst="roundRect">
            <a:avLst>
              <a:gd name="adj" fmla="val 8142"/>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Прямоугольник: скругленные углы 119">
            <a:extLst>
              <a:ext uri="{FF2B5EF4-FFF2-40B4-BE49-F238E27FC236}">
                <a16:creationId xmlns:a16="http://schemas.microsoft.com/office/drawing/2014/main" id="{AF8A37F1-728F-400E-B847-91E196FE0DBD}"/>
              </a:ext>
            </a:extLst>
          </p:cNvPr>
          <p:cNvSpPr/>
          <p:nvPr/>
        </p:nvSpPr>
        <p:spPr>
          <a:xfrm rot="16200000">
            <a:off x="278570" y="5368414"/>
            <a:ext cx="1262757" cy="530983"/>
          </a:xfrm>
          <a:prstGeom prst="roundRect">
            <a:avLst>
              <a:gd name="adj" fmla="val 16989"/>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1" name="TextBox 120">
            <a:extLst>
              <a:ext uri="{FF2B5EF4-FFF2-40B4-BE49-F238E27FC236}">
                <a16:creationId xmlns:a16="http://schemas.microsoft.com/office/drawing/2014/main" id="{6BC3BA28-AA5A-4D65-896B-E4E6F7F17B6D}"/>
              </a:ext>
            </a:extLst>
          </p:cNvPr>
          <p:cNvSpPr txBox="1"/>
          <p:nvPr/>
        </p:nvSpPr>
        <p:spPr>
          <a:xfrm rot="16200000">
            <a:off x="259197" y="5373323"/>
            <a:ext cx="1289493" cy="461665"/>
          </a:xfrm>
          <a:prstGeom prst="rect">
            <a:avLst/>
          </a:prstGeom>
          <a:noFill/>
        </p:spPr>
        <p:txBody>
          <a:bodyPr wrap="square">
            <a:spAutoFit/>
          </a:bodyPr>
          <a:lstStyle/>
          <a:p>
            <a:r>
              <a:rPr lang="ru-RU" sz="1200" dirty="0">
                <a:solidFill>
                  <a:schemeClr val="bg1"/>
                </a:solidFill>
                <a:latin typeface="Nekst Semi Bold" panose="00000700000000000000" pitchFamily="2" charset="-52"/>
              </a:rPr>
              <a:t>Комплексный </a:t>
            </a:r>
            <a:endParaRPr lang="en-US" sz="1200" dirty="0">
              <a:solidFill>
                <a:schemeClr val="bg1"/>
              </a:solidFill>
              <a:latin typeface="Nekst Semi Bold" panose="00000700000000000000" pitchFamily="2" charset="-52"/>
            </a:endParaRPr>
          </a:p>
          <a:p>
            <a:r>
              <a:rPr lang="ru-RU" sz="1200" dirty="0">
                <a:solidFill>
                  <a:schemeClr val="bg1"/>
                </a:solidFill>
                <a:latin typeface="Nekst Semi Bold" panose="00000700000000000000" pitchFamily="2" charset="-52"/>
              </a:rPr>
              <a:t>параметр</a:t>
            </a:r>
          </a:p>
        </p:txBody>
      </p:sp>
      <p:sp>
        <p:nvSpPr>
          <p:cNvPr id="122" name="Прямоугольник: скругленные углы 121">
            <a:extLst>
              <a:ext uri="{FF2B5EF4-FFF2-40B4-BE49-F238E27FC236}">
                <a16:creationId xmlns:a16="http://schemas.microsoft.com/office/drawing/2014/main" id="{F83F4A9C-ECE5-43F5-B9B0-3A781CE7AB51}"/>
              </a:ext>
            </a:extLst>
          </p:cNvPr>
          <p:cNvSpPr/>
          <p:nvPr/>
        </p:nvSpPr>
        <p:spPr>
          <a:xfrm>
            <a:off x="4294180" y="5047710"/>
            <a:ext cx="497257" cy="191151"/>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23" name="TextBox 122">
            <a:extLst>
              <a:ext uri="{FF2B5EF4-FFF2-40B4-BE49-F238E27FC236}">
                <a16:creationId xmlns:a16="http://schemas.microsoft.com/office/drawing/2014/main" id="{91C6D076-DC50-4EFB-8191-DAB2C17854BC}"/>
              </a:ext>
            </a:extLst>
          </p:cNvPr>
          <p:cNvSpPr txBox="1"/>
          <p:nvPr/>
        </p:nvSpPr>
        <p:spPr>
          <a:xfrm>
            <a:off x="4313542" y="5024313"/>
            <a:ext cx="468501" cy="258951"/>
          </a:xfrm>
          <a:prstGeom prst="rect">
            <a:avLst/>
          </a:prstGeom>
          <a:noFill/>
        </p:spPr>
        <p:txBody>
          <a:bodyPr wrap="square">
            <a:spAutoFit/>
          </a:bodyPr>
          <a:lstStyle/>
          <a:p>
            <a:r>
              <a:rPr lang="ru-RU" sz="105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ВВП</a:t>
            </a:r>
            <a:endParaRPr lang="ru-RU" sz="1050" dirty="0">
              <a:solidFill>
                <a:srgbClr val="03539A"/>
              </a:solidFill>
              <a:latin typeface="Nekst Semi Bold" panose="00000700000000000000" pitchFamily="2" charset="-52"/>
            </a:endParaRPr>
          </a:p>
        </p:txBody>
      </p:sp>
      <p:sp>
        <p:nvSpPr>
          <p:cNvPr id="124" name="Прямоугольник: скругленные углы 123">
            <a:extLst>
              <a:ext uri="{FF2B5EF4-FFF2-40B4-BE49-F238E27FC236}">
                <a16:creationId xmlns:a16="http://schemas.microsoft.com/office/drawing/2014/main" id="{AA974DF5-8D82-460E-B5E0-BDB5CBF62BCE}"/>
              </a:ext>
            </a:extLst>
          </p:cNvPr>
          <p:cNvSpPr/>
          <p:nvPr/>
        </p:nvSpPr>
        <p:spPr>
          <a:xfrm>
            <a:off x="4292911" y="5294749"/>
            <a:ext cx="428382" cy="191151"/>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25" name="TextBox 124">
            <a:extLst>
              <a:ext uri="{FF2B5EF4-FFF2-40B4-BE49-F238E27FC236}">
                <a16:creationId xmlns:a16="http://schemas.microsoft.com/office/drawing/2014/main" id="{BDBB0672-2449-4078-9325-4179FE3B1A9B}"/>
              </a:ext>
            </a:extLst>
          </p:cNvPr>
          <p:cNvSpPr txBox="1"/>
          <p:nvPr/>
        </p:nvSpPr>
        <p:spPr>
          <a:xfrm>
            <a:off x="4321667" y="5271352"/>
            <a:ext cx="386058" cy="258951"/>
          </a:xfrm>
          <a:prstGeom prst="rect">
            <a:avLst/>
          </a:prstGeom>
          <a:noFill/>
        </p:spPr>
        <p:txBody>
          <a:bodyPr wrap="square">
            <a:spAutoFit/>
          </a:bodyPr>
          <a:lstStyle/>
          <a:p>
            <a:r>
              <a:rPr lang="ru-RU" sz="105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ВП</a:t>
            </a:r>
            <a:endParaRPr lang="ru-RU" sz="1050" dirty="0">
              <a:solidFill>
                <a:srgbClr val="03539A"/>
              </a:solidFill>
              <a:latin typeface="Nekst Semi Bold" panose="00000700000000000000" pitchFamily="2" charset="-52"/>
            </a:endParaRPr>
          </a:p>
        </p:txBody>
      </p:sp>
      <p:sp>
        <p:nvSpPr>
          <p:cNvPr id="126" name="Прямоугольник: скругленные углы 125">
            <a:extLst>
              <a:ext uri="{FF2B5EF4-FFF2-40B4-BE49-F238E27FC236}">
                <a16:creationId xmlns:a16="http://schemas.microsoft.com/office/drawing/2014/main" id="{4AB209B0-10FD-47C9-9FD7-D48863A6C8AA}"/>
              </a:ext>
            </a:extLst>
          </p:cNvPr>
          <p:cNvSpPr/>
          <p:nvPr/>
        </p:nvSpPr>
        <p:spPr>
          <a:xfrm>
            <a:off x="4292911" y="5540718"/>
            <a:ext cx="428382" cy="191151"/>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27" name="TextBox 126">
            <a:extLst>
              <a:ext uri="{FF2B5EF4-FFF2-40B4-BE49-F238E27FC236}">
                <a16:creationId xmlns:a16="http://schemas.microsoft.com/office/drawing/2014/main" id="{F27F5801-3FA7-4E80-B6C4-57EB5C99DE70}"/>
              </a:ext>
            </a:extLst>
          </p:cNvPr>
          <p:cNvSpPr txBox="1"/>
          <p:nvPr/>
        </p:nvSpPr>
        <p:spPr>
          <a:xfrm>
            <a:off x="4321667" y="5517321"/>
            <a:ext cx="386058" cy="258951"/>
          </a:xfrm>
          <a:prstGeom prst="rect">
            <a:avLst/>
          </a:prstGeom>
          <a:noFill/>
        </p:spPr>
        <p:txBody>
          <a:bodyPr wrap="square">
            <a:spAutoFit/>
          </a:bodyPr>
          <a:lstStyle/>
          <a:p>
            <a:r>
              <a:rPr lang="en-US" sz="105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C</a:t>
            </a:r>
            <a:r>
              <a:rPr lang="ru-RU" sz="105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П</a:t>
            </a:r>
            <a:endParaRPr lang="ru-RU" sz="1050" dirty="0">
              <a:solidFill>
                <a:srgbClr val="03539A"/>
              </a:solidFill>
              <a:latin typeface="Nekst Semi Bold" panose="00000700000000000000" pitchFamily="2" charset="-52"/>
            </a:endParaRPr>
          </a:p>
        </p:txBody>
      </p:sp>
      <p:sp>
        <p:nvSpPr>
          <p:cNvPr id="128" name="Прямоугольник: скругленные углы 127">
            <a:extLst>
              <a:ext uri="{FF2B5EF4-FFF2-40B4-BE49-F238E27FC236}">
                <a16:creationId xmlns:a16="http://schemas.microsoft.com/office/drawing/2014/main" id="{7CCA589D-5267-45F6-95A1-E2E6C8DB6564}"/>
              </a:ext>
            </a:extLst>
          </p:cNvPr>
          <p:cNvSpPr/>
          <p:nvPr/>
        </p:nvSpPr>
        <p:spPr>
          <a:xfrm>
            <a:off x="4292911" y="5791821"/>
            <a:ext cx="428382" cy="191151"/>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29" name="TextBox 128">
            <a:extLst>
              <a:ext uri="{FF2B5EF4-FFF2-40B4-BE49-F238E27FC236}">
                <a16:creationId xmlns:a16="http://schemas.microsoft.com/office/drawing/2014/main" id="{652FBAA5-659A-4466-87B7-E8D6336F083A}"/>
              </a:ext>
            </a:extLst>
          </p:cNvPr>
          <p:cNvSpPr txBox="1"/>
          <p:nvPr/>
        </p:nvSpPr>
        <p:spPr>
          <a:xfrm>
            <a:off x="4321667" y="5768424"/>
            <a:ext cx="386058" cy="258951"/>
          </a:xfrm>
          <a:prstGeom prst="rect">
            <a:avLst/>
          </a:prstGeom>
          <a:noFill/>
        </p:spPr>
        <p:txBody>
          <a:bodyPr wrap="square">
            <a:spAutoFit/>
          </a:bodyPr>
          <a:lstStyle/>
          <a:p>
            <a:r>
              <a:rPr lang="ru-RU" sz="1050" dirty="0">
                <a:solidFill>
                  <a:srgbClr val="03539A"/>
                </a:solidFill>
                <a:latin typeface="Nekst Semi Bold" panose="00000700000000000000" pitchFamily="2" charset="-52"/>
                <a:ea typeface="Calibri" panose="020F0502020204030204" pitchFamily="34" charset="0"/>
                <a:cs typeface="Arial" panose="020B0604020202020204" pitchFamily="34" charset="0"/>
              </a:rPr>
              <a:t>Н</a:t>
            </a:r>
            <a:r>
              <a:rPr lang="ru-RU" sz="105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П</a:t>
            </a:r>
            <a:endParaRPr lang="ru-RU" sz="1050" dirty="0">
              <a:solidFill>
                <a:srgbClr val="03539A"/>
              </a:solidFill>
              <a:latin typeface="Nekst Semi Bold" panose="00000700000000000000" pitchFamily="2" charset="-52"/>
            </a:endParaRPr>
          </a:p>
        </p:txBody>
      </p:sp>
      <p:sp>
        <p:nvSpPr>
          <p:cNvPr id="130" name="Прямоугольник: скругленные углы 129">
            <a:extLst>
              <a:ext uri="{FF2B5EF4-FFF2-40B4-BE49-F238E27FC236}">
                <a16:creationId xmlns:a16="http://schemas.microsoft.com/office/drawing/2014/main" id="{A9FB1F7D-5F34-47CE-B4B2-3C6B10ED17A9}"/>
              </a:ext>
            </a:extLst>
          </p:cNvPr>
          <p:cNvSpPr/>
          <p:nvPr/>
        </p:nvSpPr>
        <p:spPr>
          <a:xfrm>
            <a:off x="4292911" y="6029730"/>
            <a:ext cx="428382" cy="191151"/>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31" name="TextBox 130">
            <a:extLst>
              <a:ext uri="{FF2B5EF4-FFF2-40B4-BE49-F238E27FC236}">
                <a16:creationId xmlns:a16="http://schemas.microsoft.com/office/drawing/2014/main" id="{A9DAA89C-5DAE-47C2-AB7E-28A285EA29C1}"/>
              </a:ext>
            </a:extLst>
          </p:cNvPr>
          <p:cNvSpPr txBox="1"/>
          <p:nvPr/>
        </p:nvSpPr>
        <p:spPr>
          <a:xfrm>
            <a:off x="4321667" y="6006333"/>
            <a:ext cx="386058" cy="258951"/>
          </a:xfrm>
          <a:prstGeom prst="rect">
            <a:avLst/>
          </a:prstGeom>
          <a:noFill/>
        </p:spPr>
        <p:txBody>
          <a:bodyPr wrap="square">
            <a:spAutoFit/>
          </a:bodyPr>
          <a:lstStyle/>
          <a:p>
            <a:r>
              <a:rPr lang="ru-RU" sz="1050" dirty="0">
                <a:solidFill>
                  <a:srgbClr val="03539A"/>
                </a:solidFill>
                <a:latin typeface="Nekst Semi Bold" panose="00000700000000000000" pitchFamily="2" charset="-52"/>
                <a:ea typeface="Calibri" panose="020F0502020204030204" pitchFamily="34" charset="0"/>
                <a:cs typeface="Arial" panose="020B0604020202020204" pitchFamily="34" charset="0"/>
              </a:rPr>
              <a:t>Н</a:t>
            </a:r>
            <a:r>
              <a:rPr lang="ru-RU" sz="1050" dirty="0">
                <a:solidFill>
                  <a:srgbClr val="03539A"/>
                </a:solidFill>
                <a:effectLst/>
                <a:latin typeface="Nekst Semi Bold" panose="00000700000000000000" pitchFamily="2" charset="-52"/>
                <a:ea typeface="Calibri" panose="020F0502020204030204" pitchFamily="34" charset="0"/>
                <a:cs typeface="Arial" panose="020B0604020202020204" pitchFamily="34" charset="0"/>
              </a:rPr>
              <a:t>Н</a:t>
            </a:r>
            <a:endParaRPr lang="ru-RU" sz="1050" dirty="0">
              <a:solidFill>
                <a:srgbClr val="03539A"/>
              </a:solidFill>
              <a:latin typeface="Nekst Semi Bold" panose="00000700000000000000" pitchFamily="2" charset="-52"/>
            </a:endParaRPr>
          </a:p>
        </p:txBody>
      </p:sp>
      <p:sp>
        <p:nvSpPr>
          <p:cNvPr id="132" name="TextBox 131">
            <a:extLst>
              <a:ext uri="{FF2B5EF4-FFF2-40B4-BE49-F238E27FC236}">
                <a16:creationId xmlns:a16="http://schemas.microsoft.com/office/drawing/2014/main" id="{655CD765-D431-46E2-8CC3-FAE068A1C72B}"/>
              </a:ext>
            </a:extLst>
          </p:cNvPr>
          <p:cNvSpPr txBox="1"/>
          <p:nvPr/>
        </p:nvSpPr>
        <p:spPr>
          <a:xfrm>
            <a:off x="4867193" y="5001966"/>
            <a:ext cx="2269315" cy="253916"/>
          </a:xfrm>
          <a:prstGeom prst="rect">
            <a:avLst/>
          </a:prstGeom>
          <a:noFill/>
        </p:spPr>
        <p:txBody>
          <a:bodyPr wrap="square">
            <a:spAutoFit/>
          </a:bodyPr>
          <a:lstStyle/>
          <a:p>
            <a:r>
              <a:rPr lang="ru-RU" sz="1050" dirty="0">
                <a:solidFill>
                  <a:schemeClr val="tx1">
                    <a:lumMod val="85000"/>
                    <a:lumOff val="15000"/>
                  </a:schemeClr>
                </a:solidFill>
                <a:effectLst/>
                <a:latin typeface="Nekst" panose="00000500000000000000" pitchFamily="2" charset="-52"/>
                <a:ea typeface="Calibri" panose="020F0502020204030204" pitchFamily="34" charset="0"/>
                <a:cs typeface="Arial" panose="020B0604020202020204" pitchFamily="34" charset="0"/>
              </a:rPr>
              <a:t>весьма высокопродуктивные</a:t>
            </a:r>
            <a:endParaRPr lang="ru-RU" sz="1050" dirty="0">
              <a:solidFill>
                <a:schemeClr val="tx1">
                  <a:lumMod val="85000"/>
                  <a:lumOff val="15000"/>
                </a:schemeClr>
              </a:solidFill>
              <a:latin typeface="Nekst" panose="00000500000000000000" pitchFamily="2" charset="-52"/>
            </a:endParaRPr>
          </a:p>
        </p:txBody>
      </p:sp>
      <p:sp>
        <p:nvSpPr>
          <p:cNvPr id="133" name="TextBox 132">
            <a:extLst>
              <a:ext uri="{FF2B5EF4-FFF2-40B4-BE49-F238E27FC236}">
                <a16:creationId xmlns:a16="http://schemas.microsoft.com/office/drawing/2014/main" id="{C2199B0F-3E43-463D-8D6E-9409566981E8}"/>
              </a:ext>
            </a:extLst>
          </p:cNvPr>
          <p:cNvSpPr txBox="1"/>
          <p:nvPr/>
        </p:nvSpPr>
        <p:spPr>
          <a:xfrm>
            <a:off x="4865924" y="5268890"/>
            <a:ext cx="1649028" cy="253916"/>
          </a:xfrm>
          <a:prstGeom prst="rect">
            <a:avLst/>
          </a:prstGeom>
          <a:noFill/>
        </p:spPr>
        <p:txBody>
          <a:bodyPr wrap="square">
            <a:spAutoFit/>
          </a:bodyPr>
          <a:lstStyle/>
          <a:p>
            <a:r>
              <a:rPr lang="ru-RU" sz="1050" dirty="0">
                <a:solidFill>
                  <a:schemeClr val="tx1">
                    <a:lumMod val="85000"/>
                    <a:lumOff val="15000"/>
                  </a:schemeClr>
                </a:solidFill>
                <a:effectLst/>
                <a:latin typeface="Nekst" panose="00000500000000000000" pitchFamily="2" charset="-52"/>
                <a:ea typeface="Calibri" panose="020F0502020204030204" pitchFamily="34" charset="0"/>
                <a:cs typeface="Arial" panose="020B0604020202020204" pitchFamily="34" charset="0"/>
              </a:rPr>
              <a:t>высокопродуктивные</a:t>
            </a:r>
            <a:endParaRPr lang="ru-RU" sz="1050" dirty="0">
              <a:solidFill>
                <a:schemeClr val="tx1">
                  <a:lumMod val="85000"/>
                  <a:lumOff val="15000"/>
                </a:schemeClr>
              </a:solidFill>
              <a:latin typeface="Nekst" panose="00000500000000000000" pitchFamily="2" charset="-52"/>
            </a:endParaRPr>
          </a:p>
        </p:txBody>
      </p:sp>
      <p:sp>
        <p:nvSpPr>
          <p:cNvPr id="134" name="TextBox 133">
            <a:extLst>
              <a:ext uri="{FF2B5EF4-FFF2-40B4-BE49-F238E27FC236}">
                <a16:creationId xmlns:a16="http://schemas.microsoft.com/office/drawing/2014/main" id="{7F1ADFF8-28F1-4B44-8185-F4D7C738077B}"/>
              </a:ext>
            </a:extLst>
          </p:cNvPr>
          <p:cNvSpPr txBox="1"/>
          <p:nvPr/>
        </p:nvSpPr>
        <p:spPr>
          <a:xfrm>
            <a:off x="4865924" y="5510077"/>
            <a:ext cx="1649028" cy="253916"/>
          </a:xfrm>
          <a:prstGeom prst="rect">
            <a:avLst/>
          </a:prstGeom>
          <a:noFill/>
        </p:spPr>
        <p:txBody>
          <a:bodyPr wrap="square">
            <a:spAutoFit/>
          </a:bodyPr>
          <a:lstStyle/>
          <a:p>
            <a:r>
              <a:rPr lang="ru-RU" sz="1050" dirty="0" err="1">
                <a:solidFill>
                  <a:schemeClr val="tx1">
                    <a:lumMod val="85000"/>
                    <a:lumOff val="15000"/>
                  </a:schemeClr>
                </a:solidFill>
                <a:effectLst/>
                <a:latin typeface="Nekst" panose="00000500000000000000" pitchFamily="2" charset="-52"/>
                <a:ea typeface="Calibri" panose="020F0502020204030204" pitchFamily="34" charset="0"/>
                <a:cs typeface="Arial" panose="020B0604020202020204" pitchFamily="34" charset="0"/>
              </a:rPr>
              <a:t>среднепродуктивные</a:t>
            </a:r>
            <a:endParaRPr lang="ru-RU" sz="1050" dirty="0">
              <a:solidFill>
                <a:schemeClr val="tx1">
                  <a:lumMod val="85000"/>
                  <a:lumOff val="15000"/>
                </a:schemeClr>
              </a:solidFill>
              <a:latin typeface="Nekst" panose="00000500000000000000" pitchFamily="2" charset="-52"/>
            </a:endParaRPr>
          </a:p>
        </p:txBody>
      </p:sp>
      <p:sp>
        <p:nvSpPr>
          <p:cNvPr id="135" name="TextBox 134">
            <a:extLst>
              <a:ext uri="{FF2B5EF4-FFF2-40B4-BE49-F238E27FC236}">
                <a16:creationId xmlns:a16="http://schemas.microsoft.com/office/drawing/2014/main" id="{45A5E00B-1B81-4F64-830A-75D9D8785DD7}"/>
              </a:ext>
            </a:extLst>
          </p:cNvPr>
          <p:cNvSpPr txBox="1"/>
          <p:nvPr/>
        </p:nvSpPr>
        <p:spPr>
          <a:xfrm>
            <a:off x="4865924" y="5756298"/>
            <a:ext cx="1649028" cy="253916"/>
          </a:xfrm>
          <a:prstGeom prst="rect">
            <a:avLst/>
          </a:prstGeom>
          <a:noFill/>
        </p:spPr>
        <p:txBody>
          <a:bodyPr wrap="square">
            <a:spAutoFit/>
          </a:bodyPr>
          <a:lstStyle/>
          <a:p>
            <a:r>
              <a:rPr lang="ru-RU" sz="1050" dirty="0" err="1">
                <a:solidFill>
                  <a:schemeClr val="tx1">
                    <a:lumMod val="85000"/>
                    <a:lumOff val="15000"/>
                  </a:schemeClr>
                </a:solidFill>
                <a:latin typeface="Nekst" panose="00000500000000000000" pitchFamily="2" charset="-52"/>
                <a:ea typeface="Calibri" panose="020F0502020204030204" pitchFamily="34" charset="0"/>
                <a:cs typeface="Arial" panose="020B0604020202020204" pitchFamily="34" charset="0"/>
              </a:rPr>
              <a:t>низкопродуктивные</a:t>
            </a:r>
            <a:endParaRPr lang="ru-RU" sz="1050" dirty="0">
              <a:solidFill>
                <a:schemeClr val="tx1">
                  <a:lumMod val="85000"/>
                  <a:lumOff val="15000"/>
                </a:schemeClr>
              </a:solidFill>
              <a:latin typeface="Nekst" panose="00000500000000000000" pitchFamily="2" charset="-52"/>
            </a:endParaRPr>
          </a:p>
        </p:txBody>
      </p:sp>
      <p:sp>
        <p:nvSpPr>
          <p:cNvPr id="136" name="TextBox 135">
            <a:extLst>
              <a:ext uri="{FF2B5EF4-FFF2-40B4-BE49-F238E27FC236}">
                <a16:creationId xmlns:a16="http://schemas.microsoft.com/office/drawing/2014/main" id="{5F047C95-9581-46FA-83A0-20CFD4E2B281}"/>
              </a:ext>
            </a:extLst>
          </p:cNvPr>
          <p:cNvSpPr txBox="1"/>
          <p:nvPr/>
        </p:nvSpPr>
        <p:spPr>
          <a:xfrm>
            <a:off x="4865924" y="5989582"/>
            <a:ext cx="1649028" cy="253916"/>
          </a:xfrm>
          <a:prstGeom prst="rect">
            <a:avLst/>
          </a:prstGeom>
          <a:noFill/>
        </p:spPr>
        <p:txBody>
          <a:bodyPr wrap="square">
            <a:spAutoFit/>
          </a:bodyPr>
          <a:lstStyle/>
          <a:p>
            <a:r>
              <a:rPr lang="ru-RU" sz="1050" dirty="0">
                <a:solidFill>
                  <a:schemeClr val="tx1">
                    <a:lumMod val="85000"/>
                    <a:lumOff val="15000"/>
                  </a:schemeClr>
                </a:solidFill>
                <a:latin typeface="Nekst" panose="00000500000000000000" pitchFamily="2" charset="-52"/>
                <a:ea typeface="Calibri" panose="020F0502020204030204" pitchFamily="34" charset="0"/>
                <a:cs typeface="Arial" panose="020B0604020202020204" pitchFamily="34" charset="0"/>
              </a:rPr>
              <a:t>непродуктивные</a:t>
            </a:r>
            <a:endParaRPr lang="ru-RU" sz="1050" dirty="0">
              <a:solidFill>
                <a:schemeClr val="tx1">
                  <a:lumMod val="85000"/>
                  <a:lumOff val="15000"/>
                </a:schemeClr>
              </a:solidFill>
              <a:latin typeface="Nekst" panose="00000500000000000000" pitchFamily="2" charset="-52"/>
            </a:endParaRPr>
          </a:p>
        </p:txBody>
      </p:sp>
      <p:sp>
        <p:nvSpPr>
          <p:cNvPr id="152" name="Прямоугольник: скругленные углы 151">
            <a:extLst>
              <a:ext uri="{FF2B5EF4-FFF2-40B4-BE49-F238E27FC236}">
                <a16:creationId xmlns:a16="http://schemas.microsoft.com/office/drawing/2014/main" id="{524900AF-F9E1-4E1B-8F9E-92057B6F0237}"/>
              </a:ext>
            </a:extLst>
          </p:cNvPr>
          <p:cNvSpPr/>
          <p:nvPr/>
        </p:nvSpPr>
        <p:spPr>
          <a:xfrm>
            <a:off x="8131175" y="1110141"/>
            <a:ext cx="3606688" cy="2173768"/>
          </a:xfrm>
          <a:prstGeom prst="roundRect">
            <a:avLst>
              <a:gd name="adj" fmla="val 7338"/>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3" name="Прямоугольник: скругленные углы 152">
            <a:extLst>
              <a:ext uri="{FF2B5EF4-FFF2-40B4-BE49-F238E27FC236}">
                <a16:creationId xmlns:a16="http://schemas.microsoft.com/office/drawing/2014/main" id="{F4913034-C6A7-4497-9462-F2FCB9D42815}"/>
              </a:ext>
            </a:extLst>
          </p:cNvPr>
          <p:cNvSpPr/>
          <p:nvPr/>
        </p:nvSpPr>
        <p:spPr>
          <a:xfrm>
            <a:off x="8131175" y="3397999"/>
            <a:ext cx="3606688" cy="2173768"/>
          </a:xfrm>
          <a:prstGeom prst="roundRect">
            <a:avLst>
              <a:gd name="adj" fmla="val 7338"/>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4" name="Прямоугольник: скругленные углы 153">
            <a:extLst>
              <a:ext uri="{FF2B5EF4-FFF2-40B4-BE49-F238E27FC236}">
                <a16:creationId xmlns:a16="http://schemas.microsoft.com/office/drawing/2014/main" id="{9100C51C-ED18-4134-A1DC-C8282858542B}"/>
              </a:ext>
            </a:extLst>
          </p:cNvPr>
          <p:cNvSpPr/>
          <p:nvPr/>
        </p:nvSpPr>
        <p:spPr>
          <a:xfrm>
            <a:off x="8290465" y="1217685"/>
            <a:ext cx="634461"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5" name="TextBox 154">
            <a:extLst>
              <a:ext uri="{FF2B5EF4-FFF2-40B4-BE49-F238E27FC236}">
                <a16:creationId xmlns:a16="http://schemas.microsoft.com/office/drawing/2014/main" id="{890EA940-C688-4D7A-908F-AF6E7BC14216}"/>
              </a:ext>
            </a:extLst>
          </p:cNvPr>
          <p:cNvSpPr txBox="1"/>
          <p:nvPr/>
        </p:nvSpPr>
        <p:spPr>
          <a:xfrm>
            <a:off x="8373757" y="1217686"/>
            <a:ext cx="532787" cy="276999"/>
          </a:xfrm>
          <a:prstGeom prst="rect">
            <a:avLst/>
          </a:prstGeom>
          <a:noFill/>
        </p:spPr>
        <p:txBody>
          <a:bodyPr wrap="square">
            <a:spAutoFit/>
          </a:bodyPr>
          <a:lstStyle/>
          <a:p>
            <a:r>
              <a:rPr lang="ru-RU" sz="1200" dirty="0" err="1">
                <a:solidFill>
                  <a:schemeClr val="bg1"/>
                </a:solidFill>
                <a:latin typeface="Nekst Semi Bold" panose="00000700000000000000" pitchFamily="2" charset="-52"/>
              </a:rPr>
              <a:t>Реф</a:t>
            </a:r>
            <a:endParaRPr lang="ru-RU" sz="1200" dirty="0">
              <a:solidFill>
                <a:schemeClr val="bg1"/>
              </a:solidFill>
              <a:latin typeface="Nekst Semi Bold" panose="00000700000000000000" pitchFamily="2" charset="-52"/>
            </a:endParaRPr>
          </a:p>
        </p:txBody>
      </p:sp>
      <p:sp>
        <p:nvSpPr>
          <p:cNvPr id="156" name="Прямоугольник: скругленные углы 155">
            <a:extLst>
              <a:ext uri="{FF2B5EF4-FFF2-40B4-BE49-F238E27FC236}">
                <a16:creationId xmlns:a16="http://schemas.microsoft.com/office/drawing/2014/main" id="{359078B1-190A-4673-80CF-6B2E8FC36BDC}"/>
              </a:ext>
            </a:extLst>
          </p:cNvPr>
          <p:cNvSpPr/>
          <p:nvPr/>
        </p:nvSpPr>
        <p:spPr>
          <a:xfrm>
            <a:off x="8290466" y="3497494"/>
            <a:ext cx="634460"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7" name="TextBox 156">
            <a:extLst>
              <a:ext uri="{FF2B5EF4-FFF2-40B4-BE49-F238E27FC236}">
                <a16:creationId xmlns:a16="http://schemas.microsoft.com/office/drawing/2014/main" id="{BBB8703C-A663-47B2-A5DE-5EB02161E504}"/>
              </a:ext>
            </a:extLst>
          </p:cNvPr>
          <p:cNvSpPr txBox="1"/>
          <p:nvPr/>
        </p:nvSpPr>
        <p:spPr>
          <a:xfrm>
            <a:off x="8373757" y="3497495"/>
            <a:ext cx="532787" cy="276999"/>
          </a:xfrm>
          <a:prstGeom prst="rect">
            <a:avLst/>
          </a:prstGeom>
          <a:noFill/>
        </p:spPr>
        <p:txBody>
          <a:bodyPr wrap="square">
            <a:spAutoFit/>
          </a:bodyPr>
          <a:lstStyle/>
          <a:p>
            <a:r>
              <a:rPr lang="ru-RU" sz="1200" dirty="0" err="1">
                <a:solidFill>
                  <a:schemeClr val="bg1"/>
                </a:solidFill>
                <a:latin typeface="Nekst Semi Bold" panose="00000700000000000000" pitchFamily="2" charset="-52"/>
              </a:rPr>
              <a:t>Кпр</a:t>
            </a:r>
            <a:endParaRPr lang="ru-RU" sz="1200" dirty="0">
              <a:solidFill>
                <a:schemeClr val="bg1"/>
              </a:solidFill>
              <a:latin typeface="Nekst Semi Bold" panose="00000700000000000000" pitchFamily="2" charset="-52"/>
            </a:endParaRPr>
          </a:p>
        </p:txBody>
      </p:sp>
      <p:grpSp>
        <p:nvGrpSpPr>
          <p:cNvPr id="158" name="Группа 157">
            <a:extLst>
              <a:ext uri="{FF2B5EF4-FFF2-40B4-BE49-F238E27FC236}">
                <a16:creationId xmlns:a16="http://schemas.microsoft.com/office/drawing/2014/main" id="{1C713BCC-2FB7-446F-872C-2ADAE8051514}"/>
              </a:ext>
            </a:extLst>
          </p:cNvPr>
          <p:cNvGrpSpPr/>
          <p:nvPr/>
        </p:nvGrpSpPr>
        <p:grpSpPr>
          <a:xfrm>
            <a:off x="8130183" y="5793219"/>
            <a:ext cx="3606688" cy="552019"/>
            <a:chOff x="762142" y="4574549"/>
            <a:chExt cx="2989730" cy="552019"/>
          </a:xfrm>
        </p:grpSpPr>
        <p:sp>
          <p:nvSpPr>
            <p:cNvPr id="159" name="Прямоугольник: скругленные углы 158">
              <a:extLst>
                <a:ext uri="{FF2B5EF4-FFF2-40B4-BE49-F238E27FC236}">
                  <a16:creationId xmlns:a16="http://schemas.microsoft.com/office/drawing/2014/main" id="{2DD8D5C8-A509-4D44-9487-37F64F664181}"/>
                </a:ext>
              </a:extLst>
            </p:cNvPr>
            <p:cNvSpPr/>
            <p:nvPr/>
          </p:nvSpPr>
          <p:spPr>
            <a:xfrm>
              <a:off x="762142" y="4574549"/>
              <a:ext cx="2989730" cy="552019"/>
            </a:xfrm>
            <a:prstGeom prst="roundRect">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160" name="TextBox 159">
              <a:extLst>
                <a:ext uri="{FF2B5EF4-FFF2-40B4-BE49-F238E27FC236}">
                  <a16:creationId xmlns:a16="http://schemas.microsoft.com/office/drawing/2014/main" id="{534D3C5F-855A-4B2C-A590-0B8807DD9A49}"/>
                </a:ext>
              </a:extLst>
            </p:cNvPr>
            <p:cNvSpPr txBox="1"/>
            <p:nvPr/>
          </p:nvSpPr>
          <p:spPr>
            <a:xfrm>
              <a:off x="1400511" y="4864655"/>
              <a:ext cx="41845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ВВП</a:t>
              </a:r>
            </a:p>
          </p:txBody>
        </p:sp>
        <p:sp>
          <p:nvSpPr>
            <p:cNvPr id="161" name="TextBox 160">
              <a:extLst>
                <a:ext uri="{FF2B5EF4-FFF2-40B4-BE49-F238E27FC236}">
                  <a16:creationId xmlns:a16="http://schemas.microsoft.com/office/drawing/2014/main" id="{7E9685F1-1B5E-4FBF-B95E-22166122407F}"/>
                </a:ext>
              </a:extLst>
            </p:cNvPr>
            <p:cNvSpPr txBox="1"/>
            <p:nvPr/>
          </p:nvSpPr>
          <p:spPr>
            <a:xfrm>
              <a:off x="1870727" y="4864655"/>
              <a:ext cx="32805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ВП</a:t>
              </a:r>
            </a:p>
          </p:txBody>
        </p:sp>
        <p:sp>
          <p:nvSpPr>
            <p:cNvPr id="162" name="TextBox 161">
              <a:extLst>
                <a:ext uri="{FF2B5EF4-FFF2-40B4-BE49-F238E27FC236}">
                  <a16:creationId xmlns:a16="http://schemas.microsoft.com/office/drawing/2014/main" id="{FB1AF6F1-5535-4B8F-A59C-F67B50A3E1B6}"/>
                </a:ext>
              </a:extLst>
            </p:cNvPr>
            <p:cNvSpPr txBox="1"/>
            <p:nvPr/>
          </p:nvSpPr>
          <p:spPr>
            <a:xfrm>
              <a:off x="2296540" y="4864655"/>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СП</a:t>
              </a:r>
            </a:p>
          </p:txBody>
        </p:sp>
        <p:sp>
          <p:nvSpPr>
            <p:cNvPr id="163" name="TextBox 162">
              <a:extLst>
                <a:ext uri="{FF2B5EF4-FFF2-40B4-BE49-F238E27FC236}">
                  <a16:creationId xmlns:a16="http://schemas.microsoft.com/office/drawing/2014/main" id="{CB70DEB5-E16F-44B2-B8C9-1A3BC8EFFA62}"/>
                </a:ext>
              </a:extLst>
            </p:cNvPr>
            <p:cNvSpPr txBox="1"/>
            <p:nvPr/>
          </p:nvSpPr>
          <p:spPr>
            <a:xfrm>
              <a:off x="2751130" y="4864654"/>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НП</a:t>
              </a:r>
            </a:p>
          </p:txBody>
        </p:sp>
        <p:sp>
          <p:nvSpPr>
            <p:cNvPr id="164" name="TextBox 163">
              <a:extLst>
                <a:ext uri="{FF2B5EF4-FFF2-40B4-BE49-F238E27FC236}">
                  <a16:creationId xmlns:a16="http://schemas.microsoft.com/office/drawing/2014/main" id="{C1CB7BF6-5513-4D4F-B5B9-FE6C35F66951}"/>
                </a:ext>
              </a:extLst>
            </p:cNvPr>
            <p:cNvSpPr txBox="1"/>
            <p:nvPr/>
          </p:nvSpPr>
          <p:spPr>
            <a:xfrm>
              <a:off x="3204884" y="4864654"/>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НН</a:t>
              </a:r>
            </a:p>
          </p:txBody>
        </p:sp>
        <p:sp>
          <p:nvSpPr>
            <p:cNvPr id="165" name="Прямоугольник: скругленные углы 164">
              <a:extLst>
                <a:ext uri="{FF2B5EF4-FFF2-40B4-BE49-F238E27FC236}">
                  <a16:creationId xmlns:a16="http://schemas.microsoft.com/office/drawing/2014/main" id="{BC152A55-7035-4E35-A887-26C2EDCD6AE1}"/>
                </a:ext>
              </a:extLst>
            </p:cNvPr>
            <p:cNvSpPr/>
            <p:nvPr/>
          </p:nvSpPr>
          <p:spPr>
            <a:xfrm>
              <a:off x="950820" y="4680978"/>
              <a:ext cx="376352" cy="185058"/>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66" name="Прямоугольник: скругленные углы 165">
              <a:extLst>
                <a:ext uri="{FF2B5EF4-FFF2-40B4-BE49-F238E27FC236}">
                  <a16:creationId xmlns:a16="http://schemas.microsoft.com/office/drawing/2014/main" id="{023C7090-99D3-4944-B25B-BC3125EEE09D}"/>
                </a:ext>
              </a:extLst>
            </p:cNvPr>
            <p:cNvSpPr/>
            <p:nvPr/>
          </p:nvSpPr>
          <p:spPr>
            <a:xfrm>
              <a:off x="1396804" y="4680978"/>
              <a:ext cx="376352" cy="185058"/>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67" name="Прямоугольник: скругленные углы 166">
              <a:extLst>
                <a:ext uri="{FF2B5EF4-FFF2-40B4-BE49-F238E27FC236}">
                  <a16:creationId xmlns:a16="http://schemas.microsoft.com/office/drawing/2014/main" id="{3639FA5A-19FA-45B8-B70E-AE7143E1827D}"/>
                </a:ext>
              </a:extLst>
            </p:cNvPr>
            <p:cNvSpPr/>
            <p:nvPr/>
          </p:nvSpPr>
          <p:spPr>
            <a:xfrm>
              <a:off x="1842786" y="4680978"/>
              <a:ext cx="376352" cy="185058"/>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68" name="Прямоугольник: скругленные углы 167">
              <a:extLst>
                <a:ext uri="{FF2B5EF4-FFF2-40B4-BE49-F238E27FC236}">
                  <a16:creationId xmlns:a16="http://schemas.microsoft.com/office/drawing/2014/main" id="{1E1D9A61-CF8D-4993-959B-1A50A721297B}"/>
                </a:ext>
              </a:extLst>
            </p:cNvPr>
            <p:cNvSpPr/>
            <p:nvPr/>
          </p:nvSpPr>
          <p:spPr>
            <a:xfrm>
              <a:off x="2288770" y="4680978"/>
              <a:ext cx="376352" cy="185058"/>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69" name="Прямоугольник: скругленные углы 168">
              <a:extLst>
                <a:ext uri="{FF2B5EF4-FFF2-40B4-BE49-F238E27FC236}">
                  <a16:creationId xmlns:a16="http://schemas.microsoft.com/office/drawing/2014/main" id="{40937A2F-8FAC-4056-AFC9-212700A4106A}"/>
                </a:ext>
              </a:extLst>
            </p:cNvPr>
            <p:cNvSpPr/>
            <p:nvPr/>
          </p:nvSpPr>
          <p:spPr>
            <a:xfrm>
              <a:off x="2734753" y="4680978"/>
              <a:ext cx="376352" cy="185058"/>
            </a:xfrm>
            <a:prstGeom prst="roundRect">
              <a:avLst/>
            </a:prstGeom>
            <a:solidFill>
              <a:srgbClr val="965A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70" name="Прямоугольник: скругленные углы 169">
              <a:extLst>
                <a:ext uri="{FF2B5EF4-FFF2-40B4-BE49-F238E27FC236}">
                  <a16:creationId xmlns:a16="http://schemas.microsoft.com/office/drawing/2014/main" id="{F01E9B20-56ED-414F-A581-77DFC942EA5C}"/>
                </a:ext>
              </a:extLst>
            </p:cNvPr>
            <p:cNvSpPr/>
            <p:nvPr/>
          </p:nvSpPr>
          <p:spPr>
            <a:xfrm>
              <a:off x="3180736" y="4680978"/>
              <a:ext cx="376352" cy="185058"/>
            </a:xfrm>
            <a:prstGeom prst="roundRect">
              <a:avLst/>
            </a:prstGeom>
            <a:solidFill>
              <a:srgbClr val="5F17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Tree>
    <p:extLst>
      <p:ext uri="{BB962C8B-B14F-4D97-AF65-F5344CB8AC3E}">
        <p14:creationId xmlns:p14="http://schemas.microsoft.com/office/powerpoint/2010/main" val="1612384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6270EACF-3E75-4C8F-410B-253C86B114F3}"/>
              </a:ext>
            </a:extLst>
          </p:cNvPr>
          <p:cNvSpPr txBox="1"/>
          <p:nvPr/>
        </p:nvSpPr>
        <p:spPr>
          <a:xfrm>
            <a:off x="644458" y="455205"/>
            <a:ext cx="3730044" cy="1200329"/>
          </a:xfrm>
          <a:prstGeom prst="rect">
            <a:avLst/>
          </a:prstGeom>
          <a:noFill/>
        </p:spPr>
        <p:txBody>
          <a:bodyPr wrap="square">
            <a:spAutoFit/>
          </a:bodyPr>
          <a:lstStyle/>
          <a:p>
            <a:r>
              <a:rPr lang="ru-RU" sz="7200" b="1" i="0" u="none" strike="noStrike" dirty="0">
                <a:solidFill>
                  <a:srgbClr val="03539A"/>
                </a:solidFill>
                <a:effectLst/>
                <a:latin typeface="Nekst" panose="00000500000000000000" pitchFamily="2" charset="-52"/>
              </a:rPr>
              <a:t>27</a:t>
            </a:r>
            <a:r>
              <a:rPr lang="ru-RU" sz="3600" b="1" i="0" u="none" strike="noStrike" dirty="0">
                <a:solidFill>
                  <a:srgbClr val="03539A"/>
                </a:solidFill>
                <a:effectLst/>
                <a:latin typeface="Nekst" panose="00000500000000000000" pitchFamily="2" charset="-52"/>
              </a:rPr>
              <a:t> </a:t>
            </a:r>
            <a:r>
              <a:rPr lang="ru-RU" sz="4400" dirty="0">
                <a:solidFill>
                  <a:srgbClr val="03539A"/>
                </a:solidFill>
                <a:latin typeface="Nekst" panose="00000500000000000000" pitchFamily="2" charset="-52"/>
              </a:rPr>
              <a:t>лет</a:t>
            </a:r>
            <a:endParaRPr lang="ru-RU" sz="2800" dirty="0">
              <a:solidFill>
                <a:srgbClr val="03539A"/>
              </a:solidFill>
              <a:latin typeface="Nekst" panose="00000500000000000000" pitchFamily="2" charset="-52"/>
            </a:endParaRPr>
          </a:p>
        </p:txBody>
      </p:sp>
      <p:sp>
        <p:nvSpPr>
          <p:cNvPr id="49" name="Овал 48">
            <a:extLst>
              <a:ext uri="{FF2B5EF4-FFF2-40B4-BE49-F238E27FC236}">
                <a16:creationId xmlns:a16="http://schemas.microsoft.com/office/drawing/2014/main" id="{6750693D-550C-5569-4E7F-F46115172A81}"/>
              </a:ext>
            </a:extLst>
          </p:cNvPr>
          <p:cNvSpPr/>
          <p:nvPr/>
        </p:nvSpPr>
        <p:spPr>
          <a:xfrm>
            <a:off x="-1912171" y="3220947"/>
            <a:ext cx="7164412" cy="7164412"/>
          </a:xfrm>
          <a:prstGeom prst="ellipse">
            <a:avLst/>
          </a:prstGeom>
          <a:solidFill>
            <a:srgbClr val="03539A">
              <a:alpha val="5000"/>
            </a:srgbClr>
          </a:solidFill>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a:extLst>
              <a:ext uri="{FF2B5EF4-FFF2-40B4-BE49-F238E27FC236}">
                <a16:creationId xmlns:a16="http://schemas.microsoft.com/office/drawing/2014/main" id="{353EC1C5-10D9-46E2-02A1-E72C86B26BF8}"/>
              </a:ext>
            </a:extLst>
          </p:cNvPr>
          <p:cNvSpPr/>
          <p:nvPr/>
        </p:nvSpPr>
        <p:spPr>
          <a:xfrm>
            <a:off x="5935189" y="-3322490"/>
            <a:ext cx="9025562" cy="9025562"/>
          </a:xfrm>
          <a:prstGeom prst="ellipse">
            <a:avLst/>
          </a:prstGeom>
          <a:solidFill>
            <a:srgbClr val="03539A">
              <a:alpha val="5000"/>
            </a:srgbClr>
          </a:solidFill>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TextBox 28">
            <a:extLst>
              <a:ext uri="{FF2B5EF4-FFF2-40B4-BE49-F238E27FC236}">
                <a16:creationId xmlns:a16="http://schemas.microsoft.com/office/drawing/2014/main" id="{F6579C00-419C-C022-77F7-34C2147D8C78}"/>
              </a:ext>
            </a:extLst>
          </p:cNvPr>
          <p:cNvSpPr txBox="1"/>
          <p:nvPr/>
        </p:nvSpPr>
        <p:spPr>
          <a:xfrm>
            <a:off x="656046" y="2660329"/>
            <a:ext cx="554332" cy="584775"/>
          </a:xfrm>
          <a:prstGeom prst="rect">
            <a:avLst/>
          </a:prstGeom>
          <a:noFill/>
        </p:spPr>
        <p:txBody>
          <a:bodyPr wrap="square">
            <a:spAutoFit/>
          </a:bodyPr>
          <a:lstStyle/>
          <a:p>
            <a:r>
              <a:rPr lang="ru-RU" sz="3200" dirty="0">
                <a:solidFill>
                  <a:srgbClr val="03539A"/>
                </a:solidFill>
                <a:latin typeface="Nekst" panose="00000500000000000000" pitchFamily="2" charset="-52"/>
              </a:rPr>
              <a:t>3</a:t>
            </a:r>
          </a:p>
        </p:txBody>
      </p:sp>
      <p:sp>
        <p:nvSpPr>
          <p:cNvPr id="31" name="TextBox 30">
            <a:extLst>
              <a:ext uri="{FF2B5EF4-FFF2-40B4-BE49-F238E27FC236}">
                <a16:creationId xmlns:a16="http://schemas.microsoft.com/office/drawing/2014/main" id="{96D326E3-A89E-1D8F-DFF4-FDA8489034C5}"/>
              </a:ext>
            </a:extLst>
          </p:cNvPr>
          <p:cNvSpPr txBox="1"/>
          <p:nvPr/>
        </p:nvSpPr>
        <p:spPr>
          <a:xfrm>
            <a:off x="714143" y="3985314"/>
            <a:ext cx="2847773" cy="276999"/>
          </a:xfrm>
          <a:prstGeom prst="rect">
            <a:avLst/>
          </a:prstGeom>
          <a:noFill/>
        </p:spPr>
        <p:txBody>
          <a:bodyPr wrap="square">
            <a:spAutoFit/>
          </a:bodyPr>
          <a:lstStyle/>
          <a:p>
            <a:r>
              <a:rPr lang="ru-RU" sz="1200" dirty="0">
                <a:solidFill>
                  <a:srgbClr val="03539A"/>
                </a:solidFill>
                <a:latin typeface="Nekst Semi Bold" panose="00000700000000000000" pitchFamily="2" charset="-52"/>
              </a:rPr>
              <a:t>Научно-исследовательская R&amp;D</a:t>
            </a:r>
          </a:p>
        </p:txBody>
      </p:sp>
      <p:sp>
        <p:nvSpPr>
          <p:cNvPr id="33" name="TextBox 32">
            <a:extLst>
              <a:ext uri="{FF2B5EF4-FFF2-40B4-BE49-F238E27FC236}">
                <a16:creationId xmlns:a16="http://schemas.microsoft.com/office/drawing/2014/main" id="{B134D96A-92F0-5F57-BBDA-AA6CF05BD23E}"/>
              </a:ext>
            </a:extLst>
          </p:cNvPr>
          <p:cNvSpPr txBox="1"/>
          <p:nvPr/>
        </p:nvSpPr>
        <p:spPr>
          <a:xfrm>
            <a:off x="644456" y="1489229"/>
            <a:ext cx="6431847"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на рынке услуг в нефтегазовом секторе</a:t>
            </a:r>
          </a:p>
        </p:txBody>
      </p:sp>
      <p:sp>
        <p:nvSpPr>
          <p:cNvPr id="35" name="TextBox 34">
            <a:extLst>
              <a:ext uri="{FF2B5EF4-FFF2-40B4-BE49-F238E27FC236}">
                <a16:creationId xmlns:a16="http://schemas.microsoft.com/office/drawing/2014/main" id="{9F07C8F9-0849-CC42-2946-BDD471513F20}"/>
              </a:ext>
            </a:extLst>
          </p:cNvPr>
          <p:cNvSpPr txBox="1"/>
          <p:nvPr/>
        </p:nvSpPr>
        <p:spPr>
          <a:xfrm>
            <a:off x="697563" y="5021378"/>
            <a:ext cx="171312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Gilroy" panose="00000500000000000000" pitchFamily="2" charset="-52"/>
              </a:rPr>
              <a:t>Работы в области теоретической </a:t>
            </a:r>
            <a:r>
              <a:rPr kumimoji="0" lang="ru-RU" sz="1100" b="0" i="0" u="none" strike="noStrike" kern="1200" cap="none" spc="0" normalizeH="0" baseline="0" noProof="0" dirty="0" err="1">
                <a:ln>
                  <a:noFill/>
                </a:ln>
                <a:solidFill>
                  <a:prstClr val="black"/>
                </a:solidFill>
                <a:effectLst/>
                <a:uLnTx/>
                <a:uFillTx/>
                <a:latin typeface="Gilroy SemiBold" panose="00000700000000000000" pitchFamily="2" charset="-52"/>
              </a:rPr>
              <a:t>петрофизики</a:t>
            </a:r>
            <a:r>
              <a:rPr kumimoji="0" lang="ru-RU" sz="1100" b="0" i="0" u="none" strike="noStrike" kern="1200" cap="none" spc="0" normalizeH="0" baseline="0" noProof="0" dirty="0">
                <a:ln>
                  <a:noFill/>
                </a:ln>
                <a:solidFill>
                  <a:prstClr val="black"/>
                </a:solidFill>
                <a:effectLst/>
                <a:uLnTx/>
                <a:uFillTx/>
                <a:latin typeface="Gilroy SemiBold" panose="00000700000000000000" pitchFamily="2" charset="-52"/>
              </a:rPr>
              <a:t> </a:t>
            </a:r>
            <a:br>
              <a:rPr kumimoji="0" lang="en-US" sz="1100" b="0" i="0" u="none" strike="noStrike" kern="1200" cap="none" spc="0" normalizeH="0" baseline="0" noProof="0" dirty="0">
                <a:ln>
                  <a:noFill/>
                </a:ln>
                <a:solidFill>
                  <a:prstClr val="black"/>
                </a:solidFill>
                <a:effectLst/>
                <a:uLnTx/>
                <a:uFillTx/>
                <a:latin typeface="Gilroy SemiBold" panose="00000700000000000000" pitchFamily="2" charset="-52"/>
              </a:rPr>
            </a:br>
            <a:r>
              <a:rPr kumimoji="0" lang="ru-RU" sz="1100" b="0" i="0" u="none" strike="noStrike" kern="1200" cap="none" spc="0" normalizeH="0" baseline="0" noProof="0" dirty="0">
                <a:ln>
                  <a:noFill/>
                </a:ln>
                <a:solidFill>
                  <a:prstClr val="black"/>
                </a:solidFill>
                <a:effectLst/>
                <a:uLnTx/>
                <a:uFillTx/>
                <a:latin typeface="Gilroy SemiBold" panose="00000700000000000000" pitchFamily="2" charset="-52"/>
              </a:rPr>
              <a:t>и геофизики</a:t>
            </a:r>
          </a:p>
        </p:txBody>
      </p:sp>
      <p:sp>
        <p:nvSpPr>
          <p:cNvPr id="37" name="TextBox 36">
            <a:extLst>
              <a:ext uri="{FF2B5EF4-FFF2-40B4-BE49-F238E27FC236}">
                <a16:creationId xmlns:a16="http://schemas.microsoft.com/office/drawing/2014/main" id="{E3CDE364-C225-0A05-8610-0E745EDA1A77}"/>
              </a:ext>
            </a:extLst>
          </p:cNvPr>
          <p:cNvSpPr txBox="1"/>
          <p:nvPr/>
        </p:nvSpPr>
        <p:spPr>
          <a:xfrm>
            <a:off x="4495171" y="3985314"/>
            <a:ext cx="2581132" cy="461665"/>
          </a:xfrm>
          <a:prstGeom prst="rect">
            <a:avLst/>
          </a:prstGeom>
          <a:noFill/>
        </p:spPr>
        <p:txBody>
          <a:bodyPr wrap="square">
            <a:spAutoFit/>
          </a:bodyPr>
          <a:lstStyle/>
          <a:p>
            <a:r>
              <a:rPr lang="ru-RU" sz="1200" dirty="0">
                <a:solidFill>
                  <a:srgbClr val="03539A"/>
                </a:solidFill>
                <a:latin typeface="Nekst Semi Bold" panose="00000700000000000000" pitchFamily="2" charset="-52"/>
              </a:rPr>
              <a:t>Разработка и внедрение </a:t>
            </a:r>
            <a:br>
              <a:rPr lang="ru-RU" sz="1200" dirty="0">
                <a:solidFill>
                  <a:srgbClr val="03539A"/>
                </a:solidFill>
                <a:latin typeface="Nekst Semi Bold" panose="00000700000000000000" pitchFamily="2" charset="-52"/>
              </a:rPr>
            </a:br>
            <a:r>
              <a:rPr lang="ru-RU" sz="1200" dirty="0">
                <a:solidFill>
                  <a:srgbClr val="03539A"/>
                </a:solidFill>
                <a:latin typeface="Nekst Semi Bold" panose="00000700000000000000" pitchFamily="2" charset="-52"/>
              </a:rPr>
              <a:t>ПО и IT-технологий</a:t>
            </a:r>
          </a:p>
        </p:txBody>
      </p:sp>
      <p:sp>
        <p:nvSpPr>
          <p:cNvPr id="41" name="TextBox 40">
            <a:extLst>
              <a:ext uri="{FF2B5EF4-FFF2-40B4-BE49-F238E27FC236}">
                <a16:creationId xmlns:a16="http://schemas.microsoft.com/office/drawing/2014/main" id="{A5ABC062-3DCF-C498-B308-A73A5055318C}"/>
              </a:ext>
            </a:extLst>
          </p:cNvPr>
          <p:cNvSpPr txBox="1"/>
          <p:nvPr/>
        </p:nvSpPr>
        <p:spPr>
          <a:xfrm>
            <a:off x="4483581" y="5021378"/>
            <a:ext cx="2136475" cy="600164"/>
          </a:xfrm>
          <a:prstGeom prst="rect">
            <a:avLst/>
          </a:prstGeom>
          <a:noFill/>
        </p:spPr>
        <p:txBody>
          <a:bodyPr wrap="square">
            <a:spAutoFit/>
          </a:bodyPr>
          <a:lstStyle/>
          <a:p>
            <a:r>
              <a:rPr lang="ru-RU" sz="1100" dirty="0">
                <a:latin typeface="Gilroy SemiBold" panose="00000700000000000000" pitchFamily="2" charset="-52"/>
              </a:rPr>
              <a:t>Внедрение и техническая </a:t>
            </a:r>
            <a:r>
              <a:rPr lang="ru-RU" sz="1100" dirty="0">
                <a:latin typeface="Gilroy" panose="00000500000000000000" pitchFamily="2" charset="-52"/>
              </a:rPr>
              <a:t>поддержка программных продуктов платформы </a:t>
            </a:r>
            <a:r>
              <a:rPr lang="ru-RU" sz="1100" dirty="0" err="1">
                <a:latin typeface="Gilroy" panose="00000500000000000000" pitchFamily="2" charset="-52"/>
              </a:rPr>
              <a:t>Gintel</a:t>
            </a:r>
            <a:endParaRPr lang="ru-RU" sz="1100" dirty="0">
              <a:latin typeface="Gilroy" panose="00000500000000000000" pitchFamily="2" charset="-52"/>
            </a:endParaRPr>
          </a:p>
        </p:txBody>
      </p:sp>
      <p:sp>
        <p:nvSpPr>
          <p:cNvPr id="43" name="TextBox 42">
            <a:extLst>
              <a:ext uri="{FF2B5EF4-FFF2-40B4-BE49-F238E27FC236}">
                <a16:creationId xmlns:a16="http://schemas.microsoft.com/office/drawing/2014/main" id="{3DB8E085-DB72-E19D-E201-A404AE0CDF2C}"/>
              </a:ext>
            </a:extLst>
          </p:cNvPr>
          <p:cNvSpPr txBox="1"/>
          <p:nvPr/>
        </p:nvSpPr>
        <p:spPr>
          <a:xfrm>
            <a:off x="8241056" y="3985314"/>
            <a:ext cx="392754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3539A"/>
                </a:solidFill>
                <a:effectLst/>
                <a:uLnTx/>
                <a:uFillTx/>
                <a:latin typeface="Nekst Semi Bold" panose="00000700000000000000" pitchFamily="2" charset="-52"/>
              </a:rPr>
              <a:t>Консалтинг и комплексные услуги</a:t>
            </a:r>
          </a:p>
        </p:txBody>
      </p:sp>
      <p:sp>
        <p:nvSpPr>
          <p:cNvPr id="45" name="TextBox 44">
            <a:extLst>
              <a:ext uri="{FF2B5EF4-FFF2-40B4-BE49-F238E27FC236}">
                <a16:creationId xmlns:a16="http://schemas.microsoft.com/office/drawing/2014/main" id="{A5FCB873-821F-A213-9070-379CAECA8B46}"/>
              </a:ext>
            </a:extLst>
          </p:cNvPr>
          <p:cNvSpPr txBox="1"/>
          <p:nvPr/>
        </p:nvSpPr>
        <p:spPr>
          <a:xfrm>
            <a:off x="8218288" y="5021378"/>
            <a:ext cx="178164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Gilroy SemiBold" panose="00000700000000000000" pitchFamily="2" charset="-52"/>
              </a:rPr>
              <a:t>Обработка </a:t>
            </a:r>
            <a:br>
              <a:rPr kumimoji="0" lang="ru-RU" sz="1100" b="0" i="0" u="none" strike="noStrike" kern="1200" cap="none" spc="0" normalizeH="0" baseline="0" noProof="0" dirty="0">
                <a:ln>
                  <a:noFill/>
                </a:ln>
                <a:solidFill>
                  <a:prstClr val="black"/>
                </a:solidFill>
                <a:effectLst/>
                <a:uLnTx/>
                <a:uFillTx/>
                <a:latin typeface="Gilroy SemiBold" panose="00000700000000000000" pitchFamily="2" charset="-52"/>
              </a:rPr>
            </a:br>
            <a:r>
              <a:rPr kumimoji="0" lang="ru-RU" sz="1100" b="0" i="0" u="none" strike="noStrike" kern="1200" cap="none" spc="0" normalizeH="0" baseline="0" noProof="0" dirty="0">
                <a:ln>
                  <a:noFill/>
                </a:ln>
                <a:solidFill>
                  <a:prstClr val="black"/>
                </a:solidFill>
                <a:effectLst/>
                <a:uLnTx/>
                <a:uFillTx/>
                <a:latin typeface="Gilroy SemiBold" panose="00000700000000000000" pitchFamily="2" charset="-52"/>
              </a:rPr>
              <a:t>и интерпретация </a:t>
            </a:r>
            <a:r>
              <a:rPr kumimoji="0" lang="ru-RU" sz="1100" b="0" i="0" u="none" strike="noStrike" kern="1200" cap="none" spc="0" normalizeH="0" baseline="0" noProof="0" dirty="0">
                <a:ln>
                  <a:noFill/>
                </a:ln>
                <a:solidFill>
                  <a:prstClr val="black"/>
                </a:solidFill>
                <a:effectLst/>
                <a:uLnTx/>
                <a:uFillTx/>
                <a:latin typeface="Gilroy" panose="00000500000000000000" pitchFamily="2" charset="-52"/>
              </a:rPr>
              <a:t>геофизических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Gilroy" panose="00000500000000000000" pitchFamily="2" charset="-52"/>
              </a:rPr>
              <a:t>и гидродинамических исследований </a:t>
            </a:r>
            <a:br>
              <a:rPr kumimoji="0" lang="ru-RU" sz="1100" b="0" i="0" u="none" strike="noStrike" kern="1200" cap="none" spc="0" normalizeH="0" baseline="0" noProof="0" dirty="0">
                <a:ln>
                  <a:noFill/>
                </a:ln>
                <a:solidFill>
                  <a:prstClr val="black"/>
                </a:solidFill>
                <a:effectLst/>
                <a:uLnTx/>
                <a:uFillTx/>
                <a:latin typeface="Gilroy" panose="00000500000000000000" pitchFamily="2" charset="-52"/>
              </a:rPr>
            </a:br>
            <a:r>
              <a:rPr kumimoji="0" lang="ru-RU" sz="1100" b="0" i="0" u="none" strike="noStrike" kern="1200" cap="none" spc="0" normalizeH="0" baseline="0" noProof="0" dirty="0">
                <a:ln>
                  <a:noFill/>
                </a:ln>
                <a:solidFill>
                  <a:prstClr val="black"/>
                </a:solidFill>
                <a:effectLst/>
                <a:uLnTx/>
                <a:uFillTx/>
                <a:latin typeface="Gilroy" panose="00000500000000000000" pitchFamily="2" charset="-52"/>
              </a:rPr>
              <a:t>скважин</a:t>
            </a:r>
          </a:p>
        </p:txBody>
      </p:sp>
      <p:grpSp>
        <p:nvGrpSpPr>
          <p:cNvPr id="55" name="Группа 54">
            <a:extLst>
              <a:ext uri="{FF2B5EF4-FFF2-40B4-BE49-F238E27FC236}">
                <a16:creationId xmlns:a16="http://schemas.microsoft.com/office/drawing/2014/main" id="{B3B73B8E-AE56-EB89-A7A6-F0EB31220DBA}"/>
              </a:ext>
            </a:extLst>
          </p:cNvPr>
          <p:cNvGrpSpPr/>
          <p:nvPr/>
        </p:nvGrpSpPr>
        <p:grpSpPr>
          <a:xfrm>
            <a:off x="540326" y="3621523"/>
            <a:ext cx="11073697" cy="2700787"/>
            <a:chOff x="540327" y="3621523"/>
            <a:chExt cx="9840386" cy="1848779"/>
          </a:xfrm>
        </p:grpSpPr>
        <p:sp>
          <p:nvSpPr>
            <p:cNvPr id="52" name="Прямоугольник: скругленные углы 51">
              <a:extLst>
                <a:ext uri="{FF2B5EF4-FFF2-40B4-BE49-F238E27FC236}">
                  <a16:creationId xmlns:a16="http://schemas.microsoft.com/office/drawing/2014/main" id="{CAF10FE0-8422-5563-68FA-740D4F4C539A}"/>
                </a:ext>
              </a:extLst>
            </p:cNvPr>
            <p:cNvSpPr/>
            <p:nvPr/>
          </p:nvSpPr>
          <p:spPr>
            <a:xfrm>
              <a:off x="540327" y="3621523"/>
              <a:ext cx="3201270" cy="1848779"/>
            </a:xfrm>
            <a:prstGeom prst="roundRect">
              <a:avLst>
                <a:gd name="adj" fmla="val 6925"/>
              </a:avLst>
            </a:prstGeom>
            <a:noFill/>
            <a:ln>
              <a:solidFill>
                <a:srgbClr val="012BFF">
                  <a:alpha val="1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скругленные углы 52">
              <a:extLst>
                <a:ext uri="{FF2B5EF4-FFF2-40B4-BE49-F238E27FC236}">
                  <a16:creationId xmlns:a16="http://schemas.microsoft.com/office/drawing/2014/main" id="{7957789F-D7D1-E859-4AD1-B7A14D9965D3}"/>
                </a:ext>
              </a:extLst>
            </p:cNvPr>
            <p:cNvSpPr/>
            <p:nvPr/>
          </p:nvSpPr>
          <p:spPr>
            <a:xfrm>
              <a:off x="3859885" y="3621523"/>
              <a:ext cx="3201270" cy="1848779"/>
            </a:xfrm>
            <a:prstGeom prst="roundRect">
              <a:avLst>
                <a:gd name="adj" fmla="val 6925"/>
              </a:avLst>
            </a:prstGeom>
            <a:noFill/>
            <a:ln>
              <a:solidFill>
                <a:srgbClr val="012BFF">
                  <a:alpha val="1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скругленные углы 53">
              <a:extLst>
                <a:ext uri="{FF2B5EF4-FFF2-40B4-BE49-F238E27FC236}">
                  <a16:creationId xmlns:a16="http://schemas.microsoft.com/office/drawing/2014/main" id="{90ECE7A6-8A6D-9A30-C08A-6EE33D9E07BD}"/>
                </a:ext>
              </a:extLst>
            </p:cNvPr>
            <p:cNvSpPr/>
            <p:nvPr/>
          </p:nvSpPr>
          <p:spPr>
            <a:xfrm>
              <a:off x="7179443" y="3621523"/>
              <a:ext cx="3201270" cy="1848779"/>
            </a:xfrm>
            <a:prstGeom prst="roundRect">
              <a:avLst>
                <a:gd name="adj" fmla="val 6925"/>
              </a:avLst>
            </a:prstGeom>
            <a:noFill/>
            <a:ln>
              <a:solidFill>
                <a:srgbClr val="012BFF">
                  <a:alpha val="1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7" name="TextBox 56">
            <a:extLst>
              <a:ext uri="{FF2B5EF4-FFF2-40B4-BE49-F238E27FC236}">
                <a16:creationId xmlns:a16="http://schemas.microsoft.com/office/drawing/2014/main" id="{D1B5539E-8D7E-26EA-4570-F1F5A7677640}"/>
              </a:ext>
            </a:extLst>
          </p:cNvPr>
          <p:cNvSpPr txBox="1"/>
          <p:nvPr/>
        </p:nvSpPr>
        <p:spPr>
          <a:xfrm>
            <a:off x="9999933" y="5021378"/>
            <a:ext cx="1614090"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Gilroy SemiBold" panose="00000700000000000000" pitchFamily="2" charset="-52"/>
              </a:rPr>
              <a:t>Моделирование </a:t>
            </a:r>
            <a:r>
              <a:rPr kumimoji="0" lang="ru-RU" sz="1100" b="0" i="0" u="none" strike="noStrike" kern="1200" cap="none" spc="0" normalizeH="0" baseline="0" noProof="0" dirty="0">
                <a:ln>
                  <a:noFill/>
                </a:ln>
                <a:solidFill>
                  <a:prstClr val="black"/>
                </a:solidFill>
                <a:effectLst/>
                <a:uLnTx/>
                <a:uFillTx/>
                <a:latin typeface="Gilroy" panose="00000500000000000000" pitchFamily="2" charset="-52"/>
              </a:rPr>
              <a:t>месторождений нефти и газа</a:t>
            </a:r>
          </a:p>
        </p:txBody>
      </p:sp>
      <p:grpSp>
        <p:nvGrpSpPr>
          <p:cNvPr id="65" name="Группа 64">
            <a:extLst>
              <a:ext uri="{FF2B5EF4-FFF2-40B4-BE49-F238E27FC236}">
                <a16:creationId xmlns:a16="http://schemas.microsoft.com/office/drawing/2014/main" id="{E596AEFF-F44C-708C-4478-8CF21B1FC895}"/>
              </a:ext>
            </a:extLst>
          </p:cNvPr>
          <p:cNvGrpSpPr/>
          <p:nvPr/>
        </p:nvGrpSpPr>
        <p:grpSpPr>
          <a:xfrm>
            <a:off x="760753" y="4590143"/>
            <a:ext cx="279247" cy="279247"/>
            <a:chOff x="733627" y="4471394"/>
            <a:chExt cx="331736" cy="331736"/>
          </a:xfrm>
        </p:grpSpPr>
        <p:sp>
          <p:nvSpPr>
            <p:cNvPr id="62" name="Прямоугольник: скругленные углы 61">
              <a:extLst>
                <a:ext uri="{FF2B5EF4-FFF2-40B4-BE49-F238E27FC236}">
                  <a16:creationId xmlns:a16="http://schemas.microsoft.com/office/drawing/2014/main" id="{56A9ECF2-9B75-E1FA-066F-D91851AE483C}"/>
                </a:ext>
              </a:extLst>
            </p:cNvPr>
            <p:cNvSpPr/>
            <p:nvPr/>
          </p:nvSpPr>
          <p:spPr>
            <a:xfrm>
              <a:off x="733627" y="4471394"/>
              <a:ext cx="331736" cy="331736"/>
            </a:xfrm>
            <a:prstGeom prst="roundRect">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4" name="Рисунок 63">
              <a:extLst>
                <a:ext uri="{FF2B5EF4-FFF2-40B4-BE49-F238E27FC236}">
                  <a16:creationId xmlns:a16="http://schemas.microsoft.com/office/drawing/2014/main" id="{534A947F-DBA2-E6AF-0BDB-F3608D903D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93009" y="4528280"/>
              <a:ext cx="213669" cy="213669"/>
            </a:xfrm>
            <a:prstGeom prst="rect">
              <a:avLst/>
            </a:prstGeom>
          </p:spPr>
        </p:pic>
      </p:grpSp>
      <p:grpSp>
        <p:nvGrpSpPr>
          <p:cNvPr id="69" name="Группа 68">
            <a:extLst>
              <a:ext uri="{FF2B5EF4-FFF2-40B4-BE49-F238E27FC236}">
                <a16:creationId xmlns:a16="http://schemas.microsoft.com/office/drawing/2014/main" id="{20E47205-99A8-6036-F784-EEBB5B9464CA}"/>
              </a:ext>
            </a:extLst>
          </p:cNvPr>
          <p:cNvGrpSpPr/>
          <p:nvPr/>
        </p:nvGrpSpPr>
        <p:grpSpPr>
          <a:xfrm>
            <a:off x="760753" y="3398706"/>
            <a:ext cx="449625" cy="449625"/>
            <a:chOff x="760753" y="3334398"/>
            <a:chExt cx="584721" cy="584721"/>
          </a:xfrm>
        </p:grpSpPr>
        <p:sp>
          <p:nvSpPr>
            <p:cNvPr id="67" name="Овал 66">
              <a:extLst>
                <a:ext uri="{FF2B5EF4-FFF2-40B4-BE49-F238E27FC236}">
                  <a16:creationId xmlns:a16="http://schemas.microsoft.com/office/drawing/2014/main" id="{5B601005-F02B-1040-A96C-65141890AB98}"/>
                </a:ext>
              </a:extLst>
            </p:cNvPr>
            <p:cNvSpPr/>
            <p:nvPr/>
          </p:nvSpPr>
          <p:spPr>
            <a:xfrm>
              <a:off x="760753" y="3334398"/>
              <a:ext cx="584721" cy="584721"/>
            </a:xfrm>
            <a:prstGeom prst="ellipse">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Овал 67">
              <a:extLst>
                <a:ext uri="{FF2B5EF4-FFF2-40B4-BE49-F238E27FC236}">
                  <a16:creationId xmlns:a16="http://schemas.microsoft.com/office/drawing/2014/main" id="{13ACBA0B-3C5E-6D8F-0B1E-88973428DA6E}"/>
                </a:ext>
              </a:extLst>
            </p:cNvPr>
            <p:cNvSpPr/>
            <p:nvPr/>
          </p:nvSpPr>
          <p:spPr>
            <a:xfrm>
              <a:off x="993390" y="3567035"/>
              <a:ext cx="119447" cy="119447"/>
            </a:xfrm>
            <a:prstGeom prst="ellipse">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0" name="Группа 69">
            <a:extLst>
              <a:ext uri="{FF2B5EF4-FFF2-40B4-BE49-F238E27FC236}">
                <a16:creationId xmlns:a16="http://schemas.microsoft.com/office/drawing/2014/main" id="{DE175367-535E-632D-69D7-EB1E17E85221}"/>
              </a:ext>
            </a:extLst>
          </p:cNvPr>
          <p:cNvGrpSpPr/>
          <p:nvPr/>
        </p:nvGrpSpPr>
        <p:grpSpPr>
          <a:xfrm>
            <a:off x="4483582" y="3398706"/>
            <a:ext cx="449625" cy="449625"/>
            <a:chOff x="760753" y="3334398"/>
            <a:chExt cx="584721" cy="584721"/>
          </a:xfrm>
        </p:grpSpPr>
        <p:sp>
          <p:nvSpPr>
            <p:cNvPr id="71" name="Овал 70">
              <a:extLst>
                <a:ext uri="{FF2B5EF4-FFF2-40B4-BE49-F238E27FC236}">
                  <a16:creationId xmlns:a16="http://schemas.microsoft.com/office/drawing/2014/main" id="{0CE59A56-F4CD-8E44-F3F2-F0DDFE40A915}"/>
                </a:ext>
              </a:extLst>
            </p:cNvPr>
            <p:cNvSpPr/>
            <p:nvPr/>
          </p:nvSpPr>
          <p:spPr>
            <a:xfrm>
              <a:off x="760753" y="3334398"/>
              <a:ext cx="584721" cy="584721"/>
            </a:xfrm>
            <a:prstGeom prst="ellipse">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Овал 71">
              <a:extLst>
                <a:ext uri="{FF2B5EF4-FFF2-40B4-BE49-F238E27FC236}">
                  <a16:creationId xmlns:a16="http://schemas.microsoft.com/office/drawing/2014/main" id="{12D79004-B4F5-CE04-2F68-13520020AB40}"/>
                </a:ext>
              </a:extLst>
            </p:cNvPr>
            <p:cNvSpPr/>
            <p:nvPr/>
          </p:nvSpPr>
          <p:spPr>
            <a:xfrm>
              <a:off x="993390" y="3567035"/>
              <a:ext cx="119447" cy="119447"/>
            </a:xfrm>
            <a:prstGeom prst="ellipse">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3" name="Группа 72">
            <a:extLst>
              <a:ext uri="{FF2B5EF4-FFF2-40B4-BE49-F238E27FC236}">
                <a16:creationId xmlns:a16="http://schemas.microsoft.com/office/drawing/2014/main" id="{175CA425-B8C0-70D8-A104-6260FB25B0D6}"/>
              </a:ext>
            </a:extLst>
          </p:cNvPr>
          <p:cNvGrpSpPr/>
          <p:nvPr/>
        </p:nvGrpSpPr>
        <p:grpSpPr>
          <a:xfrm>
            <a:off x="8295378" y="3407546"/>
            <a:ext cx="449625" cy="449625"/>
            <a:chOff x="760753" y="3334398"/>
            <a:chExt cx="584721" cy="584721"/>
          </a:xfrm>
        </p:grpSpPr>
        <p:sp>
          <p:nvSpPr>
            <p:cNvPr id="74" name="Овал 73">
              <a:extLst>
                <a:ext uri="{FF2B5EF4-FFF2-40B4-BE49-F238E27FC236}">
                  <a16:creationId xmlns:a16="http://schemas.microsoft.com/office/drawing/2014/main" id="{1E1BC840-9769-721B-1E00-17BCBF132034}"/>
                </a:ext>
              </a:extLst>
            </p:cNvPr>
            <p:cNvSpPr/>
            <p:nvPr/>
          </p:nvSpPr>
          <p:spPr>
            <a:xfrm>
              <a:off x="760753" y="3334398"/>
              <a:ext cx="584721" cy="584721"/>
            </a:xfrm>
            <a:prstGeom prst="ellipse">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Овал 74">
              <a:extLst>
                <a:ext uri="{FF2B5EF4-FFF2-40B4-BE49-F238E27FC236}">
                  <a16:creationId xmlns:a16="http://schemas.microsoft.com/office/drawing/2014/main" id="{314CFD40-95D8-0FBD-34C4-AA710A8AEB11}"/>
                </a:ext>
              </a:extLst>
            </p:cNvPr>
            <p:cNvSpPr/>
            <p:nvPr/>
          </p:nvSpPr>
          <p:spPr>
            <a:xfrm>
              <a:off x="993390" y="3567035"/>
              <a:ext cx="119447" cy="119447"/>
            </a:xfrm>
            <a:prstGeom prst="ellipse">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2" name="Группа 81">
            <a:extLst>
              <a:ext uri="{FF2B5EF4-FFF2-40B4-BE49-F238E27FC236}">
                <a16:creationId xmlns:a16="http://schemas.microsoft.com/office/drawing/2014/main" id="{4DC25C01-AB4C-7E16-28F2-3480610DA285}"/>
              </a:ext>
            </a:extLst>
          </p:cNvPr>
          <p:cNvGrpSpPr/>
          <p:nvPr/>
        </p:nvGrpSpPr>
        <p:grpSpPr>
          <a:xfrm>
            <a:off x="4557940" y="4590143"/>
            <a:ext cx="279247" cy="279247"/>
            <a:chOff x="4557940" y="4508243"/>
            <a:chExt cx="279247" cy="279247"/>
          </a:xfrm>
        </p:grpSpPr>
        <p:sp>
          <p:nvSpPr>
            <p:cNvPr id="78" name="Прямоугольник: скругленные углы 77">
              <a:extLst>
                <a:ext uri="{FF2B5EF4-FFF2-40B4-BE49-F238E27FC236}">
                  <a16:creationId xmlns:a16="http://schemas.microsoft.com/office/drawing/2014/main" id="{939DE1BD-DEB3-F880-CBAF-143AF3FF6366}"/>
                </a:ext>
              </a:extLst>
            </p:cNvPr>
            <p:cNvSpPr/>
            <p:nvPr/>
          </p:nvSpPr>
          <p:spPr>
            <a:xfrm>
              <a:off x="4557940" y="4508243"/>
              <a:ext cx="279247" cy="279247"/>
            </a:xfrm>
            <a:prstGeom prst="roundRect">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1" name="Рисунок 80" descr="Стрелка: изгиб по часовой стрелке">
              <a:extLst>
                <a:ext uri="{FF2B5EF4-FFF2-40B4-BE49-F238E27FC236}">
                  <a16:creationId xmlns:a16="http://schemas.microsoft.com/office/drawing/2014/main" id="{C2A5B931-3E37-D188-5562-A047B2E31D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6852" y="4547155"/>
              <a:ext cx="201421" cy="201421"/>
            </a:xfrm>
            <a:prstGeom prst="rect">
              <a:avLst/>
            </a:prstGeom>
          </p:spPr>
        </p:pic>
      </p:grpSp>
      <p:sp>
        <p:nvSpPr>
          <p:cNvPr id="84" name="Прямоугольник: скругленные углы 83">
            <a:extLst>
              <a:ext uri="{FF2B5EF4-FFF2-40B4-BE49-F238E27FC236}">
                <a16:creationId xmlns:a16="http://schemas.microsoft.com/office/drawing/2014/main" id="{B23D3365-1924-66E9-874C-236FBDDA54F5}"/>
              </a:ext>
            </a:extLst>
          </p:cNvPr>
          <p:cNvSpPr/>
          <p:nvPr/>
        </p:nvSpPr>
        <p:spPr>
          <a:xfrm>
            <a:off x="8295378" y="4590143"/>
            <a:ext cx="279247" cy="279247"/>
          </a:xfrm>
          <a:prstGeom prst="roundRect">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8" name="Рисунок 87" descr="Повторить">
            <a:extLst>
              <a:ext uri="{FF2B5EF4-FFF2-40B4-BE49-F238E27FC236}">
                <a16:creationId xmlns:a16="http://schemas.microsoft.com/office/drawing/2014/main" id="{134CA97E-03F4-6FE6-312F-42DBAF0603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1733" y="4647037"/>
            <a:ext cx="168457" cy="168457"/>
          </a:xfrm>
          <a:prstGeom prst="rect">
            <a:avLst/>
          </a:prstGeom>
        </p:spPr>
      </p:pic>
      <p:sp>
        <p:nvSpPr>
          <p:cNvPr id="86" name="Прямоугольник: скругленные углы 85">
            <a:extLst>
              <a:ext uri="{FF2B5EF4-FFF2-40B4-BE49-F238E27FC236}">
                <a16:creationId xmlns:a16="http://schemas.microsoft.com/office/drawing/2014/main" id="{70543468-E7B5-2AF5-F424-48ED254D9F2C}"/>
              </a:ext>
            </a:extLst>
          </p:cNvPr>
          <p:cNvSpPr/>
          <p:nvPr/>
        </p:nvSpPr>
        <p:spPr>
          <a:xfrm>
            <a:off x="10128361" y="4551045"/>
            <a:ext cx="279247" cy="279247"/>
          </a:xfrm>
          <a:prstGeom prst="roundRect">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TextBox 92">
            <a:extLst>
              <a:ext uri="{FF2B5EF4-FFF2-40B4-BE49-F238E27FC236}">
                <a16:creationId xmlns:a16="http://schemas.microsoft.com/office/drawing/2014/main" id="{2B05762A-34DC-0474-9DFD-D90098D6BEE1}"/>
              </a:ext>
            </a:extLst>
          </p:cNvPr>
          <p:cNvSpPr txBox="1"/>
          <p:nvPr/>
        </p:nvSpPr>
        <p:spPr>
          <a:xfrm>
            <a:off x="1040000" y="2697727"/>
            <a:ext cx="2631660" cy="523220"/>
          </a:xfrm>
          <a:prstGeom prst="rect">
            <a:avLst/>
          </a:prstGeom>
          <a:noFill/>
        </p:spPr>
        <p:txBody>
          <a:bodyPr wrap="square">
            <a:spAutoFit/>
          </a:bodyPr>
          <a:lstStyle/>
          <a:p>
            <a:r>
              <a:rPr kumimoji="0" lang="ru-RU" sz="1400" b="0" i="0" u="none" strike="noStrike" kern="1200" cap="none" spc="0" normalizeH="0" baseline="0" noProof="0" dirty="0">
                <a:ln>
                  <a:noFill/>
                </a:ln>
                <a:solidFill>
                  <a:srgbClr val="03539A"/>
                </a:solidFill>
                <a:effectLst/>
                <a:uLnTx/>
                <a:uFillTx/>
                <a:latin typeface="Nekst" panose="00000500000000000000" pitchFamily="2" charset="-52"/>
                <a:ea typeface="+mn-ea"/>
                <a:cs typeface="+mn-cs"/>
              </a:rPr>
              <a:t>направления деятельности компании</a:t>
            </a:r>
            <a:endParaRPr lang="ru-RU" dirty="0">
              <a:solidFill>
                <a:srgbClr val="03539A"/>
              </a:solidFill>
            </a:endParaRPr>
          </a:p>
        </p:txBody>
      </p:sp>
      <p:sp>
        <p:nvSpPr>
          <p:cNvPr id="94" name="Прямоугольник: скругленные углы 93">
            <a:extLst>
              <a:ext uri="{FF2B5EF4-FFF2-40B4-BE49-F238E27FC236}">
                <a16:creationId xmlns:a16="http://schemas.microsoft.com/office/drawing/2014/main" id="{18DC1F70-0312-6FAB-C58C-006A74FD6E19}"/>
              </a:ext>
            </a:extLst>
          </p:cNvPr>
          <p:cNvSpPr/>
          <p:nvPr/>
        </p:nvSpPr>
        <p:spPr>
          <a:xfrm>
            <a:off x="542283" y="2613647"/>
            <a:ext cx="11071739" cy="675854"/>
          </a:xfrm>
          <a:prstGeom prst="roundRect">
            <a:avLst>
              <a:gd name="adj" fmla="val 23837"/>
            </a:avLst>
          </a:prstGeom>
          <a:noFill/>
          <a:ln>
            <a:solidFill>
              <a:srgbClr val="012BFF">
                <a:alpha val="1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1" name="Прямоугольник: скругленные углы 140">
            <a:extLst>
              <a:ext uri="{FF2B5EF4-FFF2-40B4-BE49-F238E27FC236}">
                <a16:creationId xmlns:a16="http://schemas.microsoft.com/office/drawing/2014/main" id="{12B3FDC6-F60E-BEF3-3933-3167F39D3FE8}"/>
              </a:ext>
            </a:extLst>
          </p:cNvPr>
          <p:cNvSpPr/>
          <p:nvPr/>
        </p:nvSpPr>
        <p:spPr>
          <a:xfrm>
            <a:off x="-262208" y="598449"/>
            <a:ext cx="350065" cy="1643764"/>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CF515509-6B5D-8F44-8860-8F1E43E1B2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317280" y="-1584105"/>
            <a:ext cx="7100693" cy="5524339"/>
          </a:xfrm>
          <a:prstGeom prst="rect">
            <a:avLst/>
          </a:prstGeom>
        </p:spPr>
      </p:pic>
      <p:pic>
        <p:nvPicPr>
          <p:cNvPr id="2" name="Рисунок 1">
            <a:extLst>
              <a:ext uri="{FF2B5EF4-FFF2-40B4-BE49-F238E27FC236}">
                <a16:creationId xmlns:a16="http://schemas.microsoft.com/office/drawing/2014/main" id="{0175C243-41BB-1452-DA61-CAFF2AF434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75825" y="4590143"/>
            <a:ext cx="174806" cy="174806"/>
          </a:xfrm>
          <a:prstGeom prst="rect">
            <a:avLst/>
          </a:prstGeom>
        </p:spPr>
      </p:pic>
      <p:sp>
        <p:nvSpPr>
          <p:cNvPr id="4" name="TextBox 3">
            <a:extLst>
              <a:ext uri="{FF2B5EF4-FFF2-40B4-BE49-F238E27FC236}">
                <a16:creationId xmlns:a16="http://schemas.microsoft.com/office/drawing/2014/main" id="{5D080682-44B3-C7EC-45DB-598390AECA99}"/>
              </a:ext>
            </a:extLst>
          </p:cNvPr>
          <p:cNvSpPr txBox="1"/>
          <p:nvPr/>
        </p:nvSpPr>
        <p:spPr>
          <a:xfrm>
            <a:off x="2300517" y="5021378"/>
            <a:ext cx="184229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Gilroy" panose="00000500000000000000" pitchFamily="2" charset="-52"/>
              </a:rPr>
              <a:t>Разработка технологий литолого-фациального </a:t>
            </a:r>
            <a:r>
              <a:rPr kumimoji="0" lang="ru-RU" sz="1100" b="1" i="0" u="none" strike="noStrike" kern="1200" cap="none" spc="0" normalizeH="0" baseline="0" noProof="0" dirty="0">
                <a:ln>
                  <a:noFill/>
                </a:ln>
                <a:solidFill>
                  <a:prstClr val="black"/>
                </a:solidFill>
                <a:effectLst/>
                <a:uLnTx/>
                <a:uFillTx/>
                <a:latin typeface="Gilroy" panose="00000500000000000000" pitchFamily="2" charset="-52"/>
              </a:rPr>
              <a:t>геологического моделирования</a:t>
            </a:r>
            <a:endParaRPr kumimoji="0" lang="ru-RU" sz="1100" b="1" i="0" u="none" strike="noStrike" kern="1200" cap="none" spc="0" normalizeH="0" baseline="0" noProof="0" dirty="0">
              <a:ln>
                <a:noFill/>
              </a:ln>
              <a:solidFill>
                <a:prstClr val="black"/>
              </a:solidFill>
              <a:effectLst/>
              <a:uLnTx/>
              <a:uFillTx/>
              <a:latin typeface="Gilroy SemiBold" panose="00000700000000000000" pitchFamily="2" charset="-52"/>
            </a:endParaRPr>
          </a:p>
        </p:txBody>
      </p:sp>
      <p:sp>
        <p:nvSpPr>
          <p:cNvPr id="59" name="Прямоугольник: скругленные углы 58">
            <a:extLst>
              <a:ext uri="{FF2B5EF4-FFF2-40B4-BE49-F238E27FC236}">
                <a16:creationId xmlns:a16="http://schemas.microsoft.com/office/drawing/2014/main" id="{5D1FD60D-2926-4FC4-BA42-1B58EAAABB97}"/>
              </a:ext>
            </a:extLst>
          </p:cNvPr>
          <p:cNvSpPr/>
          <p:nvPr/>
        </p:nvSpPr>
        <p:spPr>
          <a:xfrm>
            <a:off x="2410691" y="4601446"/>
            <a:ext cx="279247" cy="279247"/>
          </a:xfrm>
          <a:prstGeom prst="roundRect">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513D31FC-3B44-408D-B3EC-096DCCB53B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47123" y="4647037"/>
            <a:ext cx="194426" cy="194426"/>
          </a:xfrm>
          <a:prstGeom prst="rect">
            <a:avLst/>
          </a:prstGeom>
        </p:spPr>
      </p:pic>
      <p:grpSp>
        <p:nvGrpSpPr>
          <p:cNvPr id="77" name="Рисунок 7">
            <a:extLst>
              <a:ext uri="{FF2B5EF4-FFF2-40B4-BE49-F238E27FC236}">
                <a16:creationId xmlns:a16="http://schemas.microsoft.com/office/drawing/2014/main" id="{F95DED7B-7063-4253-9E3E-3F2F924B0729}"/>
              </a:ext>
            </a:extLst>
          </p:cNvPr>
          <p:cNvGrpSpPr/>
          <p:nvPr/>
        </p:nvGrpSpPr>
        <p:grpSpPr>
          <a:xfrm>
            <a:off x="10523034" y="397549"/>
            <a:ext cx="1202981" cy="199524"/>
            <a:chOff x="3551339" y="3006890"/>
            <a:chExt cx="5089184" cy="844082"/>
          </a:xfrm>
        </p:grpSpPr>
        <p:sp>
          <p:nvSpPr>
            <p:cNvPr id="79" name="Полилиния: фигура 78">
              <a:extLst>
                <a:ext uri="{FF2B5EF4-FFF2-40B4-BE49-F238E27FC236}">
                  <a16:creationId xmlns:a16="http://schemas.microsoft.com/office/drawing/2014/main" id="{97991116-E152-4BC3-872D-AA2BB7EBB6B7}"/>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80" name="Полилиния: фигура 79">
              <a:extLst>
                <a:ext uri="{FF2B5EF4-FFF2-40B4-BE49-F238E27FC236}">
                  <a16:creationId xmlns:a16="http://schemas.microsoft.com/office/drawing/2014/main" id="{96FDCDC8-7783-4F50-9531-3C5945C82174}"/>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5" name="TextBox 4">
            <a:extLst>
              <a:ext uri="{FF2B5EF4-FFF2-40B4-BE49-F238E27FC236}">
                <a16:creationId xmlns:a16="http://schemas.microsoft.com/office/drawing/2014/main" id="{5634DB20-057F-747F-B49D-1733CA8E8BE4}"/>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rgbClr val="0D1A47"/>
              </a:solidFill>
              <a:latin typeface="Nekst" panose="00000500000000000000" pitchFamily="2" charset="-52"/>
            </a:endParaRPr>
          </a:p>
        </p:txBody>
      </p:sp>
      <p:sp>
        <p:nvSpPr>
          <p:cNvPr id="7" name="TextBox 6">
            <a:extLst>
              <a:ext uri="{FF2B5EF4-FFF2-40B4-BE49-F238E27FC236}">
                <a16:creationId xmlns:a16="http://schemas.microsoft.com/office/drawing/2014/main" id="{90596DEA-D7B3-94B4-B110-89699C2EB36B}"/>
              </a:ext>
            </a:extLst>
          </p:cNvPr>
          <p:cNvSpPr txBox="1"/>
          <p:nvPr/>
        </p:nvSpPr>
        <p:spPr>
          <a:xfrm>
            <a:off x="11352462" y="6403043"/>
            <a:ext cx="320356"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2</a:t>
            </a:r>
            <a:endParaRPr lang="ru-RU" sz="2800" dirty="0">
              <a:solidFill>
                <a:srgbClr val="03539A"/>
              </a:solidFill>
              <a:latin typeface="Nekst Bold" panose="00000800000000000000" pitchFamily="2" charset="-52"/>
            </a:endParaRPr>
          </a:p>
        </p:txBody>
      </p:sp>
    </p:spTree>
    <p:extLst>
      <p:ext uri="{BB962C8B-B14F-4D97-AF65-F5344CB8AC3E}">
        <p14:creationId xmlns:p14="http://schemas.microsoft.com/office/powerpoint/2010/main" val="1115320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Прямоугольник: скругленные углы 60">
            <a:extLst>
              <a:ext uri="{FF2B5EF4-FFF2-40B4-BE49-F238E27FC236}">
                <a16:creationId xmlns:a16="http://schemas.microsoft.com/office/drawing/2014/main" id="{E95EB591-32B1-4BB9-831A-C9E6D9748538}"/>
              </a:ext>
            </a:extLst>
          </p:cNvPr>
          <p:cNvSpPr/>
          <p:nvPr/>
        </p:nvSpPr>
        <p:spPr>
          <a:xfrm>
            <a:off x="7870909" y="2179812"/>
            <a:ext cx="1720766" cy="31859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1" name="Рисунок 30">
            <a:extLst>
              <a:ext uri="{FF2B5EF4-FFF2-40B4-BE49-F238E27FC236}">
                <a16:creationId xmlns:a16="http://schemas.microsoft.com/office/drawing/2014/main" id="{5275B35C-7422-44DD-85A4-7C90ECB9A512}"/>
              </a:ext>
            </a:extLst>
          </p:cNvPr>
          <p:cNvPicPr>
            <a:picLocks noChangeAspect="1"/>
          </p:cNvPicPr>
          <p:nvPr/>
        </p:nvPicPr>
        <p:blipFill rotWithShape="1">
          <a:blip r:embed="rId3"/>
          <a:srcRect l="755" t="10538" r="11964" b="3880"/>
          <a:stretch/>
        </p:blipFill>
        <p:spPr>
          <a:xfrm>
            <a:off x="558117" y="1420655"/>
            <a:ext cx="6895358" cy="2230718"/>
          </a:xfrm>
          <a:custGeom>
            <a:avLst/>
            <a:gdLst>
              <a:gd name="connsiteX0" fmla="*/ 133300 w 7402512"/>
              <a:gd name="connsiteY0" fmla="*/ 0 h 2152089"/>
              <a:gd name="connsiteX1" fmla="*/ 7269212 w 7402512"/>
              <a:gd name="connsiteY1" fmla="*/ 0 h 2152089"/>
              <a:gd name="connsiteX2" fmla="*/ 7402512 w 7402512"/>
              <a:gd name="connsiteY2" fmla="*/ 133300 h 2152089"/>
              <a:gd name="connsiteX3" fmla="*/ 7402512 w 7402512"/>
              <a:gd name="connsiteY3" fmla="*/ 2018789 h 2152089"/>
              <a:gd name="connsiteX4" fmla="*/ 7269212 w 7402512"/>
              <a:gd name="connsiteY4" fmla="*/ 2152089 h 2152089"/>
              <a:gd name="connsiteX5" fmla="*/ 133300 w 7402512"/>
              <a:gd name="connsiteY5" fmla="*/ 2152089 h 2152089"/>
              <a:gd name="connsiteX6" fmla="*/ 0 w 7402512"/>
              <a:gd name="connsiteY6" fmla="*/ 2018789 h 2152089"/>
              <a:gd name="connsiteX7" fmla="*/ 0 w 7402512"/>
              <a:gd name="connsiteY7" fmla="*/ 133300 h 2152089"/>
              <a:gd name="connsiteX8" fmla="*/ 133300 w 7402512"/>
              <a:gd name="connsiteY8" fmla="*/ 0 h 215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2512" h="2152089">
                <a:moveTo>
                  <a:pt x="133300" y="0"/>
                </a:moveTo>
                <a:lnTo>
                  <a:pt x="7269212" y="0"/>
                </a:lnTo>
                <a:cubicBezTo>
                  <a:pt x="7342832" y="0"/>
                  <a:pt x="7402512" y="59680"/>
                  <a:pt x="7402512" y="133300"/>
                </a:cubicBezTo>
                <a:lnTo>
                  <a:pt x="7402512" y="2018789"/>
                </a:lnTo>
                <a:cubicBezTo>
                  <a:pt x="7402512" y="2092409"/>
                  <a:pt x="7342832" y="2152089"/>
                  <a:pt x="7269212" y="2152089"/>
                </a:cubicBezTo>
                <a:lnTo>
                  <a:pt x="133300" y="2152089"/>
                </a:lnTo>
                <a:cubicBezTo>
                  <a:pt x="59680" y="2152089"/>
                  <a:pt x="0" y="2092409"/>
                  <a:pt x="0" y="2018789"/>
                </a:cubicBezTo>
                <a:lnTo>
                  <a:pt x="0" y="133300"/>
                </a:lnTo>
                <a:cubicBezTo>
                  <a:pt x="0" y="59680"/>
                  <a:pt x="59680" y="0"/>
                  <a:pt x="133300" y="0"/>
                </a:cubicBezTo>
                <a:close/>
              </a:path>
            </a:pathLst>
          </a:custGeom>
          <a:ln>
            <a:solidFill>
              <a:srgbClr val="03539A">
                <a:alpha val="30000"/>
              </a:srgbClr>
            </a:solidFill>
          </a:ln>
        </p:spPr>
      </p:pic>
      <p:pic>
        <p:nvPicPr>
          <p:cNvPr id="32" name="Рисунок 31">
            <a:extLst>
              <a:ext uri="{FF2B5EF4-FFF2-40B4-BE49-F238E27FC236}">
                <a16:creationId xmlns:a16="http://schemas.microsoft.com/office/drawing/2014/main" id="{8A2D280B-9080-40F3-B613-ADEC32043E03}"/>
              </a:ext>
            </a:extLst>
          </p:cNvPr>
          <p:cNvPicPr>
            <a:picLocks noChangeAspect="1"/>
          </p:cNvPicPr>
          <p:nvPr/>
        </p:nvPicPr>
        <p:blipFill rotWithShape="1">
          <a:blip r:embed="rId4"/>
          <a:srcRect l="660" t="11467" r="12059" b="3331"/>
          <a:stretch/>
        </p:blipFill>
        <p:spPr>
          <a:xfrm>
            <a:off x="550863" y="4104147"/>
            <a:ext cx="6895358" cy="2232244"/>
          </a:xfrm>
          <a:custGeom>
            <a:avLst/>
            <a:gdLst>
              <a:gd name="connsiteX0" fmla="*/ 133392 w 7402512"/>
              <a:gd name="connsiteY0" fmla="*/ 0 h 2153561"/>
              <a:gd name="connsiteX1" fmla="*/ 7269120 w 7402512"/>
              <a:gd name="connsiteY1" fmla="*/ 0 h 2153561"/>
              <a:gd name="connsiteX2" fmla="*/ 7402512 w 7402512"/>
              <a:gd name="connsiteY2" fmla="*/ 133392 h 2153561"/>
              <a:gd name="connsiteX3" fmla="*/ 7402512 w 7402512"/>
              <a:gd name="connsiteY3" fmla="*/ 2020169 h 2153561"/>
              <a:gd name="connsiteX4" fmla="*/ 7269120 w 7402512"/>
              <a:gd name="connsiteY4" fmla="*/ 2153561 h 2153561"/>
              <a:gd name="connsiteX5" fmla="*/ 133392 w 7402512"/>
              <a:gd name="connsiteY5" fmla="*/ 2153561 h 2153561"/>
              <a:gd name="connsiteX6" fmla="*/ 0 w 7402512"/>
              <a:gd name="connsiteY6" fmla="*/ 2020169 h 2153561"/>
              <a:gd name="connsiteX7" fmla="*/ 0 w 7402512"/>
              <a:gd name="connsiteY7" fmla="*/ 133392 h 2153561"/>
              <a:gd name="connsiteX8" fmla="*/ 133392 w 7402512"/>
              <a:gd name="connsiteY8" fmla="*/ 0 h 215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2512" h="2153561">
                <a:moveTo>
                  <a:pt x="133392" y="0"/>
                </a:moveTo>
                <a:lnTo>
                  <a:pt x="7269120" y="0"/>
                </a:lnTo>
                <a:cubicBezTo>
                  <a:pt x="7342790" y="0"/>
                  <a:pt x="7402512" y="59722"/>
                  <a:pt x="7402512" y="133392"/>
                </a:cubicBezTo>
                <a:lnTo>
                  <a:pt x="7402512" y="2020169"/>
                </a:lnTo>
                <a:cubicBezTo>
                  <a:pt x="7402512" y="2093839"/>
                  <a:pt x="7342790" y="2153561"/>
                  <a:pt x="7269120" y="2153561"/>
                </a:cubicBezTo>
                <a:lnTo>
                  <a:pt x="133392" y="2153561"/>
                </a:lnTo>
                <a:cubicBezTo>
                  <a:pt x="59722" y="2153561"/>
                  <a:pt x="0" y="2093839"/>
                  <a:pt x="0" y="2020169"/>
                </a:cubicBezTo>
                <a:lnTo>
                  <a:pt x="0" y="133392"/>
                </a:lnTo>
                <a:cubicBezTo>
                  <a:pt x="0" y="59722"/>
                  <a:pt x="59722" y="0"/>
                  <a:pt x="133392" y="0"/>
                </a:cubicBezTo>
                <a:close/>
              </a:path>
            </a:pathLst>
          </a:custGeom>
          <a:ln>
            <a:solidFill>
              <a:srgbClr val="03539A">
                <a:alpha val="30000"/>
              </a:srgbClr>
            </a:solidFill>
          </a:ln>
        </p:spPr>
      </p:pic>
      <p:sp>
        <p:nvSpPr>
          <p:cNvPr id="2" name="Номер слайда 1">
            <a:extLst>
              <a:ext uri="{FF2B5EF4-FFF2-40B4-BE49-F238E27FC236}">
                <a16:creationId xmlns:a16="http://schemas.microsoft.com/office/drawing/2014/main" id="{872FB690-072C-8F84-B0FF-BBA75BB8A715}"/>
              </a:ext>
            </a:extLst>
          </p:cNvPr>
          <p:cNvSpPr>
            <a:spLocks noGrp="1"/>
          </p:cNvSpPr>
          <p:nvPr>
            <p:ph type="sldNum" sz="quarter" idx="12"/>
          </p:nvPr>
        </p:nvSpPr>
        <p:spPr/>
        <p:txBody>
          <a:bodyPr/>
          <a:lstStyle/>
          <a:p>
            <a:fld id="{D3D20775-C6ED-4CFC-A0E3-2E43A9156611}" type="slidenum">
              <a:rPr lang="ru-RU" smtClean="0"/>
              <a:t>20</a:t>
            </a:fld>
            <a:endParaRPr lang="ru-RU"/>
          </a:p>
        </p:txBody>
      </p:sp>
      <p:sp>
        <p:nvSpPr>
          <p:cNvPr id="13" name="TextBox 12">
            <a:extLst>
              <a:ext uri="{FF2B5EF4-FFF2-40B4-BE49-F238E27FC236}">
                <a16:creationId xmlns:a16="http://schemas.microsoft.com/office/drawing/2014/main" id="{67C63163-1F84-9E64-D8AC-9002D008373E}"/>
              </a:ext>
            </a:extLst>
          </p:cNvPr>
          <p:cNvSpPr txBox="1"/>
          <p:nvPr/>
        </p:nvSpPr>
        <p:spPr>
          <a:xfrm>
            <a:off x="7911578" y="1613324"/>
            <a:ext cx="2108723" cy="584775"/>
          </a:xfrm>
          <a:prstGeom prst="rect">
            <a:avLst/>
          </a:prstGeom>
          <a:noFill/>
        </p:spPr>
        <p:txBody>
          <a:bodyPr wrap="square">
            <a:spAutoFit/>
          </a:bodyPr>
          <a:lstStyle/>
          <a:p>
            <a:r>
              <a:rPr lang="ru-RU" sz="1600" dirty="0">
                <a:solidFill>
                  <a:srgbClr val="03539A"/>
                </a:solidFill>
                <a:effectLst/>
                <a:latin typeface="Nekst Medium" panose="00000600000000000000" pitchFamily="2" charset="-52"/>
                <a:ea typeface="Calibri" panose="020F0502020204030204" pitchFamily="34" charset="0"/>
                <a:cs typeface="Arial" panose="020B0604020202020204" pitchFamily="34" charset="0"/>
              </a:rPr>
              <a:t>Куб литологии, сформированный</a:t>
            </a:r>
            <a:endParaRPr lang="ru-RU" sz="1600" dirty="0">
              <a:solidFill>
                <a:srgbClr val="03539A"/>
              </a:solidFill>
              <a:latin typeface="Nekst Medium" panose="00000600000000000000" pitchFamily="2" charset="-52"/>
            </a:endParaRPr>
          </a:p>
        </p:txBody>
      </p:sp>
      <p:sp>
        <p:nvSpPr>
          <p:cNvPr id="14" name="TextBox 13">
            <a:extLst>
              <a:ext uri="{FF2B5EF4-FFF2-40B4-BE49-F238E27FC236}">
                <a16:creationId xmlns:a16="http://schemas.microsoft.com/office/drawing/2014/main" id="{97F7D04F-1E05-D79A-16D3-8AAE57E9DF74}"/>
              </a:ext>
            </a:extLst>
          </p:cNvPr>
          <p:cNvSpPr txBox="1"/>
          <p:nvPr/>
        </p:nvSpPr>
        <p:spPr>
          <a:xfrm>
            <a:off x="7911579" y="4283612"/>
            <a:ext cx="2108722" cy="584775"/>
          </a:xfrm>
          <a:prstGeom prst="rect">
            <a:avLst/>
          </a:prstGeom>
          <a:noFill/>
        </p:spPr>
        <p:txBody>
          <a:bodyPr wrap="square">
            <a:spAutoFit/>
          </a:bodyPr>
          <a:lstStyle/>
          <a:p>
            <a:r>
              <a:rPr lang="ru-RU" sz="1600" dirty="0">
                <a:solidFill>
                  <a:srgbClr val="03539A"/>
                </a:solidFill>
                <a:effectLst/>
                <a:latin typeface="Nekst Medium" panose="00000600000000000000" pitchFamily="2" charset="-52"/>
                <a:ea typeface="Calibri" panose="020F0502020204030204" pitchFamily="34" charset="0"/>
                <a:cs typeface="Arial" panose="020B0604020202020204" pitchFamily="34" charset="0"/>
              </a:rPr>
              <a:t>Куб литологии, сформированный</a:t>
            </a:r>
            <a:endParaRPr lang="ru-RU" sz="1600" dirty="0">
              <a:solidFill>
                <a:srgbClr val="03539A"/>
              </a:solidFill>
              <a:latin typeface="Nekst Medium" panose="00000600000000000000" pitchFamily="2" charset="-52"/>
            </a:endParaRPr>
          </a:p>
        </p:txBody>
      </p:sp>
      <p:sp>
        <p:nvSpPr>
          <p:cNvPr id="15" name="Прямоугольник: скругленные углы 14">
            <a:extLst>
              <a:ext uri="{FF2B5EF4-FFF2-40B4-BE49-F238E27FC236}">
                <a16:creationId xmlns:a16="http://schemas.microsoft.com/office/drawing/2014/main" id="{C7BD31A1-B9CE-47B4-AA91-D0DAB6A1A8B9}"/>
              </a:ext>
            </a:extLst>
          </p:cNvPr>
          <p:cNvSpPr/>
          <p:nvPr/>
        </p:nvSpPr>
        <p:spPr>
          <a:xfrm>
            <a:off x="-262208" y="488336"/>
            <a:ext cx="350065" cy="41075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7655DEDF-B1E6-4C8F-8C90-903A3875049D}"/>
              </a:ext>
            </a:extLst>
          </p:cNvPr>
          <p:cNvSpPr txBox="1"/>
          <p:nvPr/>
        </p:nvSpPr>
        <p:spPr>
          <a:xfrm>
            <a:off x="644455" y="437424"/>
            <a:ext cx="3666931"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Выделение </a:t>
            </a:r>
            <a:r>
              <a:rPr lang="ru-RU" sz="2400" dirty="0" err="1">
                <a:solidFill>
                  <a:srgbClr val="03539A"/>
                </a:solidFill>
                <a:latin typeface="Nekst Semi Bold" panose="00000700000000000000" pitchFamily="2" charset="-52"/>
              </a:rPr>
              <a:t>литотипов</a:t>
            </a:r>
            <a:endParaRPr lang="ru-RU" sz="2400" dirty="0">
              <a:solidFill>
                <a:srgbClr val="03539A"/>
              </a:solidFill>
              <a:latin typeface="Nekst Semi Bold" panose="00000700000000000000" pitchFamily="2" charset="-52"/>
            </a:endParaRPr>
          </a:p>
        </p:txBody>
      </p:sp>
      <p:grpSp>
        <p:nvGrpSpPr>
          <p:cNvPr id="17" name="Рисунок 7">
            <a:extLst>
              <a:ext uri="{FF2B5EF4-FFF2-40B4-BE49-F238E27FC236}">
                <a16:creationId xmlns:a16="http://schemas.microsoft.com/office/drawing/2014/main" id="{76B0F830-2D49-416D-BE0F-6F67879D66AC}"/>
              </a:ext>
            </a:extLst>
          </p:cNvPr>
          <p:cNvGrpSpPr/>
          <p:nvPr/>
        </p:nvGrpSpPr>
        <p:grpSpPr>
          <a:xfrm>
            <a:off x="10523034" y="397549"/>
            <a:ext cx="1202981" cy="199524"/>
            <a:chOff x="3551339" y="3006890"/>
            <a:chExt cx="5089184" cy="844082"/>
          </a:xfrm>
        </p:grpSpPr>
        <p:sp>
          <p:nvSpPr>
            <p:cNvPr id="18" name="Полилиния: фигура 17">
              <a:extLst>
                <a:ext uri="{FF2B5EF4-FFF2-40B4-BE49-F238E27FC236}">
                  <a16:creationId xmlns:a16="http://schemas.microsoft.com/office/drawing/2014/main" id="{665034F7-190D-413D-BAF6-6E9577F3855F}"/>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A7532282-EF7A-43FD-980C-30A2E62C1A9D}"/>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20" name="TextBox 19">
            <a:extLst>
              <a:ext uri="{FF2B5EF4-FFF2-40B4-BE49-F238E27FC236}">
                <a16:creationId xmlns:a16="http://schemas.microsoft.com/office/drawing/2014/main" id="{75A8F489-6706-4A83-9156-8D0E81F0226C}"/>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
        <p:nvSpPr>
          <p:cNvPr id="21" name="Прямоугольник: скругленные углы 20">
            <a:extLst>
              <a:ext uri="{FF2B5EF4-FFF2-40B4-BE49-F238E27FC236}">
                <a16:creationId xmlns:a16="http://schemas.microsoft.com/office/drawing/2014/main" id="{BA3C1FE3-5A0B-4B67-8FBF-2F205132A884}"/>
              </a:ext>
            </a:extLst>
          </p:cNvPr>
          <p:cNvSpPr/>
          <p:nvPr/>
        </p:nvSpPr>
        <p:spPr>
          <a:xfrm>
            <a:off x="4221252" y="553421"/>
            <a:ext cx="3909923" cy="31859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519E556F-5556-471A-8054-359011FF39F3}"/>
              </a:ext>
            </a:extLst>
          </p:cNvPr>
          <p:cNvSpPr txBox="1"/>
          <p:nvPr/>
        </p:nvSpPr>
        <p:spPr>
          <a:xfrm>
            <a:off x="4379229" y="553421"/>
            <a:ext cx="3829911" cy="307777"/>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400" i="0" u="none" strike="noStrike" kern="1200" cap="none" spc="0" normalizeH="0" baseline="0" noProof="0" dirty="0">
                <a:ln>
                  <a:noFill/>
                </a:ln>
                <a:solidFill>
                  <a:srgbClr val="03539A"/>
                </a:solidFill>
                <a:effectLst/>
                <a:uLnTx/>
                <a:uFillTx/>
                <a:latin typeface="Nekst "/>
                <a:cs typeface="Arial" panose="020B0604020202020204" pitchFamily="34" charset="0"/>
              </a:rPr>
              <a:t>Классификация пород по Даниловой</a:t>
            </a:r>
          </a:p>
        </p:txBody>
      </p:sp>
      <p:grpSp>
        <p:nvGrpSpPr>
          <p:cNvPr id="25" name="Группа 24">
            <a:extLst>
              <a:ext uri="{FF2B5EF4-FFF2-40B4-BE49-F238E27FC236}">
                <a16:creationId xmlns:a16="http://schemas.microsoft.com/office/drawing/2014/main" id="{A558D921-A3D3-456B-A730-32B75A695F49}"/>
              </a:ext>
            </a:extLst>
          </p:cNvPr>
          <p:cNvGrpSpPr/>
          <p:nvPr/>
        </p:nvGrpSpPr>
        <p:grpSpPr>
          <a:xfrm>
            <a:off x="558117" y="1074864"/>
            <a:ext cx="1341715" cy="276999"/>
            <a:chOff x="4318063" y="1094046"/>
            <a:chExt cx="1341715" cy="276999"/>
          </a:xfrm>
        </p:grpSpPr>
        <p:sp>
          <p:nvSpPr>
            <p:cNvPr id="26" name="Прямоугольник: скругленные углы 25">
              <a:extLst>
                <a:ext uri="{FF2B5EF4-FFF2-40B4-BE49-F238E27FC236}">
                  <a16:creationId xmlns:a16="http://schemas.microsoft.com/office/drawing/2014/main" id="{7647C284-96FA-42AB-9939-F1D93BB88CBC}"/>
                </a:ext>
              </a:extLst>
            </p:cNvPr>
            <p:cNvSpPr/>
            <p:nvPr/>
          </p:nvSpPr>
          <p:spPr>
            <a:xfrm>
              <a:off x="4318063" y="1094046"/>
              <a:ext cx="1341715"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09DA7334-6FB0-4772-939F-66147A85510A}"/>
                </a:ext>
              </a:extLst>
            </p:cNvPr>
            <p:cNvSpPr txBox="1"/>
            <p:nvPr/>
          </p:nvSpPr>
          <p:spPr>
            <a:xfrm>
              <a:off x="4508564" y="1094046"/>
              <a:ext cx="1064715" cy="276999"/>
            </a:xfrm>
            <a:prstGeom prst="rect">
              <a:avLst/>
            </a:prstGeom>
            <a:noFill/>
          </p:spPr>
          <p:txBody>
            <a:bodyPr wrap="none" rtlCol="0">
              <a:spAutoFit/>
            </a:bodyPr>
            <a:lstStyle/>
            <a:p>
              <a:r>
                <a:rPr lang="ru-RU" sz="1200" dirty="0">
                  <a:solidFill>
                    <a:schemeClr val="bg1"/>
                  </a:solidFill>
                  <a:latin typeface="Nekst Semi Bold" panose="00000700000000000000" pitchFamily="2" charset="-52"/>
                  <a:cs typeface="Times New Roman" panose="02020603050405020304" pitchFamily="18" charset="0"/>
                </a:rPr>
                <a:t>Куб </a:t>
              </a:r>
              <a:r>
                <a:rPr lang="en-US" sz="1200" dirty="0">
                  <a:solidFill>
                    <a:schemeClr val="bg1"/>
                  </a:solidFill>
                  <a:latin typeface="Nekst Semi Bold" panose="00000700000000000000" pitchFamily="2" charset="-52"/>
                  <a:cs typeface="Times New Roman" panose="02020603050405020304" pitchFamily="18" charset="0"/>
                </a:rPr>
                <a:t>LITO</a:t>
              </a:r>
              <a:r>
                <a:rPr lang="ru-RU" sz="1200" dirty="0">
                  <a:solidFill>
                    <a:schemeClr val="bg1"/>
                  </a:solidFill>
                  <a:latin typeface="Nekst Semi Bold" panose="00000700000000000000" pitchFamily="2" charset="-52"/>
                  <a:cs typeface="Times New Roman" panose="02020603050405020304" pitchFamily="18" charset="0"/>
                </a:rPr>
                <a:t>_4</a:t>
              </a:r>
            </a:p>
          </p:txBody>
        </p:sp>
      </p:grpSp>
      <p:grpSp>
        <p:nvGrpSpPr>
          <p:cNvPr id="28" name="Группа 27">
            <a:extLst>
              <a:ext uri="{FF2B5EF4-FFF2-40B4-BE49-F238E27FC236}">
                <a16:creationId xmlns:a16="http://schemas.microsoft.com/office/drawing/2014/main" id="{9C1D6385-3B1C-4D3B-816D-E890C71BE5F3}"/>
              </a:ext>
            </a:extLst>
          </p:cNvPr>
          <p:cNvGrpSpPr/>
          <p:nvPr/>
        </p:nvGrpSpPr>
        <p:grpSpPr>
          <a:xfrm>
            <a:off x="550863" y="3758310"/>
            <a:ext cx="1341715" cy="276999"/>
            <a:chOff x="4318063" y="1094046"/>
            <a:chExt cx="1341715" cy="276999"/>
          </a:xfrm>
        </p:grpSpPr>
        <p:sp>
          <p:nvSpPr>
            <p:cNvPr id="29" name="Прямоугольник: скругленные углы 28">
              <a:extLst>
                <a:ext uri="{FF2B5EF4-FFF2-40B4-BE49-F238E27FC236}">
                  <a16:creationId xmlns:a16="http://schemas.microsoft.com/office/drawing/2014/main" id="{74509833-7F15-4C3D-85BB-2E427B64C0AB}"/>
                </a:ext>
              </a:extLst>
            </p:cNvPr>
            <p:cNvSpPr/>
            <p:nvPr/>
          </p:nvSpPr>
          <p:spPr>
            <a:xfrm>
              <a:off x="4318063" y="1094046"/>
              <a:ext cx="1341715"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88190C8E-BF01-42F8-A7A8-B189208217DF}"/>
                </a:ext>
              </a:extLst>
            </p:cNvPr>
            <p:cNvSpPr txBox="1"/>
            <p:nvPr/>
          </p:nvSpPr>
          <p:spPr>
            <a:xfrm>
              <a:off x="4508564" y="1094046"/>
              <a:ext cx="1064715" cy="276999"/>
            </a:xfrm>
            <a:prstGeom prst="rect">
              <a:avLst/>
            </a:prstGeom>
            <a:noFill/>
          </p:spPr>
          <p:txBody>
            <a:bodyPr wrap="none" rtlCol="0">
              <a:spAutoFit/>
            </a:bodyPr>
            <a:lstStyle/>
            <a:p>
              <a:r>
                <a:rPr lang="ru-RU" sz="1200" dirty="0">
                  <a:solidFill>
                    <a:schemeClr val="bg1"/>
                  </a:solidFill>
                  <a:latin typeface="Nekst Semi Bold" panose="00000700000000000000" pitchFamily="2" charset="-52"/>
                  <a:cs typeface="Times New Roman" panose="02020603050405020304" pitchFamily="18" charset="0"/>
                </a:rPr>
                <a:t>Куб </a:t>
              </a:r>
              <a:r>
                <a:rPr lang="en-US" sz="1200" dirty="0">
                  <a:solidFill>
                    <a:schemeClr val="bg1"/>
                  </a:solidFill>
                  <a:latin typeface="Nekst Semi Bold" panose="00000700000000000000" pitchFamily="2" charset="-52"/>
                  <a:cs typeface="Times New Roman" panose="02020603050405020304" pitchFamily="18" charset="0"/>
                </a:rPr>
                <a:t>LITO</a:t>
              </a:r>
              <a:r>
                <a:rPr lang="ru-RU" sz="1200" dirty="0">
                  <a:solidFill>
                    <a:schemeClr val="bg1"/>
                  </a:solidFill>
                  <a:latin typeface="Nekst Semi Bold" panose="00000700000000000000" pitchFamily="2" charset="-52"/>
                  <a:cs typeface="Times New Roman" panose="02020603050405020304" pitchFamily="18" charset="0"/>
                </a:rPr>
                <a:t>_5</a:t>
              </a:r>
            </a:p>
          </p:txBody>
        </p:sp>
      </p:grpSp>
      <p:grpSp>
        <p:nvGrpSpPr>
          <p:cNvPr id="33" name="Группа 32">
            <a:extLst>
              <a:ext uri="{FF2B5EF4-FFF2-40B4-BE49-F238E27FC236}">
                <a16:creationId xmlns:a16="http://schemas.microsoft.com/office/drawing/2014/main" id="{47D30FB5-DD8B-41F7-BBC9-31EB10C97524}"/>
              </a:ext>
            </a:extLst>
          </p:cNvPr>
          <p:cNvGrpSpPr/>
          <p:nvPr/>
        </p:nvGrpSpPr>
        <p:grpSpPr>
          <a:xfrm>
            <a:off x="7870908" y="2973767"/>
            <a:ext cx="3606688" cy="552019"/>
            <a:chOff x="762142" y="4574549"/>
            <a:chExt cx="2989730" cy="552019"/>
          </a:xfrm>
        </p:grpSpPr>
        <p:sp>
          <p:nvSpPr>
            <p:cNvPr id="34" name="Прямоугольник: скругленные углы 33">
              <a:extLst>
                <a:ext uri="{FF2B5EF4-FFF2-40B4-BE49-F238E27FC236}">
                  <a16:creationId xmlns:a16="http://schemas.microsoft.com/office/drawing/2014/main" id="{3C79D013-785B-4BC7-BE77-E7ED91333B5C}"/>
                </a:ext>
              </a:extLst>
            </p:cNvPr>
            <p:cNvSpPr/>
            <p:nvPr/>
          </p:nvSpPr>
          <p:spPr>
            <a:xfrm>
              <a:off x="762142" y="4574549"/>
              <a:ext cx="2989730" cy="552019"/>
            </a:xfrm>
            <a:prstGeom prst="roundRect">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35" name="TextBox 34">
              <a:extLst>
                <a:ext uri="{FF2B5EF4-FFF2-40B4-BE49-F238E27FC236}">
                  <a16:creationId xmlns:a16="http://schemas.microsoft.com/office/drawing/2014/main" id="{0ABDCEB9-6C4E-428D-8237-EE7194538D79}"/>
                </a:ext>
              </a:extLst>
            </p:cNvPr>
            <p:cNvSpPr txBox="1"/>
            <p:nvPr/>
          </p:nvSpPr>
          <p:spPr>
            <a:xfrm>
              <a:off x="1400511" y="4864655"/>
              <a:ext cx="41845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ВВП</a:t>
              </a:r>
            </a:p>
          </p:txBody>
        </p:sp>
        <p:sp>
          <p:nvSpPr>
            <p:cNvPr id="36" name="TextBox 35">
              <a:extLst>
                <a:ext uri="{FF2B5EF4-FFF2-40B4-BE49-F238E27FC236}">
                  <a16:creationId xmlns:a16="http://schemas.microsoft.com/office/drawing/2014/main" id="{C22E9DB4-3F1D-45C0-8BC1-3DFC51D82D4D}"/>
                </a:ext>
              </a:extLst>
            </p:cNvPr>
            <p:cNvSpPr txBox="1"/>
            <p:nvPr/>
          </p:nvSpPr>
          <p:spPr>
            <a:xfrm>
              <a:off x="1870727" y="4864655"/>
              <a:ext cx="32805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ВП</a:t>
              </a:r>
            </a:p>
          </p:txBody>
        </p:sp>
        <p:sp>
          <p:nvSpPr>
            <p:cNvPr id="37" name="TextBox 36">
              <a:extLst>
                <a:ext uri="{FF2B5EF4-FFF2-40B4-BE49-F238E27FC236}">
                  <a16:creationId xmlns:a16="http://schemas.microsoft.com/office/drawing/2014/main" id="{0CAE126D-7CD2-4F55-A95A-0A032D00E536}"/>
                </a:ext>
              </a:extLst>
            </p:cNvPr>
            <p:cNvSpPr txBox="1"/>
            <p:nvPr/>
          </p:nvSpPr>
          <p:spPr>
            <a:xfrm>
              <a:off x="2296540" y="4864655"/>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СП</a:t>
              </a:r>
            </a:p>
          </p:txBody>
        </p:sp>
        <p:sp>
          <p:nvSpPr>
            <p:cNvPr id="38" name="TextBox 37">
              <a:extLst>
                <a:ext uri="{FF2B5EF4-FFF2-40B4-BE49-F238E27FC236}">
                  <a16:creationId xmlns:a16="http://schemas.microsoft.com/office/drawing/2014/main" id="{84E13E5B-DD54-44A1-BD72-D940270243F3}"/>
                </a:ext>
              </a:extLst>
            </p:cNvPr>
            <p:cNvSpPr txBox="1"/>
            <p:nvPr/>
          </p:nvSpPr>
          <p:spPr>
            <a:xfrm>
              <a:off x="2751130" y="4864654"/>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НП</a:t>
              </a:r>
            </a:p>
          </p:txBody>
        </p:sp>
        <p:sp>
          <p:nvSpPr>
            <p:cNvPr id="39" name="TextBox 38">
              <a:extLst>
                <a:ext uri="{FF2B5EF4-FFF2-40B4-BE49-F238E27FC236}">
                  <a16:creationId xmlns:a16="http://schemas.microsoft.com/office/drawing/2014/main" id="{07AB4CB0-8E7E-4C88-89A1-44595E56D771}"/>
                </a:ext>
              </a:extLst>
            </p:cNvPr>
            <p:cNvSpPr txBox="1"/>
            <p:nvPr/>
          </p:nvSpPr>
          <p:spPr>
            <a:xfrm>
              <a:off x="3204884" y="4864654"/>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НН</a:t>
              </a:r>
            </a:p>
          </p:txBody>
        </p:sp>
        <p:sp>
          <p:nvSpPr>
            <p:cNvPr id="40" name="Прямоугольник: скругленные углы 39">
              <a:extLst>
                <a:ext uri="{FF2B5EF4-FFF2-40B4-BE49-F238E27FC236}">
                  <a16:creationId xmlns:a16="http://schemas.microsoft.com/office/drawing/2014/main" id="{45E6C66D-A2D0-4F8F-BE78-6597D0700C14}"/>
                </a:ext>
              </a:extLst>
            </p:cNvPr>
            <p:cNvSpPr/>
            <p:nvPr/>
          </p:nvSpPr>
          <p:spPr>
            <a:xfrm>
              <a:off x="950820" y="4680978"/>
              <a:ext cx="376352" cy="185058"/>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41" name="Прямоугольник: скругленные углы 40">
              <a:extLst>
                <a:ext uri="{FF2B5EF4-FFF2-40B4-BE49-F238E27FC236}">
                  <a16:creationId xmlns:a16="http://schemas.microsoft.com/office/drawing/2014/main" id="{F30A91C7-A5BD-47E7-A563-4766C87266D1}"/>
                </a:ext>
              </a:extLst>
            </p:cNvPr>
            <p:cNvSpPr/>
            <p:nvPr/>
          </p:nvSpPr>
          <p:spPr>
            <a:xfrm>
              <a:off x="1396804" y="4680978"/>
              <a:ext cx="376352" cy="185058"/>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42" name="Прямоугольник: скругленные углы 41">
              <a:extLst>
                <a:ext uri="{FF2B5EF4-FFF2-40B4-BE49-F238E27FC236}">
                  <a16:creationId xmlns:a16="http://schemas.microsoft.com/office/drawing/2014/main" id="{BC8AB807-F231-45BC-8B6F-F86AB9115FEF}"/>
                </a:ext>
              </a:extLst>
            </p:cNvPr>
            <p:cNvSpPr/>
            <p:nvPr/>
          </p:nvSpPr>
          <p:spPr>
            <a:xfrm>
              <a:off x="1842786" y="4680978"/>
              <a:ext cx="376352" cy="185058"/>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43" name="Прямоугольник: скругленные углы 42">
              <a:extLst>
                <a:ext uri="{FF2B5EF4-FFF2-40B4-BE49-F238E27FC236}">
                  <a16:creationId xmlns:a16="http://schemas.microsoft.com/office/drawing/2014/main" id="{0916854C-F17A-40A2-AE94-3A7C63EBFBF0}"/>
                </a:ext>
              </a:extLst>
            </p:cNvPr>
            <p:cNvSpPr/>
            <p:nvPr/>
          </p:nvSpPr>
          <p:spPr>
            <a:xfrm>
              <a:off x="2288770" y="4680978"/>
              <a:ext cx="376352" cy="185058"/>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44" name="Прямоугольник: скругленные углы 43">
              <a:extLst>
                <a:ext uri="{FF2B5EF4-FFF2-40B4-BE49-F238E27FC236}">
                  <a16:creationId xmlns:a16="http://schemas.microsoft.com/office/drawing/2014/main" id="{D8861D35-1905-4734-80A3-8BAC90681D5C}"/>
                </a:ext>
              </a:extLst>
            </p:cNvPr>
            <p:cNvSpPr/>
            <p:nvPr/>
          </p:nvSpPr>
          <p:spPr>
            <a:xfrm>
              <a:off x="2734753" y="4680978"/>
              <a:ext cx="376352" cy="185058"/>
            </a:xfrm>
            <a:prstGeom prst="roundRect">
              <a:avLst/>
            </a:prstGeom>
            <a:solidFill>
              <a:srgbClr val="965A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45" name="Прямоугольник: скругленные углы 44">
              <a:extLst>
                <a:ext uri="{FF2B5EF4-FFF2-40B4-BE49-F238E27FC236}">
                  <a16:creationId xmlns:a16="http://schemas.microsoft.com/office/drawing/2014/main" id="{A86BE963-E961-452C-B2B2-1824328916B1}"/>
                </a:ext>
              </a:extLst>
            </p:cNvPr>
            <p:cNvSpPr/>
            <p:nvPr/>
          </p:nvSpPr>
          <p:spPr>
            <a:xfrm>
              <a:off x="3180736" y="4680978"/>
              <a:ext cx="376352" cy="185058"/>
            </a:xfrm>
            <a:prstGeom prst="roundRect">
              <a:avLst/>
            </a:prstGeom>
            <a:solidFill>
              <a:srgbClr val="5F17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grpSp>
        <p:nvGrpSpPr>
          <p:cNvPr id="46" name="Группа 45">
            <a:extLst>
              <a:ext uri="{FF2B5EF4-FFF2-40B4-BE49-F238E27FC236}">
                <a16:creationId xmlns:a16="http://schemas.microsoft.com/office/drawing/2014/main" id="{547BE5F7-BD55-4E4A-AD8A-866AB12D9916}"/>
              </a:ext>
            </a:extLst>
          </p:cNvPr>
          <p:cNvGrpSpPr/>
          <p:nvPr/>
        </p:nvGrpSpPr>
        <p:grpSpPr>
          <a:xfrm>
            <a:off x="7870908" y="5618861"/>
            <a:ext cx="3606688" cy="552019"/>
            <a:chOff x="762142" y="4574549"/>
            <a:chExt cx="2989730" cy="552019"/>
          </a:xfrm>
        </p:grpSpPr>
        <p:sp>
          <p:nvSpPr>
            <p:cNvPr id="47" name="Прямоугольник: скругленные углы 46">
              <a:extLst>
                <a:ext uri="{FF2B5EF4-FFF2-40B4-BE49-F238E27FC236}">
                  <a16:creationId xmlns:a16="http://schemas.microsoft.com/office/drawing/2014/main" id="{18660E23-9B80-48AC-8D81-081EAE66AD7B}"/>
                </a:ext>
              </a:extLst>
            </p:cNvPr>
            <p:cNvSpPr/>
            <p:nvPr/>
          </p:nvSpPr>
          <p:spPr>
            <a:xfrm>
              <a:off x="762142" y="4574549"/>
              <a:ext cx="2989730" cy="552019"/>
            </a:xfrm>
            <a:prstGeom prst="roundRect">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sp>
          <p:nvSpPr>
            <p:cNvPr id="48" name="TextBox 47">
              <a:extLst>
                <a:ext uri="{FF2B5EF4-FFF2-40B4-BE49-F238E27FC236}">
                  <a16:creationId xmlns:a16="http://schemas.microsoft.com/office/drawing/2014/main" id="{2C4B6C5D-4F72-483F-A77C-800DD143D308}"/>
                </a:ext>
              </a:extLst>
            </p:cNvPr>
            <p:cNvSpPr txBox="1"/>
            <p:nvPr/>
          </p:nvSpPr>
          <p:spPr>
            <a:xfrm>
              <a:off x="1400511" y="4864655"/>
              <a:ext cx="41845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ВВП</a:t>
              </a:r>
            </a:p>
          </p:txBody>
        </p:sp>
        <p:sp>
          <p:nvSpPr>
            <p:cNvPr id="49" name="TextBox 48">
              <a:extLst>
                <a:ext uri="{FF2B5EF4-FFF2-40B4-BE49-F238E27FC236}">
                  <a16:creationId xmlns:a16="http://schemas.microsoft.com/office/drawing/2014/main" id="{9F2678C8-3DE3-42C8-B40F-69BF6D800541}"/>
                </a:ext>
              </a:extLst>
            </p:cNvPr>
            <p:cNvSpPr txBox="1"/>
            <p:nvPr/>
          </p:nvSpPr>
          <p:spPr>
            <a:xfrm>
              <a:off x="1870727" y="4864655"/>
              <a:ext cx="32805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ВП</a:t>
              </a:r>
            </a:p>
          </p:txBody>
        </p:sp>
        <p:sp>
          <p:nvSpPr>
            <p:cNvPr id="50" name="TextBox 49">
              <a:extLst>
                <a:ext uri="{FF2B5EF4-FFF2-40B4-BE49-F238E27FC236}">
                  <a16:creationId xmlns:a16="http://schemas.microsoft.com/office/drawing/2014/main" id="{6767D797-671F-4CD7-9782-A5455E4B0074}"/>
                </a:ext>
              </a:extLst>
            </p:cNvPr>
            <p:cNvSpPr txBox="1"/>
            <p:nvPr/>
          </p:nvSpPr>
          <p:spPr>
            <a:xfrm>
              <a:off x="2296540" y="4864655"/>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СП</a:t>
              </a:r>
            </a:p>
          </p:txBody>
        </p:sp>
        <p:sp>
          <p:nvSpPr>
            <p:cNvPr id="51" name="TextBox 50">
              <a:extLst>
                <a:ext uri="{FF2B5EF4-FFF2-40B4-BE49-F238E27FC236}">
                  <a16:creationId xmlns:a16="http://schemas.microsoft.com/office/drawing/2014/main" id="{82AC5EDF-43C3-4002-8D7C-8DBCD2E57F2C}"/>
                </a:ext>
              </a:extLst>
            </p:cNvPr>
            <p:cNvSpPr txBox="1"/>
            <p:nvPr/>
          </p:nvSpPr>
          <p:spPr>
            <a:xfrm>
              <a:off x="2751130" y="4864654"/>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НП</a:t>
              </a:r>
            </a:p>
          </p:txBody>
        </p:sp>
        <p:sp>
          <p:nvSpPr>
            <p:cNvPr id="52" name="TextBox 51">
              <a:extLst>
                <a:ext uri="{FF2B5EF4-FFF2-40B4-BE49-F238E27FC236}">
                  <a16:creationId xmlns:a16="http://schemas.microsoft.com/office/drawing/2014/main" id="{8AFDF67C-2441-4F6A-9F31-4AB5044F5522}"/>
                </a:ext>
              </a:extLst>
            </p:cNvPr>
            <p:cNvSpPr txBox="1"/>
            <p:nvPr/>
          </p:nvSpPr>
          <p:spPr>
            <a:xfrm>
              <a:off x="3204884" y="4864654"/>
              <a:ext cx="376352"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НН</a:t>
              </a:r>
            </a:p>
          </p:txBody>
        </p:sp>
        <p:sp>
          <p:nvSpPr>
            <p:cNvPr id="53" name="Прямоугольник: скругленные углы 52">
              <a:extLst>
                <a:ext uri="{FF2B5EF4-FFF2-40B4-BE49-F238E27FC236}">
                  <a16:creationId xmlns:a16="http://schemas.microsoft.com/office/drawing/2014/main" id="{B1B5EBA2-5F9D-41D0-8C99-8D95409606EA}"/>
                </a:ext>
              </a:extLst>
            </p:cNvPr>
            <p:cNvSpPr/>
            <p:nvPr/>
          </p:nvSpPr>
          <p:spPr>
            <a:xfrm>
              <a:off x="950820" y="4680978"/>
              <a:ext cx="376352" cy="185058"/>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4" name="Прямоугольник: скругленные углы 53">
              <a:extLst>
                <a:ext uri="{FF2B5EF4-FFF2-40B4-BE49-F238E27FC236}">
                  <a16:creationId xmlns:a16="http://schemas.microsoft.com/office/drawing/2014/main" id="{EA179379-C962-4A77-87E1-FFA1623888A3}"/>
                </a:ext>
              </a:extLst>
            </p:cNvPr>
            <p:cNvSpPr/>
            <p:nvPr/>
          </p:nvSpPr>
          <p:spPr>
            <a:xfrm>
              <a:off x="1396804" y="4680978"/>
              <a:ext cx="376352" cy="185058"/>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5" name="Прямоугольник: скругленные углы 54">
              <a:extLst>
                <a:ext uri="{FF2B5EF4-FFF2-40B4-BE49-F238E27FC236}">
                  <a16:creationId xmlns:a16="http://schemas.microsoft.com/office/drawing/2014/main" id="{652DE230-BE63-4B65-9424-60644876967C}"/>
                </a:ext>
              </a:extLst>
            </p:cNvPr>
            <p:cNvSpPr/>
            <p:nvPr/>
          </p:nvSpPr>
          <p:spPr>
            <a:xfrm>
              <a:off x="1842786" y="4680978"/>
              <a:ext cx="376352" cy="185058"/>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6" name="Прямоугольник: скругленные углы 55">
              <a:extLst>
                <a:ext uri="{FF2B5EF4-FFF2-40B4-BE49-F238E27FC236}">
                  <a16:creationId xmlns:a16="http://schemas.microsoft.com/office/drawing/2014/main" id="{C5BCB970-B7EE-4672-A7A0-6F23A2210A9B}"/>
                </a:ext>
              </a:extLst>
            </p:cNvPr>
            <p:cNvSpPr/>
            <p:nvPr/>
          </p:nvSpPr>
          <p:spPr>
            <a:xfrm>
              <a:off x="2288770" y="4680978"/>
              <a:ext cx="376352" cy="185058"/>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7" name="Прямоугольник: скругленные углы 56">
              <a:extLst>
                <a:ext uri="{FF2B5EF4-FFF2-40B4-BE49-F238E27FC236}">
                  <a16:creationId xmlns:a16="http://schemas.microsoft.com/office/drawing/2014/main" id="{BB990F7D-2F83-4F6C-AF27-123851567054}"/>
                </a:ext>
              </a:extLst>
            </p:cNvPr>
            <p:cNvSpPr/>
            <p:nvPr/>
          </p:nvSpPr>
          <p:spPr>
            <a:xfrm>
              <a:off x="2734753" y="4680978"/>
              <a:ext cx="376352" cy="185058"/>
            </a:xfrm>
            <a:prstGeom prst="roundRect">
              <a:avLst/>
            </a:prstGeom>
            <a:solidFill>
              <a:srgbClr val="965A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58" name="Прямоугольник: скругленные углы 57">
              <a:extLst>
                <a:ext uri="{FF2B5EF4-FFF2-40B4-BE49-F238E27FC236}">
                  <a16:creationId xmlns:a16="http://schemas.microsoft.com/office/drawing/2014/main" id="{F9490D61-E51F-43C9-A277-3008513EB87A}"/>
                </a:ext>
              </a:extLst>
            </p:cNvPr>
            <p:cNvSpPr/>
            <p:nvPr/>
          </p:nvSpPr>
          <p:spPr>
            <a:xfrm>
              <a:off x="3180736" y="4680978"/>
              <a:ext cx="376352" cy="185058"/>
            </a:xfrm>
            <a:prstGeom prst="roundRect">
              <a:avLst/>
            </a:prstGeom>
            <a:solidFill>
              <a:srgbClr val="5F17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
        <p:nvSpPr>
          <p:cNvPr id="59" name="Прямоугольник: скругленные углы 58">
            <a:extLst>
              <a:ext uri="{FF2B5EF4-FFF2-40B4-BE49-F238E27FC236}">
                <a16:creationId xmlns:a16="http://schemas.microsoft.com/office/drawing/2014/main" id="{577F0BCB-E246-4BEE-BF97-541230FB6E2F}"/>
              </a:ext>
            </a:extLst>
          </p:cNvPr>
          <p:cNvSpPr/>
          <p:nvPr/>
        </p:nvSpPr>
        <p:spPr>
          <a:xfrm>
            <a:off x="7650249" y="1416553"/>
            <a:ext cx="4075765" cy="2237809"/>
          </a:xfrm>
          <a:prstGeom prst="roundRect">
            <a:avLst>
              <a:gd name="adj" fmla="val 6078"/>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Прямоугольник: скругленные углы 59">
            <a:extLst>
              <a:ext uri="{FF2B5EF4-FFF2-40B4-BE49-F238E27FC236}">
                <a16:creationId xmlns:a16="http://schemas.microsoft.com/office/drawing/2014/main" id="{435D8B86-D4D0-4EB6-8E08-E7D0F61BB872}"/>
              </a:ext>
            </a:extLst>
          </p:cNvPr>
          <p:cNvSpPr/>
          <p:nvPr/>
        </p:nvSpPr>
        <p:spPr>
          <a:xfrm>
            <a:off x="7650249" y="4092671"/>
            <a:ext cx="4075765" cy="2237809"/>
          </a:xfrm>
          <a:prstGeom prst="roundRect">
            <a:avLst>
              <a:gd name="adj" fmla="val 6078"/>
            </a:avLst>
          </a:prstGeom>
          <a:no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TextBox 63">
            <a:extLst>
              <a:ext uri="{FF2B5EF4-FFF2-40B4-BE49-F238E27FC236}">
                <a16:creationId xmlns:a16="http://schemas.microsoft.com/office/drawing/2014/main" id="{BFB25223-178E-427A-A9D4-483CEF0D874C}"/>
              </a:ext>
            </a:extLst>
          </p:cNvPr>
          <p:cNvSpPr txBox="1"/>
          <p:nvPr/>
        </p:nvSpPr>
        <p:spPr>
          <a:xfrm>
            <a:off x="7950562" y="2180570"/>
            <a:ext cx="1628775" cy="307777"/>
          </a:xfrm>
          <a:prstGeom prst="rect">
            <a:avLst/>
          </a:prstGeom>
          <a:noFill/>
        </p:spPr>
        <p:txBody>
          <a:bodyPr wrap="square">
            <a:spAutoFit/>
          </a:bodyPr>
          <a:lstStyle/>
          <a:p>
            <a:r>
              <a:rPr kumimoji="0" lang="ru-RU" sz="1400" b="0" i="0" u="none" strike="noStrike" kern="1200" cap="none" spc="0" normalizeH="0" baseline="0" noProof="0" dirty="0">
                <a:ln>
                  <a:noFill/>
                </a:ln>
                <a:solidFill>
                  <a:srgbClr val="03539A"/>
                </a:solidFill>
                <a:effectLst/>
                <a:uLnTx/>
                <a:uFillTx/>
                <a:latin typeface="Nekst Medium" panose="00000600000000000000" pitchFamily="2" charset="-52"/>
                <a:ea typeface="Calibri" panose="020F0502020204030204" pitchFamily="34" charset="0"/>
                <a:cs typeface="Arial" panose="020B0604020202020204" pitchFamily="34" charset="0"/>
              </a:rPr>
              <a:t>на основе </a:t>
            </a:r>
            <a:r>
              <a:rPr kumimoji="0" lang="ru-RU" sz="1400" b="0" i="0" u="none" strike="noStrike" kern="1200" cap="none" spc="0" normalizeH="0" baseline="0" noProof="0" dirty="0" err="1">
                <a:ln>
                  <a:noFill/>
                </a:ln>
                <a:solidFill>
                  <a:srgbClr val="03539A"/>
                </a:solidFill>
                <a:effectLst/>
                <a:uLnTx/>
                <a:uFillTx/>
                <a:latin typeface="Nekst Medium" panose="00000600000000000000" pitchFamily="2" charset="-52"/>
                <a:ea typeface="Calibri" panose="020F0502020204030204" pitchFamily="34" charset="0"/>
                <a:cs typeface="Arial" panose="020B0604020202020204" pitchFamily="34" charset="0"/>
              </a:rPr>
              <a:t>Реф</a:t>
            </a:r>
            <a:endParaRPr lang="ru-RU" dirty="0"/>
          </a:p>
        </p:txBody>
      </p:sp>
      <p:sp>
        <p:nvSpPr>
          <p:cNvPr id="65" name="Прямоугольник: скругленные углы 64">
            <a:extLst>
              <a:ext uri="{FF2B5EF4-FFF2-40B4-BE49-F238E27FC236}">
                <a16:creationId xmlns:a16="http://schemas.microsoft.com/office/drawing/2014/main" id="{7BB41613-AFC5-469C-8CAE-108DE961A591}"/>
              </a:ext>
            </a:extLst>
          </p:cNvPr>
          <p:cNvSpPr/>
          <p:nvPr/>
        </p:nvSpPr>
        <p:spPr>
          <a:xfrm>
            <a:off x="7880832" y="4872017"/>
            <a:ext cx="1720766" cy="31859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Box 65">
            <a:extLst>
              <a:ext uri="{FF2B5EF4-FFF2-40B4-BE49-F238E27FC236}">
                <a16:creationId xmlns:a16="http://schemas.microsoft.com/office/drawing/2014/main" id="{FAD956B6-02A6-472A-9E67-FB1A68446F3B}"/>
              </a:ext>
            </a:extLst>
          </p:cNvPr>
          <p:cNvSpPr txBox="1"/>
          <p:nvPr/>
        </p:nvSpPr>
        <p:spPr>
          <a:xfrm>
            <a:off x="7960485" y="4872775"/>
            <a:ext cx="1628775" cy="307777"/>
          </a:xfrm>
          <a:prstGeom prst="rect">
            <a:avLst/>
          </a:prstGeom>
          <a:noFill/>
        </p:spPr>
        <p:txBody>
          <a:bodyPr wrap="square">
            <a:spAutoFit/>
          </a:bodyPr>
          <a:lstStyle/>
          <a:p>
            <a:r>
              <a:rPr kumimoji="0" lang="ru-RU" sz="1400" b="0" i="0" u="none" strike="noStrike" kern="1200" cap="none" spc="0" normalizeH="0" baseline="0" noProof="0" dirty="0">
                <a:ln>
                  <a:noFill/>
                </a:ln>
                <a:solidFill>
                  <a:srgbClr val="03539A"/>
                </a:solidFill>
                <a:effectLst/>
                <a:uLnTx/>
                <a:uFillTx/>
                <a:latin typeface="Nekst Medium" panose="00000600000000000000" pitchFamily="2" charset="-52"/>
                <a:ea typeface="Calibri" panose="020F0502020204030204" pitchFamily="34" charset="0"/>
                <a:cs typeface="Arial" panose="020B0604020202020204" pitchFamily="34" charset="0"/>
              </a:rPr>
              <a:t>на основе </a:t>
            </a:r>
            <a:r>
              <a:rPr kumimoji="0" lang="ru-RU" sz="1400" b="0" i="0" u="none" strike="noStrike" kern="1200" cap="none" spc="0" normalizeH="0" baseline="0" noProof="0" dirty="0" err="1">
                <a:ln>
                  <a:noFill/>
                </a:ln>
                <a:solidFill>
                  <a:srgbClr val="03539A"/>
                </a:solidFill>
                <a:effectLst/>
                <a:uLnTx/>
                <a:uFillTx/>
                <a:latin typeface="Nekst Medium" panose="00000600000000000000" pitchFamily="2" charset="-52"/>
                <a:ea typeface="Calibri" panose="020F0502020204030204" pitchFamily="34" charset="0"/>
                <a:cs typeface="Arial" panose="020B0604020202020204" pitchFamily="34" charset="0"/>
              </a:rPr>
              <a:t>Кпр</a:t>
            </a:r>
            <a:endParaRPr lang="ru-RU" dirty="0"/>
          </a:p>
        </p:txBody>
      </p:sp>
    </p:spTree>
    <p:extLst>
      <p:ext uri="{BB962C8B-B14F-4D97-AF65-F5344CB8AC3E}">
        <p14:creationId xmlns:p14="http://schemas.microsoft.com/office/powerpoint/2010/main" val="3054414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Прямоугольник: скругленные углы 43">
            <a:extLst>
              <a:ext uri="{FF2B5EF4-FFF2-40B4-BE49-F238E27FC236}">
                <a16:creationId xmlns:a16="http://schemas.microsoft.com/office/drawing/2014/main" id="{72BCF52F-2346-4BF9-BEC6-219B4167E5FA}"/>
              </a:ext>
            </a:extLst>
          </p:cNvPr>
          <p:cNvSpPr/>
          <p:nvPr/>
        </p:nvSpPr>
        <p:spPr>
          <a:xfrm>
            <a:off x="1875981" y="1072791"/>
            <a:ext cx="1928513"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3" name="Рисунок 42">
            <a:extLst>
              <a:ext uri="{FF2B5EF4-FFF2-40B4-BE49-F238E27FC236}">
                <a16:creationId xmlns:a16="http://schemas.microsoft.com/office/drawing/2014/main" id="{5EFA2693-19BE-4C2E-8982-BFEB8CBAC0E2}"/>
              </a:ext>
            </a:extLst>
          </p:cNvPr>
          <p:cNvPicPr>
            <a:picLocks noChangeAspect="1"/>
          </p:cNvPicPr>
          <p:nvPr/>
        </p:nvPicPr>
        <p:blipFill rotWithShape="1">
          <a:blip r:embed="rId3"/>
          <a:srcRect l="1508" t="4141" r="11958" b="8193"/>
          <a:stretch/>
        </p:blipFill>
        <p:spPr>
          <a:xfrm>
            <a:off x="6257077" y="4490720"/>
            <a:ext cx="5468938" cy="1837392"/>
          </a:xfrm>
          <a:custGeom>
            <a:avLst/>
            <a:gdLst>
              <a:gd name="connsiteX0" fmla="*/ 161856 w 5468938"/>
              <a:gd name="connsiteY0" fmla="*/ 0 h 1837392"/>
              <a:gd name="connsiteX1" fmla="*/ 5307082 w 5468938"/>
              <a:gd name="connsiteY1" fmla="*/ 0 h 1837392"/>
              <a:gd name="connsiteX2" fmla="*/ 5468938 w 5468938"/>
              <a:gd name="connsiteY2" fmla="*/ 161856 h 1837392"/>
              <a:gd name="connsiteX3" fmla="*/ 5468938 w 5468938"/>
              <a:gd name="connsiteY3" fmla="*/ 1675536 h 1837392"/>
              <a:gd name="connsiteX4" fmla="*/ 5307082 w 5468938"/>
              <a:gd name="connsiteY4" fmla="*/ 1837392 h 1837392"/>
              <a:gd name="connsiteX5" fmla="*/ 161856 w 5468938"/>
              <a:gd name="connsiteY5" fmla="*/ 1837392 h 1837392"/>
              <a:gd name="connsiteX6" fmla="*/ 0 w 5468938"/>
              <a:gd name="connsiteY6" fmla="*/ 1675536 h 1837392"/>
              <a:gd name="connsiteX7" fmla="*/ 0 w 5468938"/>
              <a:gd name="connsiteY7" fmla="*/ 161856 h 1837392"/>
              <a:gd name="connsiteX8" fmla="*/ 161856 w 5468938"/>
              <a:gd name="connsiteY8" fmla="*/ 0 h 183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8938" h="1837392">
                <a:moveTo>
                  <a:pt x="161856" y="0"/>
                </a:moveTo>
                <a:lnTo>
                  <a:pt x="5307082" y="0"/>
                </a:lnTo>
                <a:cubicBezTo>
                  <a:pt x="5396473" y="0"/>
                  <a:pt x="5468938" y="72465"/>
                  <a:pt x="5468938" y="161856"/>
                </a:cubicBezTo>
                <a:lnTo>
                  <a:pt x="5468938" y="1675536"/>
                </a:lnTo>
                <a:cubicBezTo>
                  <a:pt x="5468938" y="1764927"/>
                  <a:pt x="5396473" y="1837392"/>
                  <a:pt x="5307082" y="1837392"/>
                </a:cubicBezTo>
                <a:lnTo>
                  <a:pt x="161856" y="1837392"/>
                </a:lnTo>
                <a:cubicBezTo>
                  <a:pt x="72465" y="1837392"/>
                  <a:pt x="0" y="1764927"/>
                  <a:pt x="0" y="1675536"/>
                </a:cubicBezTo>
                <a:lnTo>
                  <a:pt x="0" y="161856"/>
                </a:lnTo>
                <a:cubicBezTo>
                  <a:pt x="0" y="72465"/>
                  <a:pt x="72465" y="0"/>
                  <a:pt x="161856" y="0"/>
                </a:cubicBezTo>
                <a:close/>
              </a:path>
            </a:pathLst>
          </a:custGeom>
          <a:ln>
            <a:solidFill>
              <a:srgbClr val="03539A">
                <a:alpha val="30000"/>
              </a:srgbClr>
            </a:solidFill>
          </a:ln>
        </p:spPr>
      </p:pic>
      <p:sp>
        <p:nvSpPr>
          <p:cNvPr id="2" name="Номер слайда 1">
            <a:extLst>
              <a:ext uri="{FF2B5EF4-FFF2-40B4-BE49-F238E27FC236}">
                <a16:creationId xmlns:a16="http://schemas.microsoft.com/office/drawing/2014/main" id="{7A8F5A83-AFFE-B209-7402-7C34E3A7C381}"/>
              </a:ext>
            </a:extLst>
          </p:cNvPr>
          <p:cNvSpPr>
            <a:spLocks noGrp="1"/>
          </p:cNvSpPr>
          <p:nvPr>
            <p:ph type="sldNum" sz="quarter" idx="12"/>
          </p:nvPr>
        </p:nvSpPr>
        <p:spPr/>
        <p:txBody>
          <a:bodyPr/>
          <a:lstStyle/>
          <a:p>
            <a:fld id="{D3D20775-C6ED-4CFC-A0E3-2E43A9156611}" type="slidenum">
              <a:rPr lang="ru-RU" smtClean="0"/>
              <a:t>21</a:t>
            </a:fld>
            <a:endParaRPr lang="ru-RU"/>
          </a:p>
        </p:txBody>
      </p:sp>
      <p:pic>
        <p:nvPicPr>
          <p:cNvPr id="40" name="Рисунок 39">
            <a:extLst>
              <a:ext uri="{FF2B5EF4-FFF2-40B4-BE49-F238E27FC236}">
                <a16:creationId xmlns:a16="http://schemas.microsoft.com/office/drawing/2014/main" id="{386FBE5B-1CDE-4B28-BD55-E5437A5D890F}"/>
              </a:ext>
            </a:extLst>
          </p:cNvPr>
          <p:cNvPicPr>
            <a:picLocks noChangeAspect="1"/>
          </p:cNvPicPr>
          <p:nvPr/>
        </p:nvPicPr>
        <p:blipFill rotWithShape="1">
          <a:blip r:embed="rId4"/>
          <a:srcRect l="2483" t="5045" r="11973" b="7272"/>
          <a:stretch/>
        </p:blipFill>
        <p:spPr>
          <a:xfrm>
            <a:off x="550863" y="1801976"/>
            <a:ext cx="5418994" cy="1837392"/>
          </a:xfrm>
          <a:custGeom>
            <a:avLst/>
            <a:gdLst>
              <a:gd name="connsiteX0" fmla="*/ 161856 w 5418994"/>
              <a:gd name="connsiteY0" fmla="*/ 0 h 1837392"/>
              <a:gd name="connsiteX1" fmla="*/ 5307082 w 5418994"/>
              <a:gd name="connsiteY1" fmla="*/ 0 h 1837392"/>
              <a:gd name="connsiteX2" fmla="*/ 5370084 w 5418994"/>
              <a:gd name="connsiteY2" fmla="*/ 12720 h 1837392"/>
              <a:gd name="connsiteX3" fmla="*/ 5418994 w 5418994"/>
              <a:gd name="connsiteY3" fmla="*/ 45696 h 1837392"/>
              <a:gd name="connsiteX4" fmla="*/ 5418994 w 5418994"/>
              <a:gd name="connsiteY4" fmla="*/ 1791697 h 1837392"/>
              <a:gd name="connsiteX5" fmla="*/ 5370084 w 5418994"/>
              <a:gd name="connsiteY5" fmla="*/ 1824673 h 1837392"/>
              <a:gd name="connsiteX6" fmla="*/ 5307082 w 5418994"/>
              <a:gd name="connsiteY6" fmla="*/ 1837392 h 1837392"/>
              <a:gd name="connsiteX7" fmla="*/ 161856 w 5418994"/>
              <a:gd name="connsiteY7" fmla="*/ 1837392 h 1837392"/>
              <a:gd name="connsiteX8" fmla="*/ 0 w 5418994"/>
              <a:gd name="connsiteY8" fmla="*/ 1675536 h 1837392"/>
              <a:gd name="connsiteX9" fmla="*/ 0 w 5418994"/>
              <a:gd name="connsiteY9" fmla="*/ 161856 h 1837392"/>
              <a:gd name="connsiteX10" fmla="*/ 161856 w 5418994"/>
              <a:gd name="connsiteY10" fmla="*/ 0 h 183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8994" h="1837392">
                <a:moveTo>
                  <a:pt x="161856" y="0"/>
                </a:moveTo>
                <a:lnTo>
                  <a:pt x="5307082" y="0"/>
                </a:lnTo>
                <a:cubicBezTo>
                  <a:pt x="5329430" y="0"/>
                  <a:pt x="5350720" y="4529"/>
                  <a:pt x="5370084" y="12720"/>
                </a:cubicBezTo>
                <a:lnTo>
                  <a:pt x="5418994" y="45696"/>
                </a:lnTo>
                <a:lnTo>
                  <a:pt x="5418994" y="1791697"/>
                </a:lnTo>
                <a:lnTo>
                  <a:pt x="5370084" y="1824673"/>
                </a:lnTo>
                <a:cubicBezTo>
                  <a:pt x="5350720" y="1832863"/>
                  <a:pt x="5329430" y="1837392"/>
                  <a:pt x="5307082" y="1837392"/>
                </a:cubicBezTo>
                <a:lnTo>
                  <a:pt x="161856" y="1837392"/>
                </a:lnTo>
                <a:cubicBezTo>
                  <a:pt x="72465" y="1837392"/>
                  <a:pt x="0" y="1764927"/>
                  <a:pt x="0" y="1675536"/>
                </a:cubicBezTo>
                <a:lnTo>
                  <a:pt x="0" y="161856"/>
                </a:lnTo>
                <a:cubicBezTo>
                  <a:pt x="0" y="72465"/>
                  <a:pt x="72465" y="0"/>
                  <a:pt x="161856" y="0"/>
                </a:cubicBezTo>
                <a:close/>
              </a:path>
            </a:pathLst>
          </a:custGeom>
          <a:ln>
            <a:solidFill>
              <a:srgbClr val="03539A">
                <a:alpha val="30000"/>
              </a:srgbClr>
            </a:solidFill>
          </a:ln>
        </p:spPr>
      </p:pic>
      <p:pic>
        <p:nvPicPr>
          <p:cNvPr id="42" name="Рисунок 41">
            <a:extLst>
              <a:ext uri="{FF2B5EF4-FFF2-40B4-BE49-F238E27FC236}">
                <a16:creationId xmlns:a16="http://schemas.microsoft.com/office/drawing/2014/main" id="{4A9ADB8E-35B6-4E1D-85B7-1D98F9E538DF}"/>
              </a:ext>
            </a:extLst>
          </p:cNvPr>
          <p:cNvPicPr>
            <a:picLocks noChangeAspect="1"/>
          </p:cNvPicPr>
          <p:nvPr/>
        </p:nvPicPr>
        <p:blipFill rotWithShape="1">
          <a:blip r:embed="rId5"/>
          <a:srcRect l="817" t="3782" r="13775" b="8535"/>
          <a:stretch/>
        </p:blipFill>
        <p:spPr>
          <a:xfrm>
            <a:off x="561298" y="4492117"/>
            <a:ext cx="5468938" cy="1837392"/>
          </a:xfrm>
          <a:custGeom>
            <a:avLst/>
            <a:gdLst>
              <a:gd name="connsiteX0" fmla="*/ 161856 w 5468938"/>
              <a:gd name="connsiteY0" fmla="*/ 0 h 1837392"/>
              <a:gd name="connsiteX1" fmla="*/ 5307082 w 5468938"/>
              <a:gd name="connsiteY1" fmla="*/ 0 h 1837392"/>
              <a:gd name="connsiteX2" fmla="*/ 5468938 w 5468938"/>
              <a:gd name="connsiteY2" fmla="*/ 161856 h 1837392"/>
              <a:gd name="connsiteX3" fmla="*/ 5468938 w 5468938"/>
              <a:gd name="connsiteY3" fmla="*/ 1675536 h 1837392"/>
              <a:gd name="connsiteX4" fmla="*/ 5307082 w 5468938"/>
              <a:gd name="connsiteY4" fmla="*/ 1837392 h 1837392"/>
              <a:gd name="connsiteX5" fmla="*/ 161856 w 5468938"/>
              <a:gd name="connsiteY5" fmla="*/ 1837392 h 1837392"/>
              <a:gd name="connsiteX6" fmla="*/ 0 w 5468938"/>
              <a:gd name="connsiteY6" fmla="*/ 1675536 h 1837392"/>
              <a:gd name="connsiteX7" fmla="*/ 0 w 5468938"/>
              <a:gd name="connsiteY7" fmla="*/ 161856 h 1837392"/>
              <a:gd name="connsiteX8" fmla="*/ 161856 w 5468938"/>
              <a:gd name="connsiteY8" fmla="*/ 0 h 183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8938" h="1837392">
                <a:moveTo>
                  <a:pt x="161856" y="0"/>
                </a:moveTo>
                <a:lnTo>
                  <a:pt x="5307082" y="0"/>
                </a:lnTo>
                <a:cubicBezTo>
                  <a:pt x="5396473" y="0"/>
                  <a:pt x="5468938" y="72465"/>
                  <a:pt x="5468938" y="161856"/>
                </a:cubicBezTo>
                <a:lnTo>
                  <a:pt x="5468938" y="1675536"/>
                </a:lnTo>
                <a:cubicBezTo>
                  <a:pt x="5468938" y="1764927"/>
                  <a:pt x="5396473" y="1837392"/>
                  <a:pt x="5307082" y="1837392"/>
                </a:cubicBezTo>
                <a:lnTo>
                  <a:pt x="161856" y="1837392"/>
                </a:lnTo>
                <a:cubicBezTo>
                  <a:pt x="72465" y="1837392"/>
                  <a:pt x="0" y="1764927"/>
                  <a:pt x="0" y="1675536"/>
                </a:cubicBezTo>
                <a:lnTo>
                  <a:pt x="0" y="161856"/>
                </a:lnTo>
                <a:cubicBezTo>
                  <a:pt x="0" y="72465"/>
                  <a:pt x="72465" y="0"/>
                  <a:pt x="161856" y="0"/>
                </a:cubicBezTo>
                <a:close/>
              </a:path>
            </a:pathLst>
          </a:custGeom>
          <a:ln>
            <a:solidFill>
              <a:srgbClr val="03539A">
                <a:alpha val="30000"/>
              </a:srgbClr>
            </a:solidFill>
          </a:ln>
        </p:spPr>
      </p:pic>
      <p:pic>
        <p:nvPicPr>
          <p:cNvPr id="41" name="Рисунок 40">
            <a:extLst>
              <a:ext uri="{FF2B5EF4-FFF2-40B4-BE49-F238E27FC236}">
                <a16:creationId xmlns:a16="http://schemas.microsoft.com/office/drawing/2014/main" id="{6A9A1595-8230-4972-AED7-A21D3908EEB1}"/>
              </a:ext>
            </a:extLst>
          </p:cNvPr>
          <p:cNvPicPr>
            <a:picLocks noChangeAspect="1"/>
          </p:cNvPicPr>
          <p:nvPr/>
        </p:nvPicPr>
        <p:blipFill rotWithShape="1">
          <a:blip r:embed="rId6"/>
          <a:srcRect l="2384" t="4007" r="11074" b="7868"/>
          <a:stretch/>
        </p:blipFill>
        <p:spPr>
          <a:xfrm>
            <a:off x="6246642" y="1800579"/>
            <a:ext cx="5468938" cy="1837392"/>
          </a:xfrm>
          <a:custGeom>
            <a:avLst/>
            <a:gdLst>
              <a:gd name="connsiteX0" fmla="*/ 161856 w 5468938"/>
              <a:gd name="connsiteY0" fmla="*/ 0 h 1837392"/>
              <a:gd name="connsiteX1" fmla="*/ 5307082 w 5468938"/>
              <a:gd name="connsiteY1" fmla="*/ 0 h 1837392"/>
              <a:gd name="connsiteX2" fmla="*/ 5468938 w 5468938"/>
              <a:gd name="connsiteY2" fmla="*/ 161856 h 1837392"/>
              <a:gd name="connsiteX3" fmla="*/ 5468938 w 5468938"/>
              <a:gd name="connsiteY3" fmla="*/ 1675536 h 1837392"/>
              <a:gd name="connsiteX4" fmla="*/ 5307082 w 5468938"/>
              <a:gd name="connsiteY4" fmla="*/ 1837392 h 1837392"/>
              <a:gd name="connsiteX5" fmla="*/ 161856 w 5468938"/>
              <a:gd name="connsiteY5" fmla="*/ 1837392 h 1837392"/>
              <a:gd name="connsiteX6" fmla="*/ 0 w 5468938"/>
              <a:gd name="connsiteY6" fmla="*/ 1675536 h 1837392"/>
              <a:gd name="connsiteX7" fmla="*/ 0 w 5468938"/>
              <a:gd name="connsiteY7" fmla="*/ 161856 h 1837392"/>
              <a:gd name="connsiteX8" fmla="*/ 161856 w 5468938"/>
              <a:gd name="connsiteY8" fmla="*/ 0 h 183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8938" h="1837392">
                <a:moveTo>
                  <a:pt x="161856" y="0"/>
                </a:moveTo>
                <a:lnTo>
                  <a:pt x="5307082" y="0"/>
                </a:lnTo>
                <a:cubicBezTo>
                  <a:pt x="5396473" y="0"/>
                  <a:pt x="5468938" y="72465"/>
                  <a:pt x="5468938" y="161856"/>
                </a:cubicBezTo>
                <a:lnTo>
                  <a:pt x="5468938" y="1675536"/>
                </a:lnTo>
                <a:cubicBezTo>
                  <a:pt x="5468938" y="1764927"/>
                  <a:pt x="5396473" y="1837392"/>
                  <a:pt x="5307082" y="1837392"/>
                </a:cubicBezTo>
                <a:lnTo>
                  <a:pt x="161856" y="1837392"/>
                </a:lnTo>
                <a:cubicBezTo>
                  <a:pt x="72465" y="1837392"/>
                  <a:pt x="0" y="1764927"/>
                  <a:pt x="0" y="1675536"/>
                </a:cubicBezTo>
                <a:lnTo>
                  <a:pt x="0" y="161856"/>
                </a:lnTo>
                <a:cubicBezTo>
                  <a:pt x="0" y="72465"/>
                  <a:pt x="72465" y="0"/>
                  <a:pt x="161856" y="0"/>
                </a:cubicBezTo>
                <a:close/>
              </a:path>
            </a:pathLst>
          </a:custGeom>
          <a:ln>
            <a:solidFill>
              <a:srgbClr val="03539A">
                <a:alpha val="30000"/>
              </a:srgbClr>
            </a:solidFill>
          </a:ln>
        </p:spPr>
      </p:pic>
      <p:pic>
        <p:nvPicPr>
          <p:cNvPr id="48" name="Рисунок 47">
            <a:extLst>
              <a:ext uri="{FF2B5EF4-FFF2-40B4-BE49-F238E27FC236}">
                <a16:creationId xmlns:a16="http://schemas.microsoft.com/office/drawing/2014/main" id="{D946783F-0936-4851-B523-5FF8198A9022}"/>
              </a:ext>
            </a:extLst>
          </p:cNvPr>
          <p:cNvPicPr>
            <a:picLocks noChangeAspect="1"/>
          </p:cNvPicPr>
          <p:nvPr/>
        </p:nvPicPr>
        <p:blipFill rotWithShape="1">
          <a:blip r:embed="rId7"/>
          <a:srcRect l="15520" t="17666" r="34409" b="5566"/>
          <a:stretch/>
        </p:blipFill>
        <p:spPr>
          <a:xfrm>
            <a:off x="728730" y="1092612"/>
            <a:ext cx="1034304" cy="1034304"/>
          </a:xfrm>
          <a:custGeom>
            <a:avLst/>
            <a:gdLst>
              <a:gd name="connsiteX0" fmla="*/ 517152 w 1034304"/>
              <a:gd name="connsiteY0" fmla="*/ 0 h 1034304"/>
              <a:gd name="connsiteX1" fmla="*/ 1034304 w 1034304"/>
              <a:gd name="connsiteY1" fmla="*/ 517152 h 1034304"/>
              <a:gd name="connsiteX2" fmla="*/ 517152 w 1034304"/>
              <a:gd name="connsiteY2" fmla="*/ 1034304 h 1034304"/>
              <a:gd name="connsiteX3" fmla="*/ 0 w 1034304"/>
              <a:gd name="connsiteY3" fmla="*/ 517152 h 1034304"/>
              <a:gd name="connsiteX4" fmla="*/ 517152 w 1034304"/>
              <a:gd name="connsiteY4" fmla="*/ 0 h 103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304" h="1034304">
                <a:moveTo>
                  <a:pt x="517152" y="0"/>
                </a:moveTo>
                <a:cubicBezTo>
                  <a:pt x="802767" y="0"/>
                  <a:pt x="1034304" y="231537"/>
                  <a:pt x="1034304" y="517152"/>
                </a:cubicBezTo>
                <a:cubicBezTo>
                  <a:pt x="1034304" y="802767"/>
                  <a:pt x="802767" y="1034304"/>
                  <a:pt x="517152" y="1034304"/>
                </a:cubicBezTo>
                <a:cubicBezTo>
                  <a:pt x="231537" y="1034304"/>
                  <a:pt x="0" y="802767"/>
                  <a:pt x="0" y="517152"/>
                </a:cubicBezTo>
                <a:cubicBezTo>
                  <a:pt x="0" y="231537"/>
                  <a:pt x="231537" y="0"/>
                  <a:pt x="517152" y="0"/>
                </a:cubicBezTo>
                <a:close/>
              </a:path>
            </a:pathLst>
          </a:custGeom>
          <a:effectLst>
            <a:outerShdw blurRad="50800" dist="38100" dir="2700000" algn="tl" rotWithShape="0">
              <a:prstClr val="black">
                <a:alpha val="40000"/>
              </a:prstClr>
            </a:outerShdw>
          </a:effectLst>
        </p:spPr>
      </p:pic>
      <p:pic>
        <p:nvPicPr>
          <p:cNvPr id="51" name="Рисунок 50">
            <a:extLst>
              <a:ext uri="{FF2B5EF4-FFF2-40B4-BE49-F238E27FC236}">
                <a16:creationId xmlns:a16="http://schemas.microsoft.com/office/drawing/2014/main" id="{6E331414-2B2A-4D80-9563-6CFF7958E4D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6770" b="92257" l="16908" r="60405">
                        <a14:foregroundMark x1="40896" y1="27212" x2="40896" y2="27212"/>
                        <a14:foregroundMark x1="48699" y1="71460" x2="48699" y2="71460"/>
                        <a14:foregroundMark x1="46821" y1="72124" x2="46821" y2="72124"/>
                        <a14:foregroundMark x1="44364" y1="69912" x2="47688" y2="72124"/>
                        <a14:foregroundMark x1="48266" y1="71460" x2="50145" y2="71460"/>
                        <a14:foregroundMark x1="44798" y1="48230" x2="48266" y2="48230"/>
                        <a14:foregroundMark x1="25723" y1="54867" x2="26301" y2="53540"/>
                        <a14:foregroundMark x1="34971" y1="78982" x2="38439" y2="77434"/>
                        <a14:foregroundMark x1="34971" y1="92257" x2="40462" y2="92257"/>
                        <a14:foregroundMark x1="26734" y1="55752" x2="32659" y2="56416"/>
                        <a14:foregroundMark x1="26301" y1="55752" x2="34104" y2="56416"/>
                        <a14:foregroundMark x1="27168" y1="53540" x2="32081" y2="52655"/>
                        <a14:foregroundMark x1="34538" y1="75221" x2="38006" y2="75221"/>
                        <a14:foregroundMark x1="34104" y1="78097" x2="38006" y2="78982"/>
                        <a14:foregroundMark x1="16908" y1="60177" x2="17486" y2="67035"/>
                        <a14:foregroundMark x1="58526" y1="60177" x2="58526" y2="68363"/>
                        <a14:foregroundMark x1="60405" y1="59513" x2="60405" y2="65487"/>
                      </a14:backgroundRemoval>
                    </a14:imgEffect>
                  </a14:imgLayer>
                </a14:imgProps>
              </a:ext>
            </a:extLst>
          </a:blip>
          <a:srcRect l="15688" t="25715" r="39333" b="5424"/>
          <a:stretch/>
        </p:blipFill>
        <p:spPr>
          <a:xfrm>
            <a:off x="780936" y="3777456"/>
            <a:ext cx="1034304" cy="1034304"/>
          </a:xfrm>
          <a:custGeom>
            <a:avLst/>
            <a:gdLst>
              <a:gd name="connsiteX0" fmla="*/ 517152 w 1034304"/>
              <a:gd name="connsiteY0" fmla="*/ 0 h 1034304"/>
              <a:gd name="connsiteX1" fmla="*/ 1034304 w 1034304"/>
              <a:gd name="connsiteY1" fmla="*/ 517152 h 1034304"/>
              <a:gd name="connsiteX2" fmla="*/ 517152 w 1034304"/>
              <a:gd name="connsiteY2" fmla="*/ 1034304 h 1034304"/>
              <a:gd name="connsiteX3" fmla="*/ 0 w 1034304"/>
              <a:gd name="connsiteY3" fmla="*/ 517152 h 1034304"/>
              <a:gd name="connsiteX4" fmla="*/ 517152 w 1034304"/>
              <a:gd name="connsiteY4" fmla="*/ 0 h 103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304" h="1034304">
                <a:moveTo>
                  <a:pt x="517152" y="0"/>
                </a:moveTo>
                <a:cubicBezTo>
                  <a:pt x="802767" y="0"/>
                  <a:pt x="1034304" y="231537"/>
                  <a:pt x="1034304" y="517152"/>
                </a:cubicBezTo>
                <a:cubicBezTo>
                  <a:pt x="1034304" y="802767"/>
                  <a:pt x="802767" y="1034304"/>
                  <a:pt x="517152" y="1034304"/>
                </a:cubicBezTo>
                <a:cubicBezTo>
                  <a:pt x="231537" y="1034304"/>
                  <a:pt x="0" y="802767"/>
                  <a:pt x="0" y="517152"/>
                </a:cubicBezTo>
                <a:cubicBezTo>
                  <a:pt x="0" y="231537"/>
                  <a:pt x="231537" y="0"/>
                  <a:pt x="517152" y="0"/>
                </a:cubicBezTo>
                <a:close/>
              </a:path>
            </a:pathLst>
          </a:custGeom>
          <a:effectLst>
            <a:outerShdw blurRad="50800" dist="38100" dir="2700000" algn="tl" rotWithShape="0">
              <a:prstClr val="black">
                <a:alpha val="40000"/>
              </a:prstClr>
            </a:outerShdw>
          </a:effectLst>
        </p:spPr>
      </p:pic>
      <p:pic>
        <p:nvPicPr>
          <p:cNvPr id="55" name="Рисунок 54">
            <a:extLst>
              <a:ext uri="{FF2B5EF4-FFF2-40B4-BE49-F238E27FC236}">
                <a16:creationId xmlns:a16="http://schemas.microsoft.com/office/drawing/2014/main" id="{824CD604-09A5-4E21-93D9-45EBA382AE3B}"/>
              </a:ext>
            </a:extLst>
          </p:cNvPr>
          <p:cNvPicPr>
            <a:picLocks noChangeAspect="1"/>
          </p:cNvPicPr>
          <p:nvPr/>
        </p:nvPicPr>
        <p:blipFill rotWithShape="1">
          <a:blip r:embed="rId10"/>
          <a:srcRect l="16924" t="25138" r="38218" b="6087"/>
          <a:stretch/>
        </p:blipFill>
        <p:spPr>
          <a:xfrm>
            <a:off x="6482070" y="1092612"/>
            <a:ext cx="1034304" cy="1034304"/>
          </a:xfrm>
          <a:custGeom>
            <a:avLst/>
            <a:gdLst>
              <a:gd name="connsiteX0" fmla="*/ 517152 w 1034304"/>
              <a:gd name="connsiteY0" fmla="*/ 0 h 1034304"/>
              <a:gd name="connsiteX1" fmla="*/ 1034304 w 1034304"/>
              <a:gd name="connsiteY1" fmla="*/ 517152 h 1034304"/>
              <a:gd name="connsiteX2" fmla="*/ 517152 w 1034304"/>
              <a:gd name="connsiteY2" fmla="*/ 1034304 h 1034304"/>
              <a:gd name="connsiteX3" fmla="*/ 0 w 1034304"/>
              <a:gd name="connsiteY3" fmla="*/ 517152 h 1034304"/>
              <a:gd name="connsiteX4" fmla="*/ 517152 w 1034304"/>
              <a:gd name="connsiteY4" fmla="*/ 0 h 103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304" h="1034304">
                <a:moveTo>
                  <a:pt x="517152" y="0"/>
                </a:moveTo>
                <a:cubicBezTo>
                  <a:pt x="802767" y="0"/>
                  <a:pt x="1034304" y="231537"/>
                  <a:pt x="1034304" y="517152"/>
                </a:cubicBezTo>
                <a:cubicBezTo>
                  <a:pt x="1034304" y="802767"/>
                  <a:pt x="802767" y="1034304"/>
                  <a:pt x="517152" y="1034304"/>
                </a:cubicBezTo>
                <a:cubicBezTo>
                  <a:pt x="231537" y="1034304"/>
                  <a:pt x="0" y="802767"/>
                  <a:pt x="0" y="517152"/>
                </a:cubicBezTo>
                <a:cubicBezTo>
                  <a:pt x="0" y="231537"/>
                  <a:pt x="231537" y="0"/>
                  <a:pt x="517152" y="0"/>
                </a:cubicBezTo>
                <a:close/>
              </a:path>
            </a:pathLst>
          </a:custGeom>
          <a:effectLst>
            <a:outerShdw blurRad="50800" dist="38100" dir="2700000" algn="tl" rotWithShape="0">
              <a:prstClr val="black">
                <a:alpha val="40000"/>
              </a:prstClr>
            </a:outerShdw>
          </a:effectLst>
        </p:spPr>
      </p:pic>
      <p:pic>
        <p:nvPicPr>
          <p:cNvPr id="53" name="Рисунок 52">
            <a:extLst>
              <a:ext uri="{FF2B5EF4-FFF2-40B4-BE49-F238E27FC236}">
                <a16:creationId xmlns:a16="http://schemas.microsoft.com/office/drawing/2014/main" id="{2F5AB34B-1205-48D5-902D-C9E5A862DD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7655" b="94248" l="17749" r="61039">
                        <a14:foregroundMark x1="34921" y1="29867" x2="39683" y2="30752"/>
                        <a14:foregroundMark x1="42136" y1="30752" x2="44012" y2="34956"/>
                        <a14:foregroundMark x1="39250" y1="29204" x2="41558" y2="30752"/>
                        <a14:foregroundMark x1="39250" y1="27655" x2="41126" y2="28540"/>
                        <a14:foregroundMark x1="17749" y1="58407" x2="17749" y2="69469"/>
                        <a14:foregroundMark x1="58730" y1="53982" x2="58730" y2="61283"/>
                        <a14:foregroundMark x1="60606" y1="53982" x2="61183" y2="62168"/>
                        <a14:foregroundMark x1="37807" y1="93584" x2="42136" y2="94248"/>
                      </a14:backgroundRemoval>
                    </a14:imgEffect>
                  </a14:imgLayer>
                </a14:imgProps>
              </a:ext>
            </a:extLst>
          </a:blip>
          <a:srcRect l="16883" t="25373" r="38323" b="5950"/>
          <a:stretch/>
        </p:blipFill>
        <p:spPr>
          <a:xfrm>
            <a:off x="6541672" y="3785567"/>
            <a:ext cx="1034304" cy="1034304"/>
          </a:xfrm>
          <a:custGeom>
            <a:avLst/>
            <a:gdLst>
              <a:gd name="connsiteX0" fmla="*/ 517152 w 1034304"/>
              <a:gd name="connsiteY0" fmla="*/ 0 h 1034304"/>
              <a:gd name="connsiteX1" fmla="*/ 1034304 w 1034304"/>
              <a:gd name="connsiteY1" fmla="*/ 517152 h 1034304"/>
              <a:gd name="connsiteX2" fmla="*/ 517152 w 1034304"/>
              <a:gd name="connsiteY2" fmla="*/ 1034304 h 1034304"/>
              <a:gd name="connsiteX3" fmla="*/ 0 w 1034304"/>
              <a:gd name="connsiteY3" fmla="*/ 517152 h 1034304"/>
              <a:gd name="connsiteX4" fmla="*/ 517152 w 1034304"/>
              <a:gd name="connsiteY4" fmla="*/ 0 h 103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304" h="1034304">
                <a:moveTo>
                  <a:pt x="517152" y="0"/>
                </a:moveTo>
                <a:cubicBezTo>
                  <a:pt x="802767" y="0"/>
                  <a:pt x="1034304" y="231537"/>
                  <a:pt x="1034304" y="517152"/>
                </a:cubicBezTo>
                <a:cubicBezTo>
                  <a:pt x="1034304" y="802767"/>
                  <a:pt x="802767" y="1034304"/>
                  <a:pt x="517152" y="1034304"/>
                </a:cubicBezTo>
                <a:cubicBezTo>
                  <a:pt x="231537" y="1034304"/>
                  <a:pt x="0" y="802767"/>
                  <a:pt x="0" y="517152"/>
                </a:cubicBezTo>
                <a:cubicBezTo>
                  <a:pt x="0" y="231537"/>
                  <a:pt x="231537" y="0"/>
                  <a:pt x="517152" y="0"/>
                </a:cubicBezTo>
                <a:close/>
              </a:path>
            </a:pathLst>
          </a:custGeom>
          <a:effectLst>
            <a:outerShdw blurRad="50800" dist="38100" dir="2700000" algn="tl" rotWithShape="0">
              <a:prstClr val="black">
                <a:alpha val="40000"/>
              </a:prstClr>
            </a:outerShdw>
          </a:effectLst>
        </p:spPr>
      </p:pic>
      <p:sp>
        <p:nvSpPr>
          <p:cNvPr id="29" name="Прямоугольник: скругленные углы 28">
            <a:extLst>
              <a:ext uri="{FF2B5EF4-FFF2-40B4-BE49-F238E27FC236}">
                <a16:creationId xmlns:a16="http://schemas.microsoft.com/office/drawing/2014/main" id="{8A11A431-154C-4439-B9E3-FF38323867DB}"/>
              </a:ext>
            </a:extLst>
          </p:cNvPr>
          <p:cNvSpPr/>
          <p:nvPr/>
        </p:nvSpPr>
        <p:spPr>
          <a:xfrm>
            <a:off x="-262208" y="488336"/>
            <a:ext cx="350065" cy="41075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B6A917E5-BB96-420D-9767-F6F19FD52133}"/>
              </a:ext>
            </a:extLst>
          </p:cNvPr>
          <p:cNvSpPr txBox="1"/>
          <p:nvPr/>
        </p:nvSpPr>
        <p:spPr>
          <a:xfrm>
            <a:off x="644455" y="437424"/>
            <a:ext cx="3666931"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Выделение </a:t>
            </a:r>
            <a:r>
              <a:rPr lang="ru-RU" sz="2400" dirty="0" err="1">
                <a:solidFill>
                  <a:srgbClr val="03539A"/>
                </a:solidFill>
                <a:latin typeface="Nekst Semi Bold" panose="00000700000000000000" pitchFamily="2" charset="-52"/>
              </a:rPr>
              <a:t>литотипов</a:t>
            </a:r>
            <a:endParaRPr lang="ru-RU" sz="2400" dirty="0">
              <a:solidFill>
                <a:srgbClr val="03539A"/>
              </a:solidFill>
              <a:latin typeface="Nekst Semi Bold" panose="00000700000000000000" pitchFamily="2" charset="-52"/>
            </a:endParaRPr>
          </a:p>
        </p:txBody>
      </p:sp>
      <p:grpSp>
        <p:nvGrpSpPr>
          <p:cNvPr id="31" name="Рисунок 7">
            <a:extLst>
              <a:ext uri="{FF2B5EF4-FFF2-40B4-BE49-F238E27FC236}">
                <a16:creationId xmlns:a16="http://schemas.microsoft.com/office/drawing/2014/main" id="{0B9E6777-3270-433A-8512-86DC12128E2D}"/>
              </a:ext>
            </a:extLst>
          </p:cNvPr>
          <p:cNvGrpSpPr/>
          <p:nvPr/>
        </p:nvGrpSpPr>
        <p:grpSpPr>
          <a:xfrm>
            <a:off x="10523034" y="397549"/>
            <a:ext cx="1202981" cy="199524"/>
            <a:chOff x="3551339" y="3006890"/>
            <a:chExt cx="5089184" cy="844082"/>
          </a:xfrm>
        </p:grpSpPr>
        <p:sp>
          <p:nvSpPr>
            <p:cNvPr id="32" name="Полилиния: фигура 31">
              <a:extLst>
                <a:ext uri="{FF2B5EF4-FFF2-40B4-BE49-F238E27FC236}">
                  <a16:creationId xmlns:a16="http://schemas.microsoft.com/office/drawing/2014/main" id="{19DE7127-16B7-4129-A29D-35803BCD9CD7}"/>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id="{AB883A36-77C8-4912-BD69-CBD3535F4C84}"/>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34" name="TextBox 33">
            <a:extLst>
              <a:ext uri="{FF2B5EF4-FFF2-40B4-BE49-F238E27FC236}">
                <a16:creationId xmlns:a16="http://schemas.microsoft.com/office/drawing/2014/main" id="{02CEA486-BF04-416D-AADF-0C888590ABF4}"/>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
        <p:nvSpPr>
          <p:cNvPr id="35" name="Прямоугольник: скругленные углы 34">
            <a:extLst>
              <a:ext uri="{FF2B5EF4-FFF2-40B4-BE49-F238E27FC236}">
                <a16:creationId xmlns:a16="http://schemas.microsoft.com/office/drawing/2014/main" id="{9C2CC290-1EA2-4F2D-BAA3-3D6FF64E9A52}"/>
              </a:ext>
            </a:extLst>
          </p:cNvPr>
          <p:cNvSpPr/>
          <p:nvPr/>
        </p:nvSpPr>
        <p:spPr>
          <a:xfrm>
            <a:off x="4221252" y="553421"/>
            <a:ext cx="2107563" cy="31859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Box 35">
            <a:extLst>
              <a:ext uri="{FF2B5EF4-FFF2-40B4-BE49-F238E27FC236}">
                <a16:creationId xmlns:a16="http://schemas.microsoft.com/office/drawing/2014/main" id="{E2F855B1-BBD4-4BDB-AAAC-707D74E1E59C}"/>
              </a:ext>
            </a:extLst>
          </p:cNvPr>
          <p:cNvSpPr txBox="1"/>
          <p:nvPr/>
        </p:nvSpPr>
        <p:spPr>
          <a:xfrm>
            <a:off x="4379230" y="553421"/>
            <a:ext cx="2064434" cy="307777"/>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1400" i="0" u="none" strike="noStrike" kern="1200" cap="none" spc="0" normalizeH="0" baseline="0" noProof="0" dirty="0">
                <a:ln>
                  <a:noFill/>
                </a:ln>
                <a:solidFill>
                  <a:srgbClr val="03539A"/>
                </a:solidFill>
                <a:effectLst/>
                <a:uLnTx/>
                <a:uFillTx/>
                <a:latin typeface="Nekst "/>
                <a:cs typeface="Arial" panose="020B0604020202020204" pitchFamily="34" charset="0"/>
              </a:rPr>
              <a:t>Сравнение кубов</a:t>
            </a:r>
          </a:p>
        </p:txBody>
      </p:sp>
      <p:sp>
        <p:nvSpPr>
          <p:cNvPr id="45" name="TextBox 44">
            <a:extLst>
              <a:ext uri="{FF2B5EF4-FFF2-40B4-BE49-F238E27FC236}">
                <a16:creationId xmlns:a16="http://schemas.microsoft.com/office/drawing/2014/main" id="{15C3E91D-C95E-4B79-8528-126CFE58422C}"/>
              </a:ext>
            </a:extLst>
          </p:cNvPr>
          <p:cNvSpPr txBox="1"/>
          <p:nvPr/>
        </p:nvSpPr>
        <p:spPr>
          <a:xfrm>
            <a:off x="1972995" y="1072792"/>
            <a:ext cx="1802865"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Альма укрупненный</a:t>
            </a:r>
          </a:p>
        </p:txBody>
      </p:sp>
      <p:sp>
        <p:nvSpPr>
          <p:cNvPr id="57" name="Прямоугольник: скругленные углы 56">
            <a:extLst>
              <a:ext uri="{FF2B5EF4-FFF2-40B4-BE49-F238E27FC236}">
                <a16:creationId xmlns:a16="http://schemas.microsoft.com/office/drawing/2014/main" id="{076703CB-7DB8-4D3A-A545-E4808F3ADCB8}"/>
              </a:ext>
            </a:extLst>
          </p:cNvPr>
          <p:cNvSpPr/>
          <p:nvPr/>
        </p:nvSpPr>
        <p:spPr>
          <a:xfrm>
            <a:off x="7673517" y="1168072"/>
            <a:ext cx="1569831"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TextBox 57">
            <a:extLst>
              <a:ext uri="{FF2B5EF4-FFF2-40B4-BE49-F238E27FC236}">
                <a16:creationId xmlns:a16="http://schemas.microsoft.com/office/drawing/2014/main" id="{ED5046FE-09A2-41DA-8B89-E809C69501F1}"/>
              </a:ext>
            </a:extLst>
          </p:cNvPr>
          <p:cNvSpPr txBox="1"/>
          <p:nvPr/>
        </p:nvSpPr>
        <p:spPr>
          <a:xfrm>
            <a:off x="7770532" y="1168073"/>
            <a:ext cx="1389114"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Данилова (</a:t>
            </a:r>
            <a:r>
              <a:rPr lang="ru-RU" sz="1200" dirty="0" err="1">
                <a:solidFill>
                  <a:schemeClr val="bg1"/>
                </a:solidFill>
                <a:latin typeface="Nekst Semi Bold" panose="00000700000000000000" pitchFamily="2" charset="-52"/>
              </a:rPr>
              <a:t>Реф</a:t>
            </a:r>
            <a:r>
              <a:rPr lang="ru-RU" sz="1200" dirty="0">
                <a:solidFill>
                  <a:schemeClr val="bg1"/>
                </a:solidFill>
                <a:latin typeface="Nekst Semi Bold" panose="00000700000000000000" pitchFamily="2" charset="-52"/>
              </a:rPr>
              <a:t>)</a:t>
            </a:r>
          </a:p>
        </p:txBody>
      </p:sp>
      <p:sp>
        <p:nvSpPr>
          <p:cNvPr id="59" name="Прямоугольник: скругленные углы 58">
            <a:extLst>
              <a:ext uri="{FF2B5EF4-FFF2-40B4-BE49-F238E27FC236}">
                <a16:creationId xmlns:a16="http://schemas.microsoft.com/office/drawing/2014/main" id="{150AFC1D-F4A4-4FFC-A900-0C5A48518EDE}"/>
              </a:ext>
            </a:extLst>
          </p:cNvPr>
          <p:cNvSpPr/>
          <p:nvPr/>
        </p:nvSpPr>
        <p:spPr>
          <a:xfrm>
            <a:off x="1974812" y="3835890"/>
            <a:ext cx="1928513"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Box 59">
            <a:extLst>
              <a:ext uri="{FF2B5EF4-FFF2-40B4-BE49-F238E27FC236}">
                <a16:creationId xmlns:a16="http://schemas.microsoft.com/office/drawing/2014/main" id="{45966678-9BE0-4A4E-8DB2-BD8863D3368E}"/>
              </a:ext>
            </a:extLst>
          </p:cNvPr>
          <p:cNvSpPr txBox="1"/>
          <p:nvPr/>
        </p:nvSpPr>
        <p:spPr>
          <a:xfrm>
            <a:off x="2071826" y="3835891"/>
            <a:ext cx="1679441"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Альма уточненный</a:t>
            </a:r>
          </a:p>
        </p:txBody>
      </p:sp>
      <p:sp>
        <p:nvSpPr>
          <p:cNvPr id="61" name="Прямоугольник: скругленные углы 60">
            <a:extLst>
              <a:ext uri="{FF2B5EF4-FFF2-40B4-BE49-F238E27FC236}">
                <a16:creationId xmlns:a16="http://schemas.microsoft.com/office/drawing/2014/main" id="{3C81B786-1BCB-4AB8-9103-DE4F61629596}"/>
              </a:ext>
            </a:extLst>
          </p:cNvPr>
          <p:cNvSpPr/>
          <p:nvPr/>
        </p:nvSpPr>
        <p:spPr>
          <a:xfrm>
            <a:off x="7732661" y="3857335"/>
            <a:ext cx="1569831"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Box 61">
            <a:extLst>
              <a:ext uri="{FF2B5EF4-FFF2-40B4-BE49-F238E27FC236}">
                <a16:creationId xmlns:a16="http://schemas.microsoft.com/office/drawing/2014/main" id="{99226191-6371-4610-99E8-3545AA53D50F}"/>
              </a:ext>
            </a:extLst>
          </p:cNvPr>
          <p:cNvSpPr txBox="1"/>
          <p:nvPr/>
        </p:nvSpPr>
        <p:spPr>
          <a:xfrm>
            <a:off x="7829676" y="3857336"/>
            <a:ext cx="1389114"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Данилова (</a:t>
            </a:r>
            <a:r>
              <a:rPr lang="ru-RU" sz="1200" dirty="0" err="1">
                <a:solidFill>
                  <a:schemeClr val="bg1"/>
                </a:solidFill>
                <a:latin typeface="Nekst Semi Bold" panose="00000700000000000000" pitchFamily="2" charset="-52"/>
              </a:rPr>
              <a:t>Кпр</a:t>
            </a:r>
            <a:r>
              <a:rPr lang="ru-RU" sz="1200" dirty="0">
                <a:solidFill>
                  <a:schemeClr val="bg1"/>
                </a:solidFill>
                <a:latin typeface="Nekst Semi Bold" panose="00000700000000000000" pitchFamily="2" charset="-52"/>
              </a:rPr>
              <a:t>)</a:t>
            </a:r>
          </a:p>
        </p:txBody>
      </p:sp>
      <p:sp>
        <p:nvSpPr>
          <p:cNvPr id="79" name="Прямоугольник: скругленные углы 78">
            <a:extLst>
              <a:ext uri="{FF2B5EF4-FFF2-40B4-BE49-F238E27FC236}">
                <a16:creationId xmlns:a16="http://schemas.microsoft.com/office/drawing/2014/main" id="{8EB417B9-4CEB-466A-B084-76D7F9120FEB}"/>
              </a:ext>
            </a:extLst>
          </p:cNvPr>
          <p:cNvSpPr/>
          <p:nvPr/>
        </p:nvSpPr>
        <p:spPr>
          <a:xfrm>
            <a:off x="2002305" y="4202852"/>
            <a:ext cx="3774560" cy="513741"/>
          </a:xfrm>
          <a:prstGeom prst="roundRect">
            <a:avLst>
              <a:gd name="adj" fmla="val 22189"/>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1" name="TextBox 80">
            <a:extLst>
              <a:ext uri="{FF2B5EF4-FFF2-40B4-BE49-F238E27FC236}">
                <a16:creationId xmlns:a16="http://schemas.microsoft.com/office/drawing/2014/main" id="{2BB1A759-9BBE-47FD-9C15-0478B4D03DFA}"/>
              </a:ext>
            </a:extLst>
          </p:cNvPr>
          <p:cNvSpPr txBox="1"/>
          <p:nvPr/>
        </p:nvSpPr>
        <p:spPr>
          <a:xfrm>
            <a:off x="2039046" y="4470221"/>
            <a:ext cx="102631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Песчаник </a:t>
            </a:r>
            <a:r>
              <a:rPr kumimoji="0" lang="ru-RU" sz="9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кр.з</a:t>
            </a: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82" name="TextBox 81">
            <a:extLst>
              <a:ext uri="{FF2B5EF4-FFF2-40B4-BE49-F238E27FC236}">
                <a16:creationId xmlns:a16="http://schemas.microsoft.com/office/drawing/2014/main" id="{ECC475CD-0F9C-4C2E-BFB4-343D2DD52FEC}"/>
              </a:ext>
            </a:extLst>
          </p:cNvPr>
          <p:cNvSpPr txBox="1"/>
          <p:nvPr/>
        </p:nvSpPr>
        <p:spPr>
          <a:xfrm>
            <a:off x="2964000" y="4470221"/>
            <a:ext cx="655407"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Алеврит</a:t>
            </a:r>
          </a:p>
        </p:txBody>
      </p:sp>
      <p:sp>
        <p:nvSpPr>
          <p:cNvPr id="83" name="TextBox 82">
            <a:extLst>
              <a:ext uri="{FF2B5EF4-FFF2-40B4-BE49-F238E27FC236}">
                <a16:creationId xmlns:a16="http://schemas.microsoft.com/office/drawing/2014/main" id="{B4A0FBD5-3679-4BD6-8F26-B8B7836240FB}"/>
              </a:ext>
            </a:extLst>
          </p:cNvPr>
          <p:cNvSpPr txBox="1"/>
          <p:nvPr/>
        </p:nvSpPr>
        <p:spPr>
          <a:xfrm>
            <a:off x="3573323" y="4470221"/>
            <a:ext cx="561099"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Глина</a:t>
            </a:r>
          </a:p>
        </p:txBody>
      </p:sp>
      <p:sp>
        <p:nvSpPr>
          <p:cNvPr id="84" name="TextBox 83">
            <a:extLst>
              <a:ext uri="{FF2B5EF4-FFF2-40B4-BE49-F238E27FC236}">
                <a16:creationId xmlns:a16="http://schemas.microsoft.com/office/drawing/2014/main" id="{39D67E12-74E5-4866-9475-C8C3735E56D1}"/>
              </a:ext>
            </a:extLst>
          </p:cNvPr>
          <p:cNvSpPr txBox="1"/>
          <p:nvPr/>
        </p:nvSpPr>
        <p:spPr>
          <a:xfrm>
            <a:off x="4088266" y="4470220"/>
            <a:ext cx="655407"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Кальцит</a:t>
            </a:r>
          </a:p>
        </p:txBody>
      </p:sp>
      <p:sp>
        <p:nvSpPr>
          <p:cNvPr id="85" name="Прямоугольник: скругленные углы 84">
            <a:extLst>
              <a:ext uri="{FF2B5EF4-FFF2-40B4-BE49-F238E27FC236}">
                <a16:creationId xmlns:a16="http://schemas.microsoft.com/office/drawing/2014/main" id="{D162D4C8-0F82-4A10-8D58-9BEAFABE7F8E}"/>
              </a:ext>
            </a:extLst>
          </p:cNvPr>
          <p:cNvSpPr/>
          <p:nvPr/>
        </p:nvSpPr>
        <p:spPr>
          <a:xfrm>
            <a:off x="2124997" y="4269620"/>
            <a:ext cx="335553" cy="185058"/>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86" name="Прямоугольник: скругленные углы 85">
            <a:extLst>
              <a:ext uri="{FF2B5EF4-FFF2-40B4-BE49-F238E27FC236}">
                <a16:creationId xmlns:a16="http://schemas.microsoft.com/office/drawing/2014/main" id="{B24ADFB3-D8A7-4B5E-85E7-9C503329CBD4}"/>
              </a:ext>
            </a:extLst>
          </p:cNvPr>
          <p:cNvSpPr/>
          <p:nvPr/>
        </p:nvSpPr>
        <p:spPr>
          <a:xfrm>
            <a:off x="3061344" y="4269620"/>
            <a:ext cx="335553" cy="185058"/>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87" name="Прямоугольник: скругленные углы 86">
            <a:extLst>
              <a:ext uri="{FF2B5EF4-FFF2-40B4-BE49-F238E27FC236}">
                <a16:creationId xmlns:a16="http://schemas.microsoft.com/office/drawing/2014/main" id="{92096CEF-E84E-4EB5-A553-83A1631DC38C}"/>
              </a:ext>
            </a:extLst>
          </p:cNvPr>
          <p:cNvSpPr/>
          <p:nvPr/>
        </p:nvSpPr>
        <p:spPr>
          <a:xfrm>
            <a:off x="3651628" y="4269620"/>
            <a:ext cx="335553" cy="185058"/>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88" name="Прямоугольник: скругленные углы 87">
            <a:extLst>
              <a:ext uri="{FF2B5EF4-FFF2-40B4-BE49-F238E27FC236}">
                <a16:creationId xmlns:a16="http://schemas.microsoft.com/office/drawing/2014/main" id="{E70C3D53-7CEC-40E3-B59B-FEE157CB5E89}"/>
              </a:ext>
            </a:extLst>
          </p:cNvPr>
          <p:cNvSpPr/>
          <p:nvPr/>
        </p:nvSpPr>
        <p:spPr>
          <a:xfrm>
            <a:off x="4150368" y="4269620"/>
            <a:ext cx="335553" cy="185058"/>
          </a:xfrm>
          <a:prstGeom prst="roundRect">
            <a:avLst/>
          </a:prstGeom>
          <a:solidFill>
            <a:srgbClr val="BDFFFF"/>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89" name="TextBox 88">
            <a:extLst>
              <a:ext uri="{FF2B5EF4-FFF2-40B4-BE49-F238E27FC236}">
                <a16:creationId xmlns:a16="http://schemas.microsoft.com/office/drawing/2014/main" id="{952F6CAA-CB0F-4E8C-9D46-C18E5BA1FA27}"/>
              </a:ext>
            </a:extLst>
          </p:cNvPr>
          <p:cNvSpPr txBox="1"/>
          <p:nvPr/>
        </p:nvSpPr>
        <p:spPr>
          <a:xfrm>
            <a:off x="4657872" y="4467881"/>
            <a:ext cx="1008744"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Песчаник </a:t>
            </a:r>
            <a:r>
              <a:rPr kumimoji="0" lang="ru-RU" sz="9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мк.з</a:t>
            </a: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a:t>
            </a:r>
          </a:p>
        </p:txBody>
      </p:sp>
      <p:sp>
        <p:nvSpPr>
          <p:cNvPr id="90" name="Прямоугольник: скругленные углы 89">
            <a:extLst>
              <a:ext uri="{FF2B5EF4-FFF2-40B4-BE49-F238E27FC236}">
                <a16:creationId xmlns:a16="http://schemas.microsoft.com/office/drawing/2014/main" id="{49AC2B64-3E17-4C9B-AA1F-938A54BEC7FF}"/>
              </a:ext>
            </a:extLst>
          </p:cNvPr>
          <p:cNvSpPr/>
          <p:nvPr/>
        </p:nvSpPr>
        <p:spPr>
          <a:xfrm>
            <a:off x="4764893" y="4267281"/>
            <a:ext cx="335553" cy="185058"/>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nvGrpSpPr>
          <p:cNvPr id="104" name="Группа 103">
            <a:extLst>
              <a:ext uri="{FF2B5EF4-FFF2-40B4-BE49-F238E27FC236}">
                <a16:creationId xmlns:a16="http://schemas.microsoft.com/office/drawing/2014/main" id="{5568959D-8CFD-40CC-B0AA-9E39C52B1F8B}"/>
              </a:ext>
            </a:extLst>
          </p:cNvPr>
          <p:cNvGrpSpPr/>
          <p:nvPr/>
        </p:nvGrpSpPr>
        <p:grpSpPr>
          <a:xfrm>
            <a:off x="1888580" y="1410714"/>
            <a:ext cx="2552030" cy="513741"/>
            <a:chOff x="1888580" y="2001548"/>
            <a:chExt cx="2552030" cy="513741"/>
          </a:xfrm>
        </p:grpSpPr>
        <p:sp>
          <p:nvSpPr>
            <p:cNvPr id="93" name="Прямоугольник: скругленные углы 92">
              <a:extLst>
                <a:ext uri="{FF2B5EF4-FFF2-40B4-BE49-F238E27FC236}">
                  <a16:creationId xmlns:a16="http://schemas.microsoft.com/office/drawing/2014/main" id="{D3068E3B-143D-45D0-A27E-4B96D5FE0AC9}"/>
                </a:ext>
              </a:extLst>
            </p:cNvPr>
            <p:cNvSpPr/>
            <p:nvPr/>
          </p:nvSpPr>
          <p:spPr>
            <a:xfrm>
              <a:off x="1888580" y="2001548"/>
              <a:ext cx="2552030" cy="513741"/>
            </a:xfrm>
            <a:prstGeom prst="roundRect">
              <a:avLst>
                <a:gd name="adj" fmla="val 22189"/>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4" name="TextBox 93">
              <a:extLst>
                <a:ext uri="{FF2B5EF4-FFF2-40B4-BE49-F238E27FC236}">
                  <a16:creationId xmlns:a16="http://schemas.microsoft.com/office/drawing/2014/main" id="{F749DD3A-B068-4DE5-A2D0-D39B56914751}"/>
                </a:ext>
              </a:extLst>
            </p:cNvPr>
            <p:cNvSpPr txBox="1"/>
            <p:nvPr/>
          </p:nvSpPr>
          <p:spPr>
            <a:xfrm>
              <a:off x="1925321" y="2268917"/>
              <a:ext cx="814705"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Песчаник</a:t>
              </a:r>
            </a:p>
          </p:txBody>
        </p:sp>
        <p:sp>
          <p:nvSpPr>
            <p:cNvPr id="95" name="TextBox 94">
              <a:extLst>
                <a:ext uri="{FF2B5EF4-FFF2-40B4-BE49-F238E27FC236}">
                  <a16:creationId xmlns:a16="http://schemas.microsoft.com/office/drawing/2014/main" id="{1D75DE32-FF68-43C8-8C1B-0F01A567DDDB}"/>
                </a:ext>
              </a:extLst>
            </p:cNvPr>
            <p:cNvSpPr txBox="1"/>
            <p:nvPr/>
          </p:nvSpPr>
          <p:spPr>
            <a:xfrm>
              <a:off x="2593917" y="2268917"/>
              <a:ext cx="655407"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Алеврит</a:t>
              </a:r>
            </a:p>
          </p:txBody>
        </p:sp>
        <p:sp>
          <p:nvSpPr>
            <p:cNvPr id="96" name="TextBox 95">
              <a:extLst>
                <a:ext uri="{FF2B5EF4-FFF2-40B4-BE49-F238E27FC236}">
                  <a16:creationId xmlns:a16="http://schemas.microsoft.com/office/drawing/2014/main" id="{493FE7F2-B803-4897-BCBB-19A7069C5EFA}"/>
                </a:ext>
              </a:extLst>
            </p:cNvPr>
            <p:cNvSpPr txBox="1"/>
            <p:nvPr/>
          </p:nvSpPr>
          <p:spPr>
            <a:xfrm>
              <a:off x="3203240" y="2268917"/>
              <a:ext cx="561099"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Глина</a:t>
              </a:r>
            </a:p>
          </p:txBody>
        </p:sp>
        <p:sp>
          <p:nvSpPr>
            <p:cNvPr id="97" name="TextBox 96">
              <a:extLst>
                <a:ext uri="{FF2B5EF4-FFF2-40B4-BE49-F238E27FC236}">
                  <a16:creationId xmlns:a16="http://schemas.microsoft.com/office/drawing/2014/main" id="{967CCCFD-9B2F-4D78-AAA8-5F3CEA48FD90}"/>
                </a:ext>
              </a:extLst>
            </p:cNvPr>
            <p:cNvSpPr txBox="1"/>
            <p:nvPr/>
          </p:nvSpPr>
          <p:spPr>
            <a:xfrm>
              <a:off x="3718183" y="2268916"/>
              <a:ext cx="655407"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Кальцит</a:t>
              </a:r>
            </a:p>
          </p:txBody>
        </p:sp>
        <p:sp>
          <p:nvSpPr>
            <p:cNvPr id="98" name="Прямоугольник: скругленные углы 97">
              <a:extLst>
                <a:ext uri="{FF2B5EF4-FFF2-40B4-BE49-F238E27FC236}">
                  <a16:creationId xmlns:a16="http://schemas.microsoft.com/office/drawing/2014/main" id="{59EF9FFD-2851-4FF4-AD3E-1856B03B1526}"/>
                </a:ext>
              </a:extLst>
            </p:cNvPr>
            <p:cNvSpPr/>
            <p:nvPr/>
          </p:nvSpPr>
          <p:spPr>
            <a:xfrm>
              <a:off x="2011272" y="2068316"/>
              <a:ext cx="335553" cy="185058"/>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99" name="Прямоугольник: скругленные углы 98">
              <a:extLst>
                <a:ext uri="{FF2B5EF4-FFF2-40B4-BE49-F238E27FC236}">
                  <a16:creationId xmlns:a16="http://schemas.microsoft.com/office/drawing/2014/main" id="{58D16191-3F82-46B7-993D-33060C8997FE}"/>
                </a:ext>
              </a:extLst>
            </p:cNvPr>
            <p:cNvSpPr/>
            <p:nvPr/>
          </p:nvSpPr>
          <p:spPr>
            <a:xfrm>
              <a:off x="2691261" y="2068316"/>
              <a:ext cx="335553" cy="185058"/>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00" name="Прямоугольник: скругленные углы 99">
              <a:extLst>
                <a:ext uri="{FF2B5EF4-FFF2-40B4-BE49-F238E27FC236}">
                  <a16:creationId xmlns:a16="http://schemas.microsoft.com/office/drawing/2014/main" id="{F9C6EF41-C6AF-42F0-9C70-5D390E1B6F5E}"/>
                </a:ext>
              </a:extLst>
            </p:cNvPr>
            <p:cNvSpPr/>
            <p:nvPr/>
          </p:nvSpPr>
          <p:spPr>
            <a:xfrm>
              <a:off x="3281545" y="2068316"/>
              <a:ext cx="335553" cy="185058"/>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01" name="Прямоугольник: скругленные углы 100">
              <a:extLst>
                <a:ext uri="{FF2B5EF4-FFF2-40B4-BE49-F238E27FC236}">
                  <a16:creationId xmlns:a16="http://schemas.microsoft.com/office/drawing/2014/main" id="{48FFBEF3-726D-4309-9065-7D492F1FF860}"/>
                </a:ext>
              </a:extLst>
            </p:cNvPr>
            <p:cNvSpPr/>
            <p:nvPr/>
          </p:nvSpPr>
          <p:spPr>
            <a:xfrm>
              <a:off x="3780285" y="2068316"/>
              <a:ext cx="335553" cy="185058"/>
            </a:xfrm>
            <a:prstGeom prst="roundRect">
              <a:avLst/>
            </a:prstGeom>
            <a:solidFill>
              <a:srgbClr val="BDFFFF"/>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
        <p:nvSpPr>
          <p:cNvPr id="106" name="Прямоугольник: скругленные углы 105">
            <a:extLst>
              <a:ext uri="{FF2B5EF4-FFF2-40B4-BE49-F238E27FC236}">
                <a16:creationId xmlns:a16="http://schemas.microsoft.com/office/drawing/2014/main" id="{D73A6A52-97B8-4479-8F8F-217C2E5D45F5}"/>
              </a:ext>
            </a:extLst>
          </p:cNvPr>
          <p:cNvSpPr/>
          <p:nvPr/>
        </p:nvSpPr>
        <p:spPr>
          <a:xfrm>
            <a:off x="7738793" y="4202852"/>
            <a:ext cx="3338782" cy="513741"/>
          </a:xfrm>
          <a:prstGeom prst="roundRect">
            <a:avLst>
              <a:gd name="adj" fmla="val 22189"/>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7" name="TextBox 106">
            <a:extLst>
              <a:ext uri="{FF2B5EF4-FFF2-40B4-BE49-F238E27FC236}">
                <a16:creationId xmlns:a16="http://schemas.microsoft.com/office/drawing/2014/main" id="{6209A732-7159-40A1-B49D-DBB70F17CD2A}"/>
              </a:ext>
            </a:extLst>
          </p:cNvPr>
          <p:cNvSpPr txBox="1"/>
          <p:nvPr/>
        </p:nvSpPr>
        <p:spPr>
          <a:xfrm>
            <a:off x="7775534" y="4470221"/>
            <a:ext cx="910269"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Неколлектор</a:t>
            </a:r>
            <a:endPar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endParaRPr>
          </a:p>
        </p:txBody>
      </p:sp>
      <p:sp>
        <p:nvSpPr>
          <p:cNvPr id="111" name="Прямоугольник: скругленные углы 110">
            <a:extLst>
              <a:ext uri="{FF2B5EF4-FFF2-40B4-BE49-F238E27FC236}">
                <a16:creationId xmlns:a16="http://schemas.microsoft.com/office/drawing/2014/main" id="{B0961A77-02DE-41E8-BF00-FA2929E2A1E1}"/>
              </a:ext>
            </a:extLst>
          </p:cNvPr>
          <p:cNvSpPr/>
          <p:nvPr/>
        </p:nvSpPr>
        <p:spPr>
          <a:xfrm>
            <a:off x="7861485" y="4269620"/>
            <a:ext cx="335553" cy="185058"/>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nvGrpSpPr>
          <p:cNvPr id="123" name="Группа 122">
            <a:extLst>
              <a:ext uri="{FF2B5EF4-FFF2-40B4-BE49-F238E27FC236}">
                <a16:creationId xmlns:a16="http://schemas.microsoft.com/office/drawing/2014/main" id="{4B6E9FF8-4BA2-4C56-8988-15CD9C21F976}"/>
              </a:ext>
            </a:extLst>
          </p:cNvPr>
          <p:cNvGrpSpPr/>
          <p:nvPr/>
        </p:nvGrpSpPr>
        <p:grpSpPr>
          <a:xfrm>
            <a:off x="8610600" y="4269620"/>
            <a:ext cx="465527" cy="431433"/>
            <a:chOff x="8688510" y="4269620"/>
            <a:chExt cx="465527" cy="431433"/>
          </a:xfrm>
        </p:grpSpPr>
        <p:sp>
          <p:nvSpPr>
            <p:cNvPr id="108" name="TextBox 107">
              <a:extLst>
                <a:ext uri="{FF2B5EF4-FFF2-40B4-BE49-F238E27FC236}">
                  <a16:creationId xmlns:a16="http://schemas.microsoft.com/office/drawing/2014/main" id="{111FC96E-0839-4A9F-AA74-A6C4B9DDBA87}"/>
                </a:ext>
              </a:extLst>
            </p:cNvPr>
            <p:cNvSpPr txBox="1"/>
            <p:nvPr/>
          </p:nvSpPr>
          <p:spPr>
            <a:xfrm>
              <a:off x="8688510" y="4470221"/>
              <a:ext cx="465527"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ВВП</a:t>
              </a:r>
            </a:p>
          </p:txBody>
        </p:sp>
        <p:sp>
          <p:nvSpPr>
            <p:cNvPr id="112" name="Прямоугольник: скругленные углы 111">
              <a:extLst>
                <a:ext uri="{FF2B5EF4-FFF2-40B4-BE49-F238E27FC236}">
                  <a16:creationId xmlns:a16="http://schemas.microsoft.com/office/drawing/2014/main" id="{317E886C-4E8A-457C-99AC-FCD25FC0DD92}"/>
                </a:ext>
              </a:extLst>
            </p:cNvPr>
            <p:cNvSpPr/>
            <p:nvPr/>
          </p:nvSpPr>
          <p:spPr>
            <a:xfrm>
              <a:off x="8755228" y="4269620"/>
              <a:ext cx="335553" cy="185058"/>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grpSp>
        <p:nvGrpSpPr>
          <p:cNvPr id="122" name="Группа 121">
            <a:extLst>
              <a:ext uri="{FF2B5EF4-FFF2-40B4-BE49-F238E27FC236}">
                <a16:creationId xmlns:a16="http://schemas.microsoft.com/office/drawing/2014/main" id="{49E02770-1736-4513-86A5-BB4ED9E1D2C7}"/>
              </a:ext>
            </a:extLst>
          </p:cNvPr>
          <p:cNvGrpSpPr/>
          <p:nvPr/>
        </p:nvGrpSpPr>
        <p:grpSpPr>
          <a:xfrm>
            <a:off x="9109317" y="4269620"/>
            <a:ext cx="413857" cy="431433"/>
            <a:chOff x="9149001" y="4269620"/>
            <a:chExt cx="413857" cy="431433"/>
          </a:xfrm>
        </p:grpSpPr>
        <p:sp>
          <p:nvSpPr>
            <p:cNvPr id="109" name="TextBox 108">
              <a:extLst>
                <a:ext uri="{FF2B5EF4-FFF2-40B4-BE49-F238E27FC236}">
                  <a16:creationId xmlns:a16="http://schemas.microsoft.com/office/drawing/2014/main" id="{CD026BE2-FB25-4718-9C0A-5B4D2A037E15}"/>
                </a:ext>
              </a:extLst>
            </p:cNvPr>
            <p:cNvSpPr txBox="1"/>
            <p:nvPr/>
          </p:nvSpPr>
          <p:spPr>
            <a:xfrm>
              <a:off x="9149001" y="4470221"/>
              <a:ext cx="35212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ВП</a:t>
              </a:r>
            </a:p>
          </p:txBody>
        </p:sp>
        <p:sp>
          <p:nvSpPr>
            <p:cNvPr id="113" name="Прямоугольник: скругленные углы 112">
              <a:extLst>
                <a:ext uri="{FF2B5EF4-FFF2-40B4-BE49-F238E27FC236}">
                  <a16:creationId xmlns:a16="http://schemas.microsoft.com/office/drawing/2014/main" id="{C5911C9E-4F51-4898-AFA3-80A491444F13}"/>
                </a:ext>
              </a:extLst>
            </p:cNvPr>
            <p:cNvSpPr/>
            <p:nvPr/>
          </p:nvSpPr>
          <p:spPr>
            <a:xfrm>
              <a:off x="9227305" y="4269620"/>
              <a:ext cx="335553" cy="185058"/>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grpSp>
      <p:grpSp>
        <p:nvGrpSpPr>
          <p:cNvPr id="121" name="Группа 120">
            <a:extLst>
              <a:ext uri="{FF2B5EF4-FFF2-40B4-BE49-F238E27FC236}">
                <a16:creationId xmlns:a16="http://schemas.microsoft.com/office/drawing/2014/main" id="{B2ED9CC4-858D-42F6-A5B3-3E3D58E1DC83}"/>
              </a:ext>
            </a:extLst>
          </p:cNvPr>
          <p:cNvGrpSpPr/>
          <p:nvPr/>
        </p:nvGrpSpPr>
        <p:grpSpPr>
          <a:xfrm>
            <a:off x="9556364" y="4269620"/>
            <a:ext cx="406789" cy="431432"/>
            <a:chOff x="9603313" y="4269620"/>
            <a:chExt cx="406789" cy="431432"/>
          </a:xfrm>
        </p:grpSpPr>
        <p:sp>
          <p:nvSpPr>
            <p:cNvPr id="110" name="TextBox 109">
              <a:extLst>
                <a:ext uri="{FF2B5EF4-FFF2-40B4-BE49-F238E27FC236}">
                  <a16:creationId xmlns:a16="http://schemas.microsoft.com/office/drawing/2014/main" id="{E219324E-E3D5-4FCE-AEE3-C5F31BB15499}"/>
                </a:ext>
              </a:extLst>
            </p:cNvPr>
            <p:cNvSpPr txBox="1"/>
            <p:nvPr/>
          </p:nvSpPr>
          <p:spPr>
            <a:xfrm>
              <a:off x="9603313" y="4470220"/>
              <a:ext cx="406789"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СП</a:t>
              </a:r>
            </a:p>
          </p:txBody>
        </p:sp>
        <p:sp>
          <p:nvSpPr>
            <p:cNvPr id="114" name="Прямоугольник: скругленные углы 113">
              <a:extLst>
                <a:ext uri="{FF2B5EF4-FFF2-40B4-BE49-F238E27FC236}">
                  <a16:creationId xmlns:a16="http://schemas.microsoft.com/office/drawing/2014/main" id="{6D2A8632-6E33-4583-A004-F1DA892BB969}"/>
                </a:ext>
              </a:extLst>
            </p:cNvPr>
            <p:cNvSpPr/>
            <p:nvPr/>
          </p:nvSpPr>
          <p:spPr>
            <a:xfrm>
              <a:off x="9665415" y="4269620"/>
              <a:ext cx="335553" cy="185058"/>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grpSp>
        <p:nvGrpSpPr>
          <p:cNvPr id="120" name="Группа 119">
            <a:extLst>
              <a:ext uri="{FF2B5EF4-FFF2-40B4-BE49-F238E27FC236}">
                <a16:creationId xmlns:a16="http://schemas.microsoft.com/office/drawing/2014/main" id="{601B75C9-D167-4434-A350-3A8496293555}"/>
              </a:ext>
            </a:extLst>
          </p:cNvPr>
          <p:cNvGrpSpPr/>
          <p:nvPr/>
        </p:nvGrpSpPr>
        <p:grpSpPr>
          <a:xfrm>
            <a:off x="9996343" y="4267281"/>
            <a:ext cx="411948" cy="431432"/>
            <a:chOff x="10035893" y="4267281"/>
            <a:chExt cx="411948" cy="431432"/>
          </a:xfrm>
        </p:grpSpPr>
        <p:sp>
          <p:nvSpPr>
            <p:cNvPr id="115" name="TextBox 114">
              <a:extLst>
                <a:ext uri="{FF2B5EF4-FFF2-40B4-BE49-F238E27FC236}">
                  <a16:creationId xmlns:a16="http://schemas.microsoft.com/office/drawing/2014/main" id="{1523CC52-EEF2-4C3E-8C5A-DFCFA93DF74F}"/>
                </a:ext>
              </a:extLst>
            </p:cNvPr>
            <p:cNvSpPr txBox="1"/>
            <p:nvPr/>
          </p:nvSpPr>
          <p:spPr>
            <a:xfrm>
              <a:off x="10035893" y="4467881"/>
              <a:ext cx="377404"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НП</a:t>
              </a:r>
            </a:p>
          </p:txBody>
        </p:sp>
        <p:sp>
          <p:nvSpPr>
            <p:cNvPr id="116" name="Прямоугольник: скругленные углы 115">
              <a:extLst>
                <a:ext uri="{FF2B5EF4-FFF2-40B4-BE49-F238E27FC236}">
                  <a16:creationId xmlns:a16="http://schemas.microsoft.com/office/drawing/2014/main" id="{E183CDFF-522C-475F-A522-9C6BF5D7D8B6}"/>
                </a:ext>
              </a:extLst>
            </p:cNvPr>
            <p:cNvSpPr/>
            <p:nvPr/>
          </p:nvSpPr>
          <p:spPr>
            <a:xfrm>
              <a:off x="10112288" y="4267281"/>
              <a:ext cx="335553" cy="185058"/>
            </a:xfrm>
            <a:prstGeom prst="roundRect">
              <a:avLst/>
            </a:prstGeom>
            <a:solidFill>
              <a:srgbClr val="965A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grpSp>
        <p:nvGrpSpPr>
          <p:cNvPr id="119" name="Группа 118">
            <a:extLst>
              <a:ext uri="{FF2B5EF4-FFF2-40B4-BE49-F238E27FC236}">
                <a16:creationId xmlns:a16="http://schemas.microsoft.com/office/drawing/2014/main" id="{55F8D15A-BA3E-40F8-B63F-21B650F5563D}"/>
              </a:ext>
            </a:extLst>
          </p:cNvPr>
          <p:cNvGrpSpPr/>
          <p:nvPr/>
        </p:nvGrpSpPr>
        <p:grpSpPr>
          <a:xfrm>
            <a:off x="10441480" y="4267281"/>
            <a:ext cx="393558" cy="431432"/>
            <a:chOff x="10519390" y="4267281"/>
            <a:chExt cx="393558" cy="431432"/>
          </a:xfrm>
        </p:grpSpPr>
        <p:sp>
          <p:nvSpPr>
            <p:cNvPr id="117" name="Прямоугольник: скругленные углы 116">
              <a:extLst>
                <a:ext uri="{FF2B5EF4-FFF2-40B4-BE49-F238E27FC236}">
                  <a16:creationId xmlns:a16="http://schemas.microsoft.com/office/drawing/2014/main" id="{434BE378-FF0B-4B51-9F8A-8211F66BF90B}"/>
                </a:ext>
              </a:extLst>
            </p:cNvPr>
            <p:cNvSpPr/>
            <p:nvPr/>
          </p:nvSpPr>
          <p:spPr>
            <a:xfrm>
              <a:off x="10577395" y="4267281"/>
              <a:ext cx="335553" cy="185058"/>
            </a:xfrm>
            <a:prstGeom prst="roundRect">
              <a:avLst/>
            </a:prstGeom>
            <a:solidFill>
              <a:srgbClr val="5F17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18" name="TextBox 117">
              <a:extLst>
                <a:ext uri="{FF2B5EF4-FFF2-40B4-BE49-F238E27FC236}">
                  <a16:creationId xmlns:a16="http://schemas.microsoft.com/office/drawing/2014/main" id="{36B98D4D-513C-4C23-B7A0-E99D67D17A0C}"/>
                </a:ext>
              </a:extLst>
            </p:cNvPr>
            <p:cNvSpPr txBox="1"/>
            <p:nvPr/>
          </p:nvSpPr>
          <p:spPr>
            <a:xfrm>
              <a:off x="10519390" y="4467881"/>
              <a:ext cx="377404"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НН</a:t>
              </a:r>
            </a:p>
          </p:txBody>
        </p:sp>
      </p:grpSp>
      <p:sp>
        <p:nvSpPr>
          <p:cNvPr id="124" name="Прямоугольник: скругленные углы 123">
            <a:extLst>
              <a:ext uri="{FF2B5EF4-FFF2-40B4-BE49-F238E27FC236}">
                <a16:creationId xmlns:a16="http://schemas.microsoft.com/office/drawing/2014/main" id="{C8633321-D6E8-4993-AEAD-CD88A1AAC128}"/>
              </a:ext>
            </a:extLst>
          </p:cNvPr>
          <p:cNvSpPr/>
          <p:nvPr/>
        </p:nvSpPr>
        <p:spPr>
          <a:xfrm>
            <a:off x="7670988" y="1544806"/>
            <a:ext cx="3338782" cy="513741"/>
          </a:xfrm>
          <a:prstGeom prst="roundRect">
            <a:avLst>
              <a:gd name="adj" fmla="val 22189"/>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5" name="TextBox 124">
            <a:extLst>
              <a:ext uri="{FF2B5EF4-FFF2-40B4-BE49-F238E27FC236}">
                <a16:creationId xmlns:a16="http://schemas.microsoft.com/office/drawing/2014/main" id="{70EA669A-372C-4282-A5A2-0E110F832DA1}"/>
              </a:ext>
            </a:extLst>
          </p:cNvPr>
          <p:cNvSpPr txBox="1"/>
          <p:nvPr/>
        </p:nvSpPr>
        <p:spPr>
          <a:xfrm>
            <a:off x="7707729" y="1812175"/>
            <a:ext cx="910269"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err="1">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Неколлектор</a:t>
            </a:r>
            <a:endPar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endParaRPr>
          </a:p>
        </p:txBody>
      </p:sp>
      <p:sp>
        <p:nvSpPr>
          <p:cNvPr id="126" name="Прямоугольник: скругленные углы 125">
            <a:extLst>
              <a:ext uri="{FF2B5EF4-FFF2-40B4-BE49-F238E27FC236}">
                <a16:creationId xmlns:a16="http://schemas.microsoft.com/office/drawing/2014/main" id="{C4BC1B8F-949A-4DFB-8E3C-3967E0105F15}"/>
              </a:ext>
            </a:extLst>
          </p:cNvPr>
          <p:cNvSpPr/>
          <p:nvPr/>
        </p:nvSpPr>
        <p:spPr>
          <a:xfrm>
            <a:off x="7793680" y="1611574"/>
            <a:ext cx="335553" cy="185058"/>
          </a:xfrm>
          <a:prstGeom prst="roundRect">
            <a:avLst/>
          </a:prstGeom>
          <a:solidFill>
            <a:srgbClr val="3C8C3C"/>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nvGrpSpPr>
          <p:cNvPr id="127" name="Группа 126">
            <a:extLst>
              <a:ext uri="{FF2B5EF4-FFF2-40B4-BE49-F238E27FC236}">
                <a16:creationId xmlns:a16="http://schemas.microsoft.com/office/drawing/2014/main" id="{5C57FBD4-452D-42A8-9920-D690F06F418C}"/>
              </a:ext>
            </a:extLst>
          </p:cNvPr>
          <p:cNvGrpSpPr/>
          <p:nvPr/>
        </p:nvGrpSpPr>
        <p:grpSpPr>
          <a:xfrm>
            <a:off x="8542795" y="1611574"/>
            <a:ext cx="465527" cy="431433"/>
            <a:chOff x="8688510" y="4269620"/>
            <a:chExt cx="465527" cy="431433"/>
          </a:xfrm>
        </p:grpSpPr>
        <p:sp>
          <p:nvSpPr>
            <p:cNvPr id="128" name="TextBox 127">
              <a:extLst>
                <a:ext uri="{FF2B5EF4-FFF2-40B4-BE49-F238E27FC236}">
                  <a16:creationId xmlns:a16="http://schemas.microsoft.com/office/drawing/2014/main" id="{DD5DF9EB-6518-46DB-A90F-1DD4F0299FE6}"/>
                </a:ext>
              </a:extLst>
            </p:cNvPr>
            <p:cNvSpPr txBox="1"/>
            <p:nvPr/>
          </p:nvSpPr>
          <p:spPr>
            <a:xfrm>
              <a:off x="8688510" y="4470221"/>
              <a:ext cx="465527"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ВВП</a:t>
              </a:r>
            </a:p>
          </p:txBody>
        </p:sp>
        <p:sp>
          <p:nvSpPr>
            <p:cNvPr id="129" name="Прямоугольник: скругленные углы 128">
              <a:extLst>
                <a:ext uri="{FF2B5EF4-FFF2-40B4-BE49-F238E27FC236}">
                  <a16:creationId xmlns:a16="http://schemas.microsoft.com/office/drawing/2014/main" id="{00A29E76-7049-45FB-AA42-6E97432A5232}"/>
                </a:ext>
              </a:extLst>
            </p:cNvPr>
            <p:cNvSpPr/>
            <p:nvPr/>
          </p:nvSpPr>
          <p:spPr>
            <a:xfrm>
              <a:off x="8755228" y="4269620"/>
              <a:ext cx="335553" cy="185058"/>
            </a:xfrm>
            <a:prstGeom prst="roundRect">
              <a:avLst/>
            </a:prstGeom>
            <a:solidFill>
              <a:srgbClr val="FFFAA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grpSp>
        <p:nvGrpSpPr>
          <p:cNvPr id="130" name="Группа 129">
            <a:extLst>
              <a:ext uri="{FF2B5EF4-FFF2-40B4-BE49-F238E27FC236}">
                <a16:creationId xmlns:a16="http://schemas.microsoft.com/office/drawing/2014/main" id="{E24ED844-3CC1-4978-8E82-52D52E47C2E7}"/>
              </a:ext>
            </a:extLst>
          </p:cNvPr>
          <p:cNvGrpSpPr/>
          <p:nvPr/>
        </p:nvGrpSpPr>
        <p:grpSpPr>
          <a:xfrm>
            <a:off x="9041512" y="1611574"/>
            <a:ext cx="413857" cy="431433"/>
            <a:chOff x="9149001" y="4269620"/>
            <a:chExt cx="413857" cy="431433"/>
          </a:xfrm>
        </p:grpSpPr>
        <p:sp>
          <p:nvSpPr>
            <p:cNvPr id="131" name="TextBox 130">
              <a:extLst>
                <a:ext uri="{FF2B5EF4-FFF2-40B4-BE49-F238E27FC236}">
                  <a16:creationId xmlns:a16="http://schemas.microsoft.com/office/drawing/2014/main" id="{37E764E8-AD7C-4D14-904A-02DE07AEF5F3}"/>
                </a:ext>
              </a:extLst>
            </p:cNvPr>
            <p:cNvSpPr txBox="1"/>
            <p:nvPr/>
          </p:nvSpPr>
          <p:spPr>
            <a:xfrm>
              <a:off x="9149001" y="4470221"/>
              <a:ext cx="352126"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ВП</a:t>
              </a:r>
            </a:p>
          </p:txBody>
        </p:sp>
        <p:sp>
          <p:nvSpPr>
            <p:cNvPr id="132" name="Прямоугольник: скругленные углы 131">
              <a:extLst>
                <a:ext uri="{FF2B5EF4-FFF2-40B4-BE49-F238E27FC236}">
                  <a16:creationId xmlns:a16="http://schemas.microsoft.com/office/drawing/2014/main" id="{C34DBC90-C939-4492-84EE-65BAA9B9DFA2}"/>
                </a:ext>
              </a:extLst>
            </p:cNvPr>
            <p:cNvSpPr/>
            <p:nvPr/>
          </p:nvSpPr>
          <p:spPr>
            <a:xfrm>
              <a:off x="9227305" y="4269620"/>
              <a:ext cx="335553" cy="185058"/>
            </a:xfrm>
            <a:prstGeom prst="roundRect">
              <a:avLst/>
            </a:prstGeom>
            <a:solidFill>
              <a:srgbClr val="FFC846"/>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p>
          </p:txBody>
        </p:sp>
      </p:grpSp>
      <p:grpSp>
        <p:nvGrpSpPr>
          <p:cNvPr id="133" name="Группа 132">
            <a:extLst>
              <a:ext uri="{FF2B5EF4-FFF2-40B4-BE49-F238E27FC236}">
                <a16:creationId xmlns:a16="http://schemas.microsoft.com/office/drawing/2014/main" id="{EA87665A-5505-4097-B09D-1F78483840BE}"/>
              </a:ext>
            </a:extLst>
          </p:cNvPr>
          <p:cNvGrpSpPr/>
          <p:nvPr/>
        </p:nvGrpSpPr>
        <p:grpSpPr>
          <a:xfrm>
            <a:off x="9488559" y="1611574"/>
            <a:ext cx="406789" cy="431432"/>
            <a:chOff x="9603313" y="4269620"/>
            <a:chExt cx="406789" cy="431432"/>
          </a:xfrm>
        </p:grpSpPr>
        <p:sp>
          <p:nvSpPr>
            <p:cNvPr id="134" name="TextBox 133">
              <a:extLst>
                <a:ext uri="{FF2B5EF4-FFF2-40B4-BE49-F238E27FC236}">
                  <a16:creationId xmlns:a16="http://schemas.microsoft.com/office/drawing/2014/main" id="{191DCF73-4339-4924-AD9B-675C788D4692}"/>
                </a:ext>
              </a:extLst>
            </p:cNvPr>
            <p:cNvSpPr txBox="1"/>
            <p:nvPr/>
          </p:nvSpPr>
          <p:spPr>
            <a:xfrm>
              <a:off x="9603313" y="4470220"/>
              <a:ext cx="406789"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СП</a:t>
              </a:r>
            </a:p>
          </p:txBody>
        </p:sp>
        <p:sp>
          <p:nvSpPr>
            <p:cNvPr id="135" name="Прямоугольник: скругленные углы 134">
              <a:extLst>
                <a:ext uri="{FF2B5EF4-FFF2-40B4-BE49-F238E27FC236}">
                  <a16:creationId xmlns:a16="http://schemas.microsoft.com/office/drawing/2014/main" id="{78785FC1-92F1-4444-82C3-0DD223383EBB}"/>
                </a:ext>
              </a:extLst>
            </p:cNvPr>
            <p:cNvSpPr/>
            <p:nvPr/>
          </p:nvSpPr>
          <p:spPr>
            <a:xfrm>
              <a:off x="9665415" y="4269620"/>
              <a:ext cx="335553" cy="185058"/>
            </a:xfrm>
            <a:prstGeom prst="roundRect">
              <a:avLst/>
            </a:prstGeom>
            <a:solidFill>
              <a:srgbClr val="D282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grpSp>
        <p:nvGrpSpPr>
          <p:cNvPr id="136" name="Группа 135">
            <a:extLst>
              <a:ext uri="{FF2B5EF4-FFF2-40B4-BE49-F238E27FC236}">
                <a16:creationId xmlns:a16="http://schemas.microsoft.com/office/drawing/2014/main" id="{0C0063D0-3DF4-40A1-BC56-F58322C07A63}"/>
              </a:ext>
            </a:extLst>
          </p:cNvPr>
          <p:cNvGrpSpPr/>
          <p:nvPr/>
        </p:nvGrpSpPr>
        <p:grpSpPr>
          <a:xfrm>
            <a:off x="9928538" y="1609235"/>
            <a:ext cx="411948" cy="431432"/>
            <a:chOff x="10035893" y="4267281"/>
            <a:chExt cx="411948" cy="431432"/>
          </a:xfrm>
        </p:grpSpPr>
        <p:sp>
          <p:nvSpPr>
            <p:cNvPr id="137" name="TextBox 136">
              <a:extLst>
                <a:ext uri="{FF2B5EF4-FFF2-40B4-BE49-F238E27FC236}">
                  <a16:creationId xmlns:a16="http://schemas.microsoft.com/office/drawing/2014/main" id="{507569B0-2AF1-45F0-92FD-E9B4414A8A44}"/>
                </a:ext>
              </a:extLst>
            </p:cNvPr>
            <p:cNvSpPr txBox="1"/>
            <p:nvPr/>
          </p:nvSpPr>
          <p:spPr>
            <a:xfrm>
              <a:off x="10035893" y="4467881"/>
              <a:ext cx="377404"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НП</a:t>
              </a:r>
            </a:p>
          </p:txBody>
        </p:sp>
        <p:sp>
          <p:nvSpPr>
            <p:cNvPr id="138" name="Прямоугольник: скругленные углы 137">
              <a:extLst>
                <a:ext uri="{FF2B5EF4-FFF2-40B4-BE49-F238E27FC236}">
                  <a16:creationId xmlns:a16="http://schemas.microsoft.com/office/drawing/2014/main" id="{93565945-8D39-4923-9F23-6E9A6028ABE9}"/>
                </a:ext>
              </a:extLst>
            </p:cNvPr>
            <p:cNvSpPr/>
            <p:nvPr/>
          </p:nvSpPr>
          <p:spPr>
            <a:xfrm>
              <a:off x="10112288" y="4267281"/>
              <a:ext cx="335553" cy="185058"/>
            </a:xfrm>
            <a:prstGeom prst="roundRect">
              <a:avLst/>
            </a:prstGeom>
            <a:solidFill>
              <a:srgbClr val="965A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grpSp>
        <p:nvGrpSpPr>
          <p:cNvPr id="139" name="Группа 138">
            <a:extLst>
              <a:ext uri="{FF2B5EF4-FFF2-40B4-BE49-F238E27FC236}">
                <a16:creationId xmlns:a16="http://schemas.microsoft.com/office/drawing/2014/main" id="{E35FEC85-AF88-49A7-B622-7430735CA9E1}"/>
              </a:ext>
            </a:extLst>
          </p:cNvPr>
          <p:cNvGrpSpPr/>
          <p:nvPr/>
        </p:nvGrpSpPr>
        <p:grpSpPr>
          <a:xfrm>
            <a:off x="10373675" y="1609235"/>
            <a:ext cx="393558" cy="431432"/>
            <a:chOff x="10519390" y="4267281"/>
            <a:chExt cx="393558" cy="431432"/>
          </a:xfrm>
        </p:grpSpPr>
        <p:sp>
          <p:nvSpPr>
            <p:cNvPr id="140" name="Прямоугольник: скругленные углы 139">
              <a:extLst>
                <a:ext uri="{FF2B5EF4-FFF2-40B4-BE49-F238E27FC236}">
                  <a16:creationId xmlns:a16="http://schemas.microsoft.com/office/drawing/2014/main" id="{3D48B7E6-97A3-4CF1-8CD1-9EF47DFD0458}"/>
                </a:ext>
              </a:extLst>
            </p:cNvPr>
            <p:cNvSpPr/>
            <p:nvPr/>
          </p:nvSpPr>
          <p:spPr>
            <a:xfrm>
              <a:off x="10577395" y="4267281"/>
              <a:ext cx="335553" cy="185058"/>
            </a:xfrm>
            <a:prstGeom prst="roundRect">
              <a:avLst/>
            </a:prstGeom>
            <a:solidFill>
              <a:srgbClr val="5F1700"/>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41" name="TextBox 140">
              <a:extLst>
                <a:ext uri="{FF2B5EF4-FFF2-40B4-BE49-F238E27FC236}">
                  <a16:creationId xmlns:a16="http://schemas.microsoft.com/office/drawing/2014/main" id="{A89EEA23-87F4-44D9-90B8-AE989B3D2A84}"/>
                </a:ext>
              </a:extLst>
            </p:cNvPr>
            <p:cNvSpPr txBox="1"/>
            <p:nvPr/>
          </p:nvSpPr>
          <p:spPr>
            <a:xfrm>
              <a:off x="10519390" y="4467881"/>
              <a:ext cx="377404"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Medium" panose="00000600000000000000" pitchFamily="2" charset="-52"/>
                  <a:cs typeface="Arial" panose="020B0604020202020204" pitchFamily="34" charset="0"/>
                </a:rPr>
                <a:t>НН</a:t>
              </a:r>
            </a:p>
          </p:txBody>
        </p:sp>
      </p:grpSp>
    </p:spTree>
    <p:extLst>
      <p:ext uri="{BB962C8B-B14F-4D97-AF65-F5344CB8AC3E}">
        <p14:creationId xmlns:p14="http://schemas.microsoft.com/office/powerpoint/2010/main" val="2019661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id="{2F906E51-5090-7EC7-6D65-81BC8AEAAE0F}"/>
              </a:ext>
            </a:extLst>
          </p:cNvPr>
          <p:cNvSpPr/>
          <p:nvPr/>
        </p:nvSpPr>
        <p:spPr>
          <a:xfrm>
            <a:off x="-262208" y="486054"/>
            <a:ext cx="350065" cy="782367"/>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скругленные углы 6">
            <a:extLst>
              <a:ext uri="{FF2B5EF4-FFF2-40B4-BE49-F238E27FC236}">
                <a16:creationId xmlns:a16="http://schemas.microsoft.com/office/drawing/2014/main" id="{04FF846A-C4CF-A0E7-6242-ADF9D3C900AE}"/>
              </a:ext>
            </a:extLst>
          </p:cNvPr>
          <p:cNvSpPr/>
          <p:nvPr/>
        </p:nvSpPr>
        <p:spPr>
          <a:xfrm>
            <a:off x="638574" y="4003416"/>
            <a:ext cx="3615628" cy="2341823"/>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скругленные углы 7">
            <a:extLst>
              <a:ext uri="{FF2B5EF4-FFF2-40B4-BE49-F238E27FC236}">
                <a16:creationId xmlns:a16="http://schemas.microsoft.com/office/drawing/2014/main" id="{965F9F27-781A-52E9-D477-99C2588F39AE}"/>
              </a:ext>
            </a:extLst>
          </p:cNvPr>
          <p:cNvSpPr/>
          <p:nvPr/>
        </p:nvSpPr>
        <p:spPr>
          <a:xfrm>
            <a:off x="8110387" y="4003416"/>
            <a:ext cx="3615628" cy="2341823"/>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скругленные углы 9">
            <a:extLst>
              <a:ext uri="{FF2B5EF4-FFF2-40B4-BE49-F238E27FC236}">
                <a16:creationId xmlns:a16="http://schemas.microsoft.com/office/drawing/2014/main" id="{80B2B7BD-D249-B30B-ABFA-B38F23AC4CCF}"/>
              </a:ext>
            </a:extLst>
          </p:cNvPr>
          <p:cNvSpPr/>
          <p:nvPr/>
        </p:nvSpPr>
        <p:spPr>
          <a:xfrm>
            <a:off x="644455" y="1465007"/>
            <a:ext cx="3615628" cy="2341823"/>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рямоугольник: скругленные углы 10">
            <a:extLst>
              <a:ext uri="{FF2B5EF4-FFF2-40B4-BE49-F238E27FC236}">
                <a16:creationId xmlns:a16="http://schemas.microsoft.com/office/drawing/2014/main" id="{F0AD4F62-D620-ACAF-6374-9124B2A61463}"/>
              </a:ext>
            </a:extLst>
          </p:cNvPr>
          <p:cNvSpPr/>
          <p:nvPr/>
        </p:nvSpPr>
        <p:spPr>
          <a:xfrm>
            <a:off x="4377421" y="1465006"/>
            <a:ext cx="3615628" cy="4880232"/>
          </a:xfrm>
          <a:prstGeom prst="roundRect">
            <a:avLst>
              <a:gd name="adj" fmla="val 3445"/>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Прямоугольник: скругленные углы 11">
            <a:extLst>
              <a:ext uri="{FF2B5EF4-FFF2-40B4-BE49-F238E27FC236}">
                <a16:creationId xmlns:a16="http://schemas.microsoft.com/office/drawing/2014/main" id="{CDED7B2D-BF27-2492-B530-2B55FBA070DF}"/>
              </a:ext>
            </a:extLst>
          </p:cNvPr>
          <p:cNvSpPr/>
          <p:nvPr/>
        </p:nvSpPr>
        <p:spPr>
          <a:xfrm>
            <a:off x="8110387" y="1465006"/>
            <a:ext cx="3615628" cy="2341823"/>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3" name="Рисунок 32">
            <a:extLst>
              <a:ext uri="{FF2B5EF4-FFF2-40B4-BE49-F238E27FC236}">
                <a16:creationId xmlns:a16="http://schemas.microsoft.com/office/drawing/2014/main" id="{DE668286-3C35-C21E-5044-65E6762AAAB8}"/>
              </a:ext>
            </a:extLst>
          </p:cNvPr>
          <p:cNvPicPr>
            <a:picLocks noChangeAspect="1"/>
          </p:cNvPicPr>
          <p:nvPr/>
        </p:nvPicPr>
        <p:blipFill rotWithShape="1">
          <a:blip r:embed="rId3"/>
          <a:srcRect t="2667" b="3098"/>
          <a:stretch/>
        </p:blipFill>
        <p:spPr>
          <a:xfrm>
            <a:off x="1838238" y="1949616"/>
            <a:ext cx="2234524" cy="1016601"/>
          </a:xfrm>
          <a:custGeom>
            <a:avLst/>
            <a:gdLst>
              <a:gd name="connsiteX0" fmla="*/ 59897 w 2234524"/>
              <a:gd name="connsiteY0" fmla="*/ 0 h 1016601"/>
              <a:gd name="connsiteX1" fmla="*/ 2174626 w 2234524"/>
              <a:gd name="connsiteY1" fmla="*/ 0 h 1016601"/>
              <a:gd name="connsiteX2" fmla="*/ 2234524 w 2234524"/>
              <a:gd name="connsiteY2" fmla="*/ 59898 h 1016601"/>
              <a:gd name="connsiteX3" fmla="*/ 2234524 w 2234524"/>
              <a:gd name="connsiteY3" fmla="*/ 956703 h 1016601"/>
              <a:gd name="connsiteX4" fmla="*/ 2174626 w 2234524"/>
              <a:gd name="connsiteY4" fmla="*/ 1016601 h 1016601"/>
              <a:gd name="connsiteX5" fmla="*/ 59897 w 2234524"/>
              <a:gd name="connsiteY5" fmla="*/ 1016601 h 1016601"/>
              <a:gd name="connsiteX6" fmla="*/ 17543 w 2234524"/>
              <a:gd name="connsiteY6" fmla="*/ 999058 h 1016601"/>
              <a:gd name="connsiteX7" fmla="*/ 0 w 2234524"/>
              <a:gd name="connsiteY7" fmla="*/ 956706 h 1016601"/>
              <a:gd name="connsiteX8" fmla="*/ 0 w 2234524"/>
              <a:gd name="connsiteY8" fmla="*/ 59896 h 1016601"/>
              <a:gd name="connsiteX9" fmla="*/ 17543 w 2234524"/>
              <a:gd name="connsiteY9" fmla="*/ 17544 h 1016601"/>
              <a:gd name="connsiteX10" fmla="*/ 59897 w 2234524"/>
              <a:gd name="connsiteY10" fmla="*/ 0 h 101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4524" h="1016601">
                <a:moveTo>
                  <a:pt x="59897" y="0"/>
                </a:moveTo>
                <a:lnTo>
                  <a:pt x="2174626" y="0"/>
                </a:lnTo>
                <a:cubicBezTo>
                  <a:pt x="2207707" y="0"/>
                  <a:pt x="2234524" y="26817"/>
                  <a:pt x="2234524" y="59898"/>
                </a:cubicBezTo>
                <a:lnTo>
                  <a:pt x="2234524" y="956703"/>
                </a:lnTo>
                <a:cubicBezTo>
                  <a:pt x="2234524" y="989784"/>
                  <a:pt x="2207707" y="1016601"/>
                  <a:pt x="2174626" y="1016601"/>
                </a:cubicBezTo>
                <a:lnTo>
                  <a:pt x="59897" y="1016601"/>
                </a:lnTo>
                <a:cubicBezTo>
                  <a:pt x="43357" y="1016601"/>
                  <a:pt x="28382" y="1009897"/>
                  <a:pt x="17543" y="999058"/>
                </a:cubicBezTo>
                <a:lnTo>
                  <a:pt x="0" y="956706"/>
                </a:lnTo>
                <a:lnTo>
                  <a:pt x="0" y="59896"/>
                </a:lnTo>
                <a:lnTo>
                  <a:pt x="17543" y="17544"/>
                </a:lnTo>
                <a:cubicBezTo>
                  <a:pt x="28382" y="6704"/>
                  <a:pt x="43357" y="0"/>
                  <a:pt x="59897" y="0"/>
                </a:cubicBezTo>
                <a:close/>
              </a:path>
            </a:pathLst>
          </a:custGeom>
          <a:ln>
            <a:noFill/>
          </a:ln>
          <a:effectLst>
            <a:outerShdw blurRad="114300" dist="25400" algn="l" rotWithShape="0">
              <a:srgbClr val="03539A">
                <a:alpha val="40000"/>
              </a:srgbClr>
            </a:outerShdw>
          </a:effectLst>
        </p:spPr>
      </p:pic>
      <p:pic>
        <p:nvPicPr>
          <p:cNvPr id="32" name="Рисунок 31">
            <a:extLst>
              <a:ext uri="{FF2B5EF4-FFF2-40B4-BE49-F238E27FC236}">
                <a16:creationId xmlns:a16="http://schemas.microsoft.com/office/drawing/2014/main" id="{3E732898-D11F-1A30-FFB3-77818AFA3F5B}"/>
              </a:ext>
            </a:extLst>
          </p:cNvPr>
          <p:cNvPicPr>
            <a:picLocks noChangeAspect="1"/>
          </p:cNvPicPr>
          <p:nvPr/>
        </p:nvPicPr>
        <p:blipFill>
          <a:blip r:embed="rId4"/>
          <a:srcRect/>
          <a:stretch>
            <a:fillRect/>
          </a:stretch>
        </p:blipFill>
        <p:spPr>
          <a:xfrm>
            <a:off x="778732" y="2700034"/>
            <a:ext cx="2234525" cy="1003586"/>
          </a:xfrm>
          <a:custGeom>
            <a:avLst/>
            <a:gdLst>
              <a:gd name="connsiteX0" fmla="*/ 59898 w 2234525"/>
              <a:gd name="connsiteY0" fmla="*/ 0 h 1003586"/>
              <a:gd name="connsiteX1" fmla="*/ 2174627 w 2234525"/>
              <a:gd name="connsiteY1" fmla="*/ 0 h 1003586"/>
              <a:gd name="connsiteX2" fmla="*/ 2234525 w 2234525"/>
              <a:gd name="connsiteY2" fmla="*/ 59898 h 1003586"/>
              <a:gd name="connsiteX3" fmla="*/ 2234525 w 2234525"/>
              <a:gd name="connsiteY3" fmla="*/ 956703 h 1003586"/>
              <a:gd name="connsiteX4" fmla="*/ 2216981 w 2234525"/>
              <a:gd name="connsiteY4" fmla="*/ 999057 h 1003586"/>
              <a:gd name="connsiteX5" fmla="*/ 2210265 w 2234525"/>
              <a:gd name="connsiteY5" fmla="*/ 1003586 h 1003586"/>
              <a:gd name="connsiteX6" fmla="*/ 24261 w 2234525"/>
              <a:gd name="connsiteY6" fmla="*/ 1003586 h 1003586"/>
              <a:gd name="connsiteX7" fmla="*/ 17544 w 2234525"/>
              <a:gd name="connsiteY7" fmla="*/ 999057 h 1003586"/>
              <a:gd name="connsiteX8" fmla="*/ 0 w 2234525"/>
              <a:gd name="connsiteY8" fmla="*/ 956703 h 1003586"/>
              <a:gd name="connsiteX9" fmla="*/ 0 w 2234525"/>
              <a:gd name="connsiteY9" fmla="*/ 59898 h 1003586"/>
              <a:gd name="connsiteX10" fmla="*/ 59898 w 2234525"/>
              <a:gd name="connsiteY10" fmla="*/ 0 h 100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4525" h="1003586">
                <a:moveTo>
                  <a:pt x="59898" y="0"/>
                </a:moveTo>
                <a:lnTo>
                  <a:pt x="2174627" y="0"/>
                </a:lnTo>
                <a:cubicBezTo>
                  <a:pt x="2207708" y="0"/>
                  <a:pt x="2234525" y="26817"/>
                  <a:pt x="2234525" y="59898"/>
                </a:cubicBezTo>
                <a:lnTo>
                  <a:pt x="2234525" y="956703"/>
                </a:lnTo>
                <a:cubicBezTo>
                  <a:pt x="2234525" y="973244"/>
                  <a:pt x="2227821" y="988218"/>
                  <a:pt x="2216981" y="999057"/>
                </a:cubicBezTo>
                <a:lnTo>
                  <a:pt x="2210265" y="1003586"/>
                </a:lnTo>
                <a:lnTo>
                  <a:pt x="24261" y="1003586"/>
                </a:lnTo>
                <a:lnTo>
                  <a:pt x="17544" y="999057"/>
                </a:lnTo>
                <a:cubicBezTo>
                  <a:pt x="6704" y="988218"/>
                  <a:pt x="0" y="973244"/>
                  <a:pt x="0" y="956703"/>
                </a:cubicBezTo>
                <a:lnTo>
                  <a:pt x="0" y="59898"/>
                </a:lnTo>
                <a:cubicBezTo>
                  <a:pt x="0" y="26817"/>
                  <a:pt x="26817" y="0"/>
                  <a:pt x="59898" y="0"/>
                </a:cubicBezTo>
                <a:close/>
              </a:path>
            </a:pathLst>
          </a:custGeom>
          <a:ln>
            <a:noFill/>
          </a:ln>
          <a:effectLst>
            <a:outerShdw blurRad="114300" dist="25400" algn="l" rotWithShape="0">
              <a:srgbClr val="03539A">
                <a:alpha val="40000"/>
              </a:srgbClr>
            </a:outerShdw>
          </a:effectLst>
        </p:spPr>
      </p:pic>
      <p:sp>
        <p:nvSpPr>
          <p:cNvPr id="16" name="Text Box 43">
            <a:extLst>
              <a:ext uri="{FF2B5EF4-FFF2-40B4-BE49-F238E27FC236}">
                <a16:creationId xmlns:a16="http://schemas.microsoft.com/office/drawing/2014/main" id="{43990641-5EA2-7441-FB83-9E46AEB0FBB9}"/>
              </a:ext>
            </a:extLst>
          </p:cNvPr>
          <p:cNvSpPr txBox="1">
            <a:spLocks noChangeArrowheads="1"/>
          </p:cNvSpPr>
          <p:nvPr/>
        </p:nvSpPr>
        <p:spPr bwMode="auto">
          <a:xfrm>
            <a:off x="647688" y="1534839"/>
            <a:ext cx="2737757" cy="276999"/>
          </a:xfrm>
          <a:prstGeom prst="rect">
            <a:avLst/>
          </a:prstGeom>
          <a:noFill/>
          <a:ln w="9525">
            <a:noFill/>
            <a:miter lim="800000"/>
            <a:headEnd/>
            <a:tailEnd/>
          </a:ln>
        </p:spPr>
        <p:txBody>
          <a:bodyPr wrap="square">
            <a:spAutoFit/>
          </a:bodyPr>
          <a:lstStyle/>
          <a:p>
            <a:pPr algn="ctr"/>
            <a:r>
              <a:rPr lang="ru-RU" sz="1200" dirty="0">
                <a:solidFill>
                  <a:srgbClr val="00467A"/>
                </a:solidFill>
                <a:latin typeface="Nekst Semi Bold" panose="00000700000000000000" pitchFamily="2" charset="-52"/>
                <a:cs typeface="Arial" panose="020B0604020202020204" pitchFamily="34" charset="0"/>
              </a:rPr>
              <a:t>Выбор топологии и активации</a:t>
            </a:r>
          </a:p>
        </p:txBody>
      </p:sp>
      <p:pic>
        <p:nvPicPr>
          <p:cNvPr id="36" name="Рисунок 35">
            <a:extLst>
              <a:ext uri="{FF2B5EF4-FFF2-40B4-BE49-F238E27FC236}">
                <a16:creationId xmlns:a16="http://schemas.microsoft.com/office/drawing/2014/main" id="{4C813965-BDA6-1D7F-4DE0-81233EC82782}"/>
              </a:ext>
            </a:extLst>
          </p:cNvPr>
          <p:cNvPicPr>
            <a:picLocks noChangeAspect="1"/>
          </p:cNvPicPr>
          <p:nvPr/>
        </p:nvPicPr>
        <p:blipFill>
          <a:blip r:embed="rId5"/>
          <a:srcRect t="8641" r="171" b="15332"/>
          <a:stretch>
            <a:fillRect/>
          </a:stretch>
        </p:blipFill>
        <p:spPr>
          <a:xfrm>
            <a:off x="4620502" y="1949616"/>
            <a:ext cx="3197237" cy="1706030"/>
          </a:xfrm>
          <a:custGeom>
            <a:avLst/>
            <a:gdLst>
              <a:gd name="connsiteX0" fmla="*/ 130367 w 3197237"/>
              <a:gd name="connsiteY0" fmla="*/ 0 h 1706030"/>
              <a:gd name="connsiteX1" fmla="*/ 3061386 w 3197237"/>
              <a:gd name="connsiteY1" fmla="*/ 0 h 1706030"/>
              <a:gd name="connsiteX2" fmla="*/ 3197237 w 3197237"/>
              <a:gd name="connsiteY2" fmla="*/ 135851 h 1706030"/>
              <a:gd name="connsiteX3" fmla="*/ 3197237 w 3197237"/>
              <a:gd name="connsiteY3" fmla="*/ 1570179 h 1706030"/>
              <a:gd name="connsiteX4" fmla="*/ 3061386 w 3197237"/>
              <a:gd name="connsiteY4" fmla="*/ 1706030 h 1706030"/>
              <a:gd name="connsiteX5" fmla="*/ 130367 w 3197237"/>
              <a:gd name="connsiteY5" fmla="*/ 1706030 h 1706030"/>
              <a:gd name="connsiteX6" fmla="*/ 5192 w 3197237"/>
              <a:gd name="connsiteY6" fmla="*/ 1623058 h 1706030"/>
              <a:gd name="connsiteX7" fmla="*/ 0 w 3197237"/>
              <a:gd name="connsiteY7" fmla="*/ 1597342 h 1706030"/>
              <a:gd name="connsiteX8" fmla="*/ 0 w 3197237"/>
              <a:gd name="connsiteY8" fmla="*/ 108688 h 1706030"/>
              <a:gd name="connsiteX9" fmla="*/ 5192 w 3197237"/>
              <a:gd name="connsiteY9" fmla="*/ 82972 h 1706030"/>
              <a:gd name="connsiteX10" fmla="*/ 130367 w 3197237"/>
              <a:gd name="connsiteY10" fmla="*/ 0 h 17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7237" h="1706030">
                <a:moveTo>
                  <a:pt x="130367" y="0"/>
                </a:moveTo>
                <a:lnTo>
                  <a:pt x="3061386" y="0"/>
                </a:lnTo>
                <a:cubicBezTo>
                  <a:pt x="3136414" y="0"/>
                  <a:pt x="3197237" y="60823"/>
                  <a:pt x="3197237" y="135851"/>
                </a:cubicBezTo>
                <a:lnTo>
                  <a:pt x="3197237" y="1570179"/>
                </a:lnTo>
                <a:cubicBezTo>
                  <a:pt x="3197237" y="1645207"/>
                  <a:pt x="3136414" y="1706030"/>
                  <a:pt x="3061386" y="1706030"/>
                </a:cubicBezTo>
                <a:lnTo>
                  <a:pt x="130367" y="1706030"/>
                </a:lnTo>
                <a:cubicBezTo>
                  <a:pt x="74096" y="1706030"/>
                  <a:pt x="25816" y="1671817"/>
                  <a:pt x="5192" y="1623058"/>
                </a:cubicBezTo>
                <a:lnTo>
                  <a:pt x="0" y="1597342"/>
                </a:lnTo>
                <a:lnTo>
                  <a:pt x="0" y="108688"/>
                </a:lnTo>
                <a:lnTo>
                  <a:pt x="5192" y="82972"/>
                </a:lnTo>
                <a:cubicBezTo>
                  <a:pt x="25816" y="34213"/>
                  <a:pt x="74096" y="0"/>
                  <a:pt x="130367" y="0"/>
                </a:cubicBezTo>
                <a:close/>
              </a:path>
            </a:pathLst>
          </a:custGeom>
          <a:ln>
            <a:solidFill>
              <a:srgbClr val="03539A">
                <a:alpha val="20000"/>
              </a:srgbClr>
            </a:solidFill>
          </a:ln>
        </p:spPr>
      </p:pic>
      <p:sp>
        <p:nvSpPr>
          <p:cNvPr id="18" name="Text Box 43">
            <a:extLst>
              <a:ext uri="{FF2B5EF4-FFF2-40B4-BE49-F238E27FC236}">
                <a16:creationId xmlns:a16="http://schemas.microsoft.com/office/drawing/2014/main" id="{99FE5CF6-8E9A-741E-2918-C638583BB4CF}"/>
              </a:ext>
            </a:extLst>
          </p:cNvPr>
          <p:cNvSpPr txBox="1">
            <a:spLocks noChangeArrowheads="1"/>
          </p:cNvSpPr>
          <p:nvPr/>
        </p:nvSpPr>
        <p:spPr bwMode="auto">
          <a:xfrm>
            <a:off x="4377421" y="1534839"/>
            <a:ext cx="3649636" cy="276999"/>
          </a:xfrm>
          <a:prstGeom prst="rect">
            <a:avLst/>
          </a:prstGeom>
          <a:noFill/>
          <a:ln w="9525">
            <a:noFill/>
            <a:miter lim="800000"/>
            <a:headEnd/>
            <a:tailEnd/>
          </a:ln>
        </p:spPr>
        <p:txBody>
          <a:bodyPr wrap="square">
            <a:spAutoFit/>
          </a:bodyPr>
          <a:lstStyle/>
          <a:p>
            <a:pPr algn="ctr"/>
            <a:r>
              <a:rPr lang="ru-RU" sz="1200" dirty="0">
                <a:solidFill>
                  <a:srgbClr val="00467A"/>
                </a:solidFill>
                <a:latin typeface="Nekst Semi Bold" panose="00000700000000000000" pitchFamily="2" charset="-52"/>
                <a:cs typeface="Arial" panose="020B0604020202020204" pitchFamily="34" charset="0"/>
              </a:rPr>
              <a:t>Обоснование архитектуры персептрона</a:t>
            </a:r>
          </a:p>
        </p:txBody>
      </p:sp>
      <p:pic>
        <p:nvPicPr>
          <p:cNvPr id="39" name="Рисунок 38">
            <a:extLst>
              <a:ext uri="{FF2B5EF4-FFF2-40B4-BE49-F238E27FC236}">
                <a16:creationId xmlns:a16="http://schemas.microsoft.com/office/drawing/2014/main" id="{9782C939-8DE7-9B6F-0977-8AE47DC7A9CB}"/>
              </a:ext>
            </a:extLst>
          </p:cNvPr>
          <p:cNvPicPr>
            <a:picLocks noChangeAspect="1"/>
          </p:cNvPicPr>
          <p:nvPr/>
        </p:nvPicPr>
        <p:blipFill>
          <a:blip r:embed="rId6" cstate="print"/>
          <a:srcRect l="354" t="1718" b="3807"/>
          <a:stretch>
            <a:fillRect/>
          </a:stretch>
        </p:blipFill>
        <p:spPr>
          <a:xfrm>
            <a:off x="8325263" y="1949616"/>
            <a:ext cx="3197237" cy="1706030"/>
          </a:xfrm>
          <a:custGeom>
            <a:avLst/>
            <a:gdLst>
              <a:gd name="connsiteX0" fmla="*/ 107360 w 3197237"/>
              <a:gd name="connsiteY0" fmla="*/ 0 h 1706030"/>
              <a:gd name="connsiteX1" fmla="*/ 3089877 w 3197237"/>
              <a:gd name="connsiteY1" fmla="*/ 0 h 1706030"/>
              <a:gd name="connsiteX2" fmla="*/ 3197237 w 3197237"/>
              <a:gd name="connsiteY2" fmla="*/ 107360 h 1706030"/>
              <a:gd name="connsiteX3" fmla="*/ 3197237 w 3197237"/>
              <a:gd name="connsiteY3" fmla="*/ 1598670 h 1706030"/>
              <a:gd name="connsiteX4" fmla="*/ 3089877 w 3197237"/>
              <a:gd name="connsiteY4" fmla="*/ 1706030 h 1706030"/>
              <a:gd name="connsiteX5" fmla="*/ 107360 w 3197237"/>
              <a:gd name="connsiteY5" fmla="*/ 1706030 h 1706030"/>
              <a:gd name="connsiteX6" fmla="*/ 0 w 3197237"/>
              <a:gd name="connsiteY6" fmla="*/ 1598670 h 1706030"/>
              <a:gd name="connsiteX7" fmla="*/ 0 w 3197237"/>
              <a:gd name="connsiteY7" fmla="*/ 107360 h 1706030"/>
              <a:gd name="connsiteX8" fmla="*/ 107360 w 3197237"/>
              <a:gd name="connsiteY8" fmla="*/ 0 h 17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37" h="1706030">
                <a:moveTo>
                  <a:pt x="107360" y="0"/>
                </a:moveTo>
                <a:lnTo>
                  <a:pt x="3089877" y="0"/>
                </a:lnTo>
                <a:cubicBezTo>
                  <a:pt x="3149170" y="0"/>
                  <a:pt x="3197237" y="48067"/>
                  <a:pt x="3197237" y="107360"/>
                </a:cubicBezTo>
                <a:lnTo>
                  <a:pt x="3197237" y="1598670"/>
                </a:lnTo>
                <a:cubicBezTo>
                  <a:pt x="3197237" y="1657963"/>
                  <a:pt x="3149170" y="1706030"/>
                  <a:pt x="3089877" y="1706030"/>
                </a:cubicBezTo>
                <a:lnTo>
                  <a:pt x="107360" y="1706030"/>
                </a:lnTo>
                <a:cubicBezTo>
                  <a:pt x="48067" y="1706030"/>
                  <a:pt x="0" y="1657963"/>
                  <a:pt x="0" y="1598670"/>
                </a:cubicBezTo>
                <a:lnTo>
                  <a:pt x="0" y="107360"/>
                </a:lnTo>
                <a:cubicBezTo>
                  <a:pt x="0" y="48067"/>
                  <a:pt x="48067" y="0"/>
                  <a:pt x="107360" y="0"/>
                </a:cubicBezTo>
                <a:close/>
              </a:path>
            </a:pathLst>
          </a:custGeom>
          <a:ln>
            <a:solidFill>
              <a:srgbClr val="03539A">
                <a:alpha val="20000"/>
              </a:srgbClr>
            </a:solidFill>
          </a:ln>
        </p:spPr>
      </p:pic>
      <p:sp>
        <p:nvSpPr>
          <p:cNvPr id="20" name="Text Box 43">
            <a:extLst>
              <a:ext uri="{FF2B5EF4-FFF2-40B4-BE49-F238E27FC236}">
                <a16:creationId xmlns:a16="http://schemas.microsoft.com/office/drawing/2014/main" id="{18145D0B-10C4-BE8B-F99A-A7A53928ACDB}"/>
              </a:ext>
            </a:extLst>
          </p:cNvPr>
          <p:cNvSpPr txBox="1">
            <a:spLocks noChangeArrowheads="1"/>
          </p:cNvSpPr>
          <p:nvPr/>
        </p:nvSpPr>
        <p:spPr bwMode="auto">
          <a:xfrm>
            <a:off x="8198577" y="1534839"/>
            <a:ext cx="1862932" cy="276999"/>
          </a:xfrm>
          <a:prstGeom prst="rect">
            <a:avLst/>
          </a:prstGeom>
          <a:noFill/>
          <a:ln w="9525">
            <a:noFill/>
            <a:miter lim="800000"/>
            <a:headEnd/>
            <a:tailEnd/>
          </a:ln>
        </p:spPr>
        <p:txBody>
          <a:bodyPr wrap="square">
            <a:spAutoFit/>
          </a:bodyPr>
          <a:lstStyle/>
          <a:p>
            <a:r>
              <a:rPr lang="ru-RU" sz="1200" dirty="0">
                <a:solidFill>
                  <a:srgbClr val="00467A"/>
                </a:solidFill>
                <a:latin typeface="Nekst Semi Bold" panose="00000700000000000000" pitchFamily="2" charset="-52"/>
                <a:cs typeface="Arial" panose="020B0604020202020204" pitchFamily="34" charset="0"/>
              </a:rPr>
              <a:t>Обучение нейросети</a:t>
            </a:r>
          </a:p>
        </p:txBody>
      </p:sp>
      <p:pic>
        <p:nvPicPr>
          <p:cNvPr id="41" name="Рисунок 40">
            <a:extLst>
              <a:ext uri="{FF2B5EF4-FFF2-40B4-BE49-F238E27FC236}">
                <a16:creationId xmlns:a16="http://schemas.microsoft.com/office/drawing/2014/main" id="{CA8A6CF7-C2AE-62F4-3F79-532334FEEE67}"/>
              </a:ext>
            </a:extLst>
          </p:cNvPr>
          <p:cNvPicPr>
            <a:picLocks noChangeAspect="1"/>
          </p:cNvPicPr>
          <p:nvPr/>
        </p:nvPicPr>
        <p:blipFill rotWithShape="1">
          <a:blip r:embed="rId7"/>
          <a:srcRect l="51143" t="4597" b="38394"/>
          <a:stretch/>
        </p:blipFill>
        <p:spPr>
          <a:xfrm>
            <a:off x="778732" y="4497347"/>
            <a:ext cx="3308128" cy="1750682"/>
          </a:xfrm>
          <a:custGeom>
            <a:avLst/>
            <a:gdLst>
              <a:gd name="connsiteX0" fmla="*/ 149992 w 3372545"/>
              <a:gd name="connsiteY0" fmla="*/ 0 h 1784772"/>
              <a:gd name="connsiteX1" fmla="*/ 3222553 w 3372545"/>
              <a:gd name="connsiteY1" fmla="*/ 0 h 1784772"/>
              <a:gd name="connsiteX2" fmla="*/ 3372545 w 3372545"/>
              <a:gd name="connsiteY2" fmla="*/ 149992 h 1784772"/>
              <a:gd name="connsiteX3" fmla="*/ 3372545 w 3372545"/>
              <a:gd name="connsiteY3" fmla="*/ 1634780 h 1784772"/>
              <a:gd name="connsiteX4" fmla="*/ 3222553 w 3372545"/>
              <a:gd name="connsiteY4" fmla="*/ 1784772 h 1784772"/>
              <a:gd name="connsiteX5" fmla="*/ 149992 w 3372545"/>
              <a:gd name="connsiteY5" fmla="*/ 1784772 h 1784772"/>
              <a:gd name="connsiteX6" fmla="*/ 0 w 3372545"/>
              <a:gd name="connsiteY6" fmla="*/ 1634780 h 1784772"/>
              <a:gd name="connsiteX7" fmla="*/ 0 w 3372545"/>
              <a:gd name="connsiteY7" fmla="*/ 149992 h 1784772"/>
              <a:gd name="connsiteX8" fmla="*/ 149992 w 3372545"/>
              <a:gd name="connsiteY8" fmla="*/ 0 h 178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2545" h="1784772">
                <a:moveTo>
                  <a:pt x="149992" y="0"/>
                </a:moveTo>
                <a:lnTo>
                  <a:pt x="3222553" y="0"/>
                </a:lnTo>
                <a:cubicBezTo>
                  <a:pt x="3305391" y="0"/>
                  <a:pt x="3372545" y="67154"/>
                  <a:pt x="3372545" y="149992"/>
                </a:cubicBezTo>
                <a:lnTo>
                  <a:pt x="3372545" y="1634780"/>
                </a:lnTo>
                <a:cubicBezTo>
                  <a:pt x="3372545" y="1717618"/>
                  <a:pt x="3305391" y="1784772"/>
                  <a:pt x="3222553" y="1784772"/>
                </a:cubicBezTo>
                <a:lnTo>
                  <a:pt x="149992" y="1784772"/>
                </a:lnTo>
                <a:cubicBezTo>
                  <a:pt x="67154" y="1784772"/>
                  <a:pt x="0" y="1717618"/>
                  <a:pt x="0" y="1634780"/>
                </a:cubicBezTo>
                <a:lnTo>
                  <a:pt x="0" y="149992"/>
                </a:lnTo>
                <a:cubicBezTo>
                  <a:pt x="0" y="67154"/>
                  <a:pt x="67154" y="0"/>
                  <a:pt x="149992" y="0"/>
                </a:cubicBezTo>
                <a:close/>
              </a:path>
            </a:pathLst>
          </a:custGeom>
          <a:ln>
            <a:solidFill>
              <a:srgbClr val="03539A">
                <a:alpha val="20000"/>
              </a:srgbClr>
            </a:solidFill>
          </a:ln>
        </p:spPr>
      </p:pic>
      <p:pic>
        <p:nvPicPr>
          <p:cNvPr id="47" name="Рисунок 46">
            <a:extLst>
              <a:ext uri="{FF2B5EF4-FFF2-40B4-BE49-F238E27FC236}">
                <a16:creationId xmlns:a16="http://schemas.microsoft.com/office/drawing/2014/main" id="{F55D2744-73CD-00D7-3784-54D4F4497C63}"/>
              </a:ext>
            </a:extLst>
          </p:cNvPr>
          <p:cNvPicPr>
            <a:picLocks noChangeAspect="1"/>
          </p:cNvPicPr>
          <p:nvPr/>
        </p:nvPicPr>
        <p:blipFill>
          <a:blip r:embed="rId8"/>
          <a:srcRect t="8174" r="253" b="8174"/>
          <a:stretch>
            <a:fillRect/>
          </a:stretch>
        </p:blipFill>
        <p:spPr>
          <a:xfrm>
            <a:off x="9483350" y="4990664"/>
            <a:ext cx="2092212" cy="1230953"/>
          </a:xfrm>
          <a:custGeom>
            <a:avLst/>
            <a:gdLst>
              <a:gd name="connsiteX0" fmla="*/ 79210 w 2092212"/>
              <a:gd name="connsiteY0" fmla="*/ 0 h 1230953"/>
              <a:gd name="connsiteX1" fmla="*/ 2007695 w 2092212"/>
              <a:gd name="connsiteY1" fmla="*/ 0 h 1230953"/>
              <a:gd name="connsiteX2" fmla="*/ 2092212 w 2092212"/>
              <a:gd name="connsiteY2" fmla="*/ 84517 h 1230953"/>
              <a:gd name="connsiteX3" fmla="*/ 2092212 w 2092212"/>
              <a:gd name="connsiteY3" fmla="*/ 1146436 h 1230953"/>
              <a:gd name="connsiteX4" fmla="*/ 2007695 w 2092212"/>
              <a:gd name="connsiteY4" fmla="*/ 1230953 h 1230953"/>
              <a:gd name="connsiteX5" fmla="*/ 79210 w 2092212"/>
              <a:gd name="connsiteY5" fmla="*/ 1230953 h 1230953"/>
              <a:gd name="connsiteX6" fmla="*/ 1335 w 2092212"/>
              <a:gd name="connsiteY6" fmla="*/ 1179334 h 1230953"/>
              <a:gd name="connsiteX7" fmla="*/ 0 w 2092212"/>
              <a:gd name="connsiteY7" fmla="*/ 1172722 h 1230953"/>
              <a:gd name="connsiteX8" fmla="*/ 0 w 2092212"/>
              <a:gd name="connsiteY8" fmla="*/ 58231 h 1230953"/>
              <a:gd name="connsiteX9" fmla="*/ 1335 w 2092212"/>
              <a:gd name="connsiteY9" fmla="*/ 51620 h 1230953"/>
              <a:gd name="connsiteX10" fmla="*/ 79210 w 2092212"/>
              <a:gd name="connsiteY10" fmla="*/ 0 h 123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2212" h="1230953">
                <a:moveTo>
                  <a:pt x="79210" y="0"/>
                </a:moveTo>
                <a:lnTo>
                  <a:pt x="2007695" y="0"/>
                </a:lnTo>
                <a:cubicBezTo>
                  <a:pt x="2054372" y="0"/>
                  <a:pt x="2092212" y="37840"/>
                  <a:pt x="2092212" y="84517"/>
                </a:cubicBezTo>
                <a:lnTo>
                  <a:pt x="2092212" y="1146436"/>
                </a:lnTo>
                <a:cubicBezTo>
                  <a:pt x="2092212" y="1193113"/>
                  <a:pt x="2054372" y="1230953"/>
                  <a:pt x="2007695" y="1230953"/>
                </a:cubicBezTo>
                <a:lnTo>
                  <a:pt x="79210" y="1230953"/>
                </a:lnTo>
                <a:cubicBezTo>
                  <a:pt x="44202" y="1230953"/>
                  <a:pt x="14165" y="1209668"/>
                  <a:pt x="1335" y="1179334"/>
                </a:cubicBezTo>
                <a:lnTo>
                  <a:pt x="0" y="1172722"/>
                </a:lnTo>
                <a:lnTo>
                  <a:pt x="0" y="58231"/>
                </a:lnTo>
                <a:lnTo>
                  <a:pt x="1335" y="51620"/>
                </a:lnTo>
                <a:cubicBezTo>
                  <a:pt x="14165" y="21285"/>
                  <a:pt x="44202" y="0"/>
                  <a:pt x="79210" y="0"/>
                </a:cubicBezTo>
                <a:close/>
              </a:path>
            </a:pathLst>
          </a:custGeom>
          <a:ln>
            <a:solidFill>
              <a:srgbClr val="03539A">
                <a:alpha val="20000"/>
              </a:srgbClr>
            </a:solidFill>
          </a:ln>
          <a:effectLst>
            <a:outerShdw blurRad="139700" dist="38100" dir="2700000" algn="tl" rotWithShape="0">
              <a:srgbClr val="03539A">
                <a:alpha val="40000"/>
              </a:srgbClr>
            </a:outerShdw>
          </a:effectLst>
        </p:spPr>
      </p:pic>
      <p:pic>
        <p:nvPicPr>
          <p:cNvPr id="48" name="Рисунок 47">
            <a:extLst>
              <a:ext uri="{FF2B5EF4-FFF2-40B4-BE49-F238E27FC236}">
                <a16:creationId xmlns:a16="http://schemas.microsoft.com/office/drawing/2014/main" id="{5633096D-5A98-61FF-222D-44BBDD928DEC}"/>
              </a:ext>
            </a:extLst>
          </p:cNvPr>
          <p:cNvPicPr>
            <a:picLocks noChangeAspect="1"/>
          </p:cNvPicPr>
          <p:nvPr/>
        </p:nvPicPr>
        <p:blipFill>
          <a:blip r:embed="rId9"/>
          <a:srcRect r="253"/>
          <a:stretch>
            <a:fillRect/>
          </a:stretch>
        </p:blipFill>
        <p:spPr>
          <a:xfrm>
            <a:off x="8282819" y="4384277"/>
            <a:ext cx="1729934" cy="1017806"/>
          </a:xfrm>
          <a:custGeom>
            <a:avLst/>
            <a:gdLst>
              <a:gd name="connsiteX0" fmla="*/ 79205 w 2092212"/>
              <a:gd name="connsiteY0" fmla="*/ 0 h 1230952"/>
              <a:gd name="connsiteX1" fmla="*/ 2007700 w 2092212"/>
              <a:gd name="connsiteY1" fmla="*/ 0 h 1230952"/>
              <a:gd name="connsiteX2" fmla="*/ 2040593 w 2092212"/>
              <a:gd name="connsiteY2" fmla="*/ 6641 h 1230952"/>
              <a:gd name="connsiteX3" fmla="*/ 2092212 w 2092212"/>
              <a:gd name="connsiteY3" fmla="*/ 84516 h 1230952"/>
              <a:gd name="connsiteX4" fmla="*/ 2092212 w 2092212"/>
              <a:gd name="connsiteY4" fmla="*/ 1146435 h 1230952"/>
              <a:gd name="connsiteX5" fmla="*/ 2007695 w 2092212"/>
              <a:gd name="connsiteY5" fmla="*/ 1230952 h 1230952"/>
              <a:gd name="connsiteX6" fmla="*/ 79210 w 2092212"/>
              <a:gd name="connsiteY6" fmla="*/ 1230952 h 1230952"/>
              <a:gd name="connsiteX7" fmla="*/ 1335 w 2092212"/>
              <a:gd name="connsiteY7" fmla="*/ 1179333 h 1230952"/>
              <a:gd name="connsiteX8" fmla="*/ 0 w 2092212"/>
              <a:gd name="connsiteY8" fmla="*/ 1172721 h 1230952"/>
              <a:gd name="connsiteX9" fmla="*/ 0 w 2092212"/>
              <a:gd name="connsiteY9" fmla="*/ 58230 h 1230952"/>
              <a:gd name="connsiteX10" fmla="*/ 1335 w 2092212"/>
              <a:gd name="connsiteY10" fmla="*/ 51619 h 1230952"/>
              <a:gd name="connsiteX11" fmla="*/ 46313 w 2092212"/>
              <a:gd name="connsiteY11" fmla="*/ 6641 h 12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212" h="1230952">
                <a:moveTo>
                  <a:pt x="79205" y="0"/>
                </a:moveTo>
                <a:lnTo>
                  <a:pt x="2007700" y="0"/>
                </a:lnTo>
                <a:lnTo>
                  <a:pt x="2040593" y="6641"/>
                </a:lnTo>
                <a:cubicBezTo>
                  <a:pt x="2070927" y="19471"/>
                  <a:pt x="2092212" y="49508"/>
                  <a:pt x="2092212" y="84516"/>
                </a:cubicBezTo>
                <a:lnTo>
                  <a:pt x="2092212" y="1146435"/>
                </a:lnTo>
                <a:cubicBezTo>
                  <a:pt x="2092212" y="1193112"/>
                  <a:pt x="2054372" y="1230952"/>
                  <a:pt x="2007695" y="1230952"/>
                </a:cubicBezTo>
                <a:lnTo>
                  <a:pt x="79210" y="1230952"/>
                </a:lnTo>
                <a:cubicBezTo>
                  <a:pt x="44203" y="1230952"/>
                  <a:pt x="14166" y="1209667"/>
                  <a:pt x="1335" y="1179333"/>
                </a:cubicBezTo>
                <a:lnTo>
                  <a:pt x="0" y="1172721"/>
                </a:lnTo>
                <a:lnTo>
                  <a:pt x="0" y="58230"/>
                </a:lnTo>
                <a:lnTo>
                  <a:pt x="1335" y="51619"/>
                </a:lnTo>
                <a:cubicBezTo>
                  <a:pt x="9889" y="31396"/>
                  <a:pt x="26090" y="15195"/>
                  <a:pt x="46313" y="6641"/>
                </a:cubicBezTo>
                <a:close/>
              </a:path>
            </a:pathLst>
          </a:custGeom>
          <a:ln>
            <a:solidFill>
              <a:srgbClr val="03539A">
                <a:alpha val="20000"/>
              </a:srgbClr>
            </a:solidFill>
          </a:ln>
          <a:effectLst>
            <a:outerShdw blurRad="139700" dist="38100" dir="2700000" algn="tl" rotWithShape="0">
              <a:srgbClr val="03539A">
                <a:alpha val="40000"/>
              </a:srgbClr>
            </a:outerShdw>
          </a:effectLst>
        </p:spPr>
      </p:pic>
      <p:sp>
        <p:nvSpPr>
          <p:cNvPr id="24" name="TextBox 23">
            <a:extLst>
              <a:ext uri="{FF2B5EF4-FFF2-40B4-BE49-F238E27FC236}">
                <a16:creationId xmlns:a16="http://schemas.microsoft.com/office/drawing/2014/main" id="{F161A69D-CA62-A626-83D8-544770E65CE0}"/>
              </a:ext>
            </a:extLst>
          </p:cNvPr>
          <p:cNvSpPr txBox="1"/>
          <p:nvPr/>
        </p:nvSpPr>
        <p:spPr>
          <a:xfrm>
            <a:off x="4647054" y="4446005"/>
            <a:ext cx="1135517" cy="383182"/>
          </a:xfrm>
          <a:prstGeom prst="rect">
            <a:avLst/>
          </a:prstGeom>
          <a:noFill/>
        </p:spPr>
        <p:txBody>
          <a:bodyPr wrap="square">
            <a:spAutoFit/>
          </a:bodyPr>
          <a:lstStyle/>
          <a:p>
            <a:pPr lvl="0" algn="just">
              <a:lnSpc>
                <a:spcPct val="90000"/>
              </a:lnSpc>
              <a:spcBef>
                <a:spcPts val="600"/>
              </a:spcBef>
            </a:pPr>
            <a:r>
              <a:rPr lang="ru-RU" sz="1050" dirty="0">
                <a:effectLst/>
                <a:latin typeface="Gilroy" panose="00000500000000000000" pitchFamily="2" charset="-52"/>
                <a:ea typeface="Calibri" panose="020F0502020204030204" pitchFamily="34" charset="0"/>
                <a:cs typeface="Arial" panose="020B0604020202020204" pitchFamily="34" charset="0"/>
              </a:rPr>
              <a:t>координаты </a:t>
            </a:r>
            <a:r>
              <a:rPr lang="en-US" sz="1050" dirty="0">
                <a:latin typeface="Gilroy" panose="00000500000000000000" pitchFamily="2" charset="-52"/>
                <a:cs typeface="Arial" panose="020B0604020202020204" pitchFamily="34" charset="0"/>
              </a:rPr>
              <a:t>NORTH</a:t>
            </a:r>
            <a:r>
              <a:rPr lang="ru-RU" sz="1050" dirty="0">
                <a:effectLst/>
                <a:latin typeface="Gilroy" panose="00000500000000000000" pitchFamily="2" charset="-52"/>
                <a:ea typeface="Calibri" panose="020F0502020204030204" pitchFamily="34" charset="0"/>
                <a:cs typeface="Arial" panose="020B0604020202020204" pitchFamily="34" charset="0"/>
              </a:rPr>
              <a:t> и </a:t>
            </a:r>
            <a:r>
              <a:rPr lang="en-US" sz="1050" dirty="0">
                <a:latin typeface="Gilroy" panose="00000500000000000000" pitchFamily="2" charset="-52"/>
                <a:cs typeface="Arial" panose="020B0604020202020204" pitchFamily="34" charset="0"/>
              </a:rPr>
              <a:t>EAST</a:t>
            </a:r>
            <a:endParaRPr lang="ru-RU" sz="1050" dirty="0">
              <a:effectLst/>
              <a:latin typeface="Gilroy" panose="00000500000000000000" pitchFamily="2" charset="-52"/>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DDF3857-6B31-698C-D7D5-0DEDB2CE6336}"/>
              </a:ext>
            </a:extLst>
          </p:cNvPr>
          <p:cNvSpPr txBox="1"/>
          <p:nvPr/>
        </p:nvSpPr>
        <p:spPr>
          <a:xfrm>
            <a:off x="5965107" y="3857237"/>
            <a:ext cx="1463096" cy="528606"/>
          </a:xfrm>
          <a:prstGeom prst="rect">
            <a:avLst/>
          </a:prstGeom>
          <a:noFill/>
        </p:spPr>
        <p:txBody>
          <a:bodyPr wrap="square">
            <a:spAutoFit/>
          </a:bodyPr>
          <a:lstStyle/>
          <a:p>
            <a:pPr>
              <a:lnSpc>
                <a:spcPct val="90000"/>
              </a:lnSpc>
            </a:pPr>
            <a:r>
              <a:rPr lang="ru-RU" sz="1050" dirty="0">
                <a:solidFill>
                  <a:schemeClr val="accent1">
                    <a:lumMod val="75000"/>
                  </a:schemeClr>
                </a:solidFill>
                <a:latin typeface="Nekst Semi Bold" panose="00000700000000000000" pitchFamily="2" charset="-52"/>
              </a:rPr>
              <a:t>Структурно-минералогическое строение породы</a:t>
            </a:r>
          </a:p>
        </p:txBody>
      </p:sp>
      <p:sp>
        <p:nvSpPr>
          <p:cNvPr id="29" name="TextBox 28">
            <a:extLst>
              <a:ext uri="{FF2B5EF4-FFF2-40B4-BE49-F238E27FC236}">
                <a16:creationId xmlns:a16="http://schemas.microsoft.com/office/drawing/2014/main" id="{162363D4-2937-A0DA-84EC-BF69C2154FCD}"/>
              </a:ext>
            </a:extLst>
          </p:cNvPr>
          <p:cNvSpPr txBox="1"/>
          <p:nvPr/>
        </p:nvSpPr>
        <p:spPr>
          <a:xfrm>
            <a:off x="4555937" y="3872679"/>
            <a:ext cx="1526508" cy="383182"/>
          </a:xfrm>
          <a:prstGeom prst="rect">
            <a:avLst/>
          </a:prstGeom>
          <a:noFill/>
        </p:spPr>
        <p:txBody>
          <a:bodyPr wrap="square">
            <a:spAutoFit/>
          </a:bodyPr>
          <a:lstStyle/>
          <a:p>
            <a:pPr>
              <a:lnSpc>
                <a:spcPct val="90000"/>
              </a:lnSpc>
            </a:pPr>
            <a:r>
              <a:rPr lang="ru-RU" sz="1050" dirty="0">
                <a:solidFill>
                  <a:schemeClr val="accent6">
                    <a:lumMod val="75000"/>
                  </a:schemeClr>
                </a:solidFill>
                <a:latin typeface="Nekst Semi Bold" panose="00000700000000000000" pitchFamily="2" charset="-52"/>
              </a:rPr>
              <a:t>Пространственное положение</a:t>
            </a:r>
          </a:p>
        </p:txBody>
      </p:sp>
      <p:sp>
        <p:nvSpPr>
          <p:cNvPr id="42" name="Text Box 43">
            <a:extLst>
              <a:ext uri="{FF2B5EF4-FFF2-40B4-BE49-F238E27FC236}">
                <a16:creationId xmlns:a16="http://schemas.microsoft.com/office/drawing/2014/main" id="{DBF0E5D2-B0CD-CA6D-9E1A-E8BA006062DE}"/>
              </a:ext>
            </a:extLst>
          </p:cNvPr>
          <p:cNvSpPr txBox="1">
            <a:spLocks noChangeArrowheads="1"/>
          </p:cNvSpPr>
          <p:nvPr/>
        </p:nvSpPr>
        <p:spPr bwMode="auto">
          <a:xfrm>
            <a:off x="771565" y="4068823"/>
            <a:ext cx="2399620" cy="424732"/>
          </a:xfrm>
          <a:prstGeom prst="rect">
            <a:avLst/>
          </a:prstGeom>
          <a:noFill/>
          <a:ln w="9525">
            <a:noFill/>
            <a:miter lim="800000"/>
            <a:headEnd/>
            <a:tailEnd/>
          </a:ln>
        </p:spPr>
        <p:txBody>
          <a:bodyPr wrap="square">
            <a:spAutoFit/>
          </a:bodyPr>
          <a:lstStyle/>
          <a:p>
            <a:pPr>
              <a:lnSpc>
                <a:spcPct val="90000"/>
              </a:lnSpc>
            </a:pPr>
            <a:r>
              <a:rPr lang="ru-RU" sz="1200" dirty="0">
                <a:solidFill>
                  <a:srgbClr val="00467A"/>
                </a:solidFill>
                <a:latin typeface="Nekst Semi Bold" panose="00000700000000000000" pitchFamily="2" charset="-52"/>
                <a:cs typeface="Arial" panose="020B0604020202020204" pitchFamily="34" charset="0"/>
              </a:rPr>
              <a:t>Расчет насыщенности </a:t>
            </a:r>
            <a:endParaRPr lang="en-US" sz="1200" dirty="0">
              <a:solidFill>
                <a:srgbClr val="00467A"/>
              </a:solidFill>
              <a:latin typeface="Nekst Semi Bold" panose="00000700000000000000" pitchFamily="2" charset="-52"/>
              <a:cs typeface="Arial" panose="020B0604020202020204" pitchFamily="34" charset="0"/>
            </a:endParaRPr>
          </a:p>
          <a:p>
            <a:pPr>
              <a:lnSpc>
                <a:spcPct val="90000"/>
              </a:lnSpc>
            </a:pPr>
            <a:r>
              <a:rPr lang="ru-RU" sz="1200" dirty="0">
                <a:solidFill>
                  <a:srgbClr val="00467A"/>
                </a:solidFill>
                <a:latin typeface="Nekst Semi Bold" panose="00000700000000000000" pitchFamily="2" charset="-52"/>
                <a:cs typeface="Arial" panose="020B0604020202020204" pitchFamily="34" charset="0"/>
              </a:rPr>
              <a:t>в скважинах и кубе модели </a:t>
            </a:r>
          </a:p>
        </p:txBody>
      </p:sp>
      <p:sp>
        <p:nvSpPr>
          <p:cNvPr id="43" name="TextBox 42">
            <a:extLst>
              <a:ext uri="{FF2B5EF4-FFF2-40B4-BE49-F238E27FC236}">
                <a16:creationId xmlns:a16="http://schemas.microsoft.com/office/drawing/2014/main" id="{9A08B549-6DF7-A847-B1FC-3339E9B29D77}"/>
              </a:ext>
            </a:extLst>
          </p:cNvPr>
          <p:cNvSpPr txBox="1"/>
          <p:nvPr/>
        </p:nvSpPr>
        <p:spPr>
          <a:xfrm>
            <a:off x="8198577" y="4068823"/>
            <a:ext cx="3122626" cy="258532"/>
          </a:xfrm>
          <a:prstGeom prst="rect">
            <a:avLst/>
          </a:prstGeom>
          <a:noFill/>
        </p:spPr>
        <p:txBody>
          <a:bodyPr wrap="square">
            <a:spAutoFit/>
          </a:bodyPr>
          <a:lstStyle/>
          <a:p>
            <a:pPr>
              <a:lnSpc>
                <a:spcPct val="90000"/>
              </a:lnSpc>
            </a:pPr>
            <a:r>
              <a:rPr lang="ru-RU" sz="1200" dirty="0">
                <a:solidFill>
                  <a:srgbClr val="00467A"/>
                </a:solidFill>
                <a:latin typeface="Nekst Semi Bold" panose="00000700000000000000" pitchFamily="2" charset="-52"/>
                <a:cs typeface="Arial" panose="020B0604020202020204" pitchFamily="34" charset="0"/>
              </a:rPr>
              <a:t>Оценка качества прогнозной модели</a:t>
            </a:r>
          </a:p>
        </p:txBody>
      </p:sp>
      <p:sp>
        <p:nvSpPr>
          <p:cNvPr id="50" name="TextBox 49">
            <a:extLst>
              <a:ext uri="{FF2B5EF4-FFF2-40B4-BE49-F238E27FC236}">
                <a16:creationId xmlns:a16="http://schemas.microsoft.com/office/drawing/2014/main" id="{DB3F8529-EEE1-14AE-5127-7538ED481773}"/>
              </a:ext>
            </a:extLst>
          </p:cNvPr>
          <p:cNvSpPr txBox="1"/>
          <p:nvPr/>
        </p:nvSpPr>
        <p:spPr>
          <a:xfrm>
            <a:off x="6051334" y="5637691"/>
            <a:ext cx="1138456" cy="383182"/>
          </a:xfrm>
          <a:prstGeom prst="rect">
            <a:avLst/>
          </a:prstGeom>
          <a:noFill/>
        </p:spPr>
        <p:txBody>
          <a:bodyPr wrap="square">
            <a:spAutoFit/>
          </a:bodyPr>
          <a:lstStyle/>
          <a:p>
            <a:pPr marR="0" lvl="0" defTabSz="914400" rtl="0" eaLnBrk="1" fontAlgn="auto" latinLnBrk="0" hangingPunct="1">
              <a:lnSpc>
                <a:spcPct val="90000"/>
              </a:lnSpc>
              <a:spcBef>
                <a:spcPts val="0"/>
              </a:spcBef>
              <a:spcAft>
                <a:spcPts val="0"/>
              </a:spcAft>
              <a:buClrTx/>
              <a:buSzTx/>
              <a:tabLst/>
              <a:defRPr/>
            </a:pPr>
            <a:r>
              <a:rPr lang="ru-RU" sz="1050" dirty="0">
                <a:solidFill>
                  <a:prstClr val="black"/>
                </a:solidFill>
                <a:latin typeface="Gilroy" panose="00000500000000000000" pitchFamily="2" charset="-52"/>
                <a:ea typeface="Calibri" panose="020F0502020204030204" pitchFamily="34" charset="0"/>
                <a:cs typeface="Arial" panose="020B0604020202020204" pitchFamily="34" charset="0"/>
              </a:rPr>
              <a:t>к</a:t>
            </a:r>
            <a:r>
              <a:rPr kumimoji="0" lang="ru-RU" sz="1050" b="0" i="0" u="none" strike="noStrike" kern="1200" cap="none" spc="0" normalizeH="0" baseline="0" noProof="0" dirty="0" err="1">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t>оэффициент</a:t>
            </a:r>
            <a:br>
              <a:rPr kumimoji="0" lang="ru-RU"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br>
            <a:r>
              <a:rPr kumimoji="0" lang="ru-RU"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t>пористости</a:t>
            </a:r>
          </a:p>
        </p:txBody>
      </p:sp>
      <p:sp>
        <p:nvSpPr>
          <p:cNvPr id="52" name="TextBox 51">
            <a:extLst>
              <a:ext uri="{FF2B5EF4-FFF2-40B4-BE49-F238E27FC236}">
                <a16:creationId xmlns:a16="http://schemas.microsoft.com/office/drawing/2014/main" id="{2FFD26C5-D9A6-614F-14B0-120CE6A597D6}"/>
              </a:ext>
            </a:extLst>
          </p:cNvPr>
          <p:cNvSpPr txBox="1"/>
          <p:nvPr/>
        </p:nvSpPr>
        <p:spPr>
          <a:xfrm>
            <a:off x="6051333" y="4455092"/>
            <a:ext cx="1923528" cy="38318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t>содержание </a:t>
            </a:r>
            <a:br>
              <a:rPr kumimoji="0" lang="ru-RU"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br>
            <a:r>
              <a:rPr kumimoji="0" lang="ru-RU"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t>псаммитовой фракции</a:t>
            </a:r>
          </a:p>
        </p:txBody>
      </p:sp>
      <p:sp>
        <p:nvSpPr>
          <p:cNvPr id="54" name="TextBox 53">
            <a:extLst>
              <a:ext uri="{FF2B5EF4-FFF2-40B4-BE49-F238E27FC236}">
                <a16:creationId xmlns:a16="http://schemas.microsoft.com/office/drawing/2014/main" id="{BC14F1C9-D147-608F-0AFF-F3C69955C3D5}"/>
              </a:ext>
            </a:extLst>
          </p:cNvPr>
          <p:cNvSpPr txBox="1"/>
          <p:nvPr/>
        </p:nvSpPr>
        <p:spPr>
          <a:xfrm>
            <a:off x="6051333" y="4849292"/>
            <a:ext cx="1705389" cy="38318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t>содержание </a:t>
            </a:r>
            <a:br>
              <a:rPr kumimoji="0" lang="ru-RU"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br>
            <a:r>
              <a:rPr kumimoji="0" lang="ru-RU"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t>алевритовой фракции</a:t>
            </a:r>
            <a:endParaRPr kumimoji="0" lang="en-US"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1019ABEE-59CD-D52D-6080-926C9FDEE15D}"/>
              </a:ext>
            </a:extLst>
          </p:cNvPr>
          <p:cNvSpPr txBox="1"/>
          <p:nvPr/>
        </p:nvSpPr>
        <p:spPr>
          <a:xfrm>
            <a:off x="6051333" y="5243492"/>
            <a:ext cx="1519966" cy="38318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ru-RU" sz="1050" dirty="0">
                <a:solidFill>
                  <a:prstClr val="black"/>
                </a:solidFill>
                <a:latin typeface="Gilroy" panose="00000500000000000000" pitchFamily="2" charset="-52"/>
                <a:ea typeface="Calibri" panose="020F0502020204030204" pitchFamily="34" charset="0"/>
                <a:cs typeface="Arial" panose="020B0604020202020204" pitchFamily="34" charset="0"/>
              </a:rPr>
              <a:t>с</a:t>
            </a:r>
            <a:r>
              <a:rPr kumimoji="0" lang="ru-RU" sz="1050" b="0" i="0" u="none" strike="noStrike" kern="1200" cap="none" spc="0" normalizeH="0" baseline="0" noProof="0" dirty="0" err="1">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t>одержание</a:t>
            </a:r>
            <a:r>
              <a:rPr lang="ru-RU" sz="1050" dirty="0">
                <a:solidFill>
                  <a:prstClr val="black"/>
                </a:solidFill>
                <a:latin typeface="Gilroy" panose="00000500000000000000" pitchFamily="2" charset="-52"/>
                <a:ea typeface="Calibri" panose="020F0502020204030204" pitchFamily="34" charset="0"/>
                <a:cs typeface="Arial" panose="020B0604020202020204" pitchFamily="34" charset="0"/>
              </a:rPr>
              <a:t> </a:t>
            </a:r>
            <a:r>
              <a:rPr kumimoji="0" lang="ru-RU" sz="1050" b="0" i="0" u="none" strike="noStrike" kern="1200" cap="none" spc="0" normalizeH="0" baseline="0" noProof="0" dirty="0" err="1">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t>пелитовой</a:t>
            </a:r>
            <a:r>
              <a:rPr kumimoji="0" lang="ru-RU"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t> фракции</a:t>
            </a:r>
            <a:endParaRPr kumimoji="0" lang="en-US"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81694A93-F195-0331-B4C6-3E30B4ED9882}"/>
              </a:ext>
            </a:extLst>
          </p:cNvPr>
          <p:cNvSpPr txBox="1"/>
          <p:nvPr/>
        </p:nvSpPr>
        <p:spPr>
          <a:xfrm>
            <a:off x="6051333" y="6031890"/>
            <a:ext cx="1705389" cy="237757"/>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Gilroy" panose="00000500000000000000" pitchFamily="2" charset="-52"/>
                <a:ea typeface="+mn-ea"/>
                <a:cs typeface="Arial" panose="020B0604020202020204" pitchFamily="34" charset="0"/>
              </a:rPr>
              <a:t>доля связанной воды</a:t>
            </a:r>
          </a:p>
        </p:txBody>
      </p:sp>
      <p:sp>
        <p:nvSpPr>
          <p:cNvPr id="60" name="TextBox 59">
            <a:extLst>
              <a:ext uri="{FF2B5EF4-FFF2-40B4-BE49-F238E27FC236}">
                <a16:creationId xmlns:a16="http://schemas.microsoft.com/office/drawing/2014/main" id="{5E8319EC-495E-F67D-20BE-FA1C9EA915C3}"/>
              </a:ext>
            </a:extLst>
          </p:cNvPr>
          <p:cNvSpPr txBox="1"/>
          <p:nvPr/>
        </p:nvSpPr>
        <p:spPr>
          <a:xfrm>
            <a:off x="4647054" y="4843037"/>
            <a:ext cx="1058094" cy="383182"/>
          </a:xfrm>
          <a:prstGeom prst="rect">
            <a:avLst/>
          </a:prstGeom>
          <a:noFill/>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Gilroy" panose="00000500000000000000" pitchFamily="2" charset="-52"/>
                <a:ea typeface="Calibri" panose="020F0502020204030204" pitchFamily="34" charset="0"/>
                <a:cs typeface="Arial" panose="020B0604020202020204" pitchFamily="34" charset="0"/>
              </a:rPr>
              <a:t>абсолютная глубина</a:t>
            </a:r>
          </a:p>
        </p:txBody>
      </p:sp>
      <p:pic>
        <p:nvPicPr>
          <p:cNvPr id="62" name="Рисунок 61" descr="Прямая стрелка">
            <a:extLst>
              <a:ext uri="{FF2B5EF4-FFF2-40B4-BE49-F238E27FC236}">
                <a16:creationId xmlns:a16="http://schemas.microsoft.com/office/drawing/2014/main" id="{247F6157-A835-87E2-FF8F-95613B77C7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4082125" y="2430336"/>
            <a:ext cx="522577" cy="522577"/>
          </a:xfrm>
          <a:prstGeom prst="rect">
            <a:avLst/>
          </a:prstGeom>
          <a:effectLst>
            <a:outerShdw blurRad="50800" dist="38100" dir="2700000" algn="tl" rotWithShape="0">
              <a:srgbClr val="03539A">
                <a:alpha val="61000"/>
              </a:srgbClr>
            </a:outerShdw>
          </a:effectLst>
        </p:spPr>
      </p:pic>
      <p:pic>
        <p:nvPicPr>
          <p:cNvPr id="63" name="Рисунок 62" descr="Прямая стрелка">
            <a:extLst>
              <a:ext uri="{FF2B5EF4-FFF2-40B4-BE49-F238E27FC236}">
                <a16:creationId xmlns:a16="http://schemas.microsoft.com/office/drawing/2014/main" id="{19E7BB27-2159-5704-0817-B2C07D3801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7761021" y="2420209"/>
            <a:ext cx="522577" cy="522577"/>
          </a:xfrm>
          <a:prstGeom prst="rect">
            <a:avLst/>
          </a:prstGeom>
          <a:effectLst>
            <a:outerShdw blurRad="50800" dist="38100" dir="2700000" algn="tl" rotWithShape="0">
              <a:srgbClr val="03539A">
                <a:alpha val="61000"/>
              </a:srgbClr>
            </a:outerShdw>
          </a:effectLst>
        </p:spPr>
      </p:pic>
      <p:pic>
        <p:nvPicPr>
          <p:cNvPr id="128" name="Рисунок 127" descr="Прямая стрелка">
            <a:extLst>
              <a:ext uri="{FF2B5EF4-FFF2-40B4-BE49-F238E27FC236}">
                <a16:creationId xmlns:a16="http://schemas.microsoft.com/office/drawing/2014/main" id="{7CEA5D93-FA49-FC98-8ED7-AB4BF7CAC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9759890" y="3572728"/>
            <a:ext cx="522577" cy="522577"/>
          </a:xfrm>
          <a:prstGeom prst="rect">
            <a:avLst/>
          </a:prstGeom>
          <a:effectLst>
            <a:outerShdw blurRad="50800" dist="38100" dir="2700000" algn="tl" rotWithShape="0">
              <a:srgbClr val="03539A">
                <a:alpha val="61000"/>
              </a:srgbClr>
            </a:outerShdw>
          </a:effectLst>
        </p:spPr>
      </p:pic>
      <p:pic>
        <p:nvPicPr>
          <p:cNvPr id="129" name="Рисунок 128" descr="Прямая стрелка">
            <a:extLst>
              <a:ext uri="{FF2B5EF4-FFF2-40B4-BE49-F238E27FC236}">
                <a16:creationId xmlns:a16="http://schemas.microsoft.com/office/drawing/2014/main" id="{C6D109B8-8908-9F6D-6FAD-575846916A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93194" y="5446524"/>
            <a:ext cx="522577" cy="522577"/>
          </a:xfrm>
          <a:prstGeom prst="rect">
            <a:avLst/>
          </a:prstGeom>
          <a:effectLst>
            <a:outerShdw blurRad="50800" dist="38100" dir="2700000" algn="tl" rotWithShape="0">
              <a:srgbClr val="03539A">
                <a:alpha val="61000"/>
              </a:srgbClr>
            </a:outerShdw>
          </a:effectLst>
        </p:spPr>
      </p:pic>
      <p:pic>
        <p:nvPicPr>
          <p:cNvPr id="131" name="Рисунок 130" descr="Прямая стрелка">
            <a:extLst>
              <a:ext uri="{FF2B5EF4-FFF2-40B4-BE49-F238E27FC236}">
                <a16:creationId xmlns:a16="http://schemas.microsoft.com/office/drawing/2014/main" id="{8B908A05-0AF6-C35C-F902-2FBD99C8B8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82125" y="5446524"/>
            <a:ext cx="522577" cy="522577"/>
          </a:xfrm>
          <a:prstGeom prst="rect">
            <a:avLst/>
          </a:prstGeom>
          <a:effectLst>
            <a:outerShdw blurRad="50800" dist="38100" dir="2700000" algn="tl" rotWithShape="0">
              <a:srgbClr val="03539A">
                <a:alpha val="61000"/>
              </a:srgbClr>
            </a:outerShdw>
          </a:effectLst>
        </p:spPr>
      </p:pic>
      <p:cxnSp>
        <p:nvCxnSpPr>
          <p:cNvPr id="133" name="Прямая соединительная линия 132">
            <a:extLst>
              <a:ext uri="{FF2B5EF4-FFF2-40B4-BE49-F238E27FC236}">
                <a16:creationId xmlns:a16="http://schemas.microsoft.com/office/drawing/2014/main" id="{5687DCD5-5082-6B47-3823-DEA90A70753D}"/>
              </a:ext>
            </a:extLst>
          </p:cNvPr>
          <p:cNvCxnSpPr>
            <a:cxnSpLocks/>
          </p:cNvCxnSpPr>
          <p:nvPr/>
        </p:nvCxnSpPr>
        <p:spPr>
          <a:xfrm>
            <a:off x="6082755" y="4524375"/>
            <a:ext cx="0" cy="257175"/>
          </a:xfrm>
          <a:prstGeom prst="line">
            <a:avLst/>
          </a:prstGeom>
          <a:ln w="19050">
            <a:solidFill>
              <a:srgbClr val="03539A"/>
            </a:solidFill>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a:extLst>
              <a:ext uri="{FF2B5EF4-FFF2-40B4-BE49-F238E27FC236}">
                <a16:creationId xmlns:a16="http://schemas.microsoft.com/office/drawing/2014/main" id="{88FE617F-CC0F-C951-59C7-A870C0F99D3B}"/>
              </a:ext>
            </a:extLst>
          </p:cNvPr>
          <p:cNvCxnSpPr>
            <a:cxnSpLocks/>
          </p:cNvCxnSpPr>
          <p:nvPr/>
        </p:nvCxnSpPr>
        <p:spPr>
          <a:xfrm>
            <a:off x="6082755" y="4911921"/>
            <a:ext cx="0" cy="257175"/>
          </a:xfrm>
          <a:prstGeom prst="line">
            <a:avLst/>
          </a:prstGeom>
          <a:ln w="19050">
            <a:solidFill>
              <a:srgbClr val="03539A"/>
            </a:solidFill>
          </a:ln>
        </p:spPr>
        <p:style>
          <a:lnRef idx="1">
            <a:schemeClr val="accent1"/>
          </a:lnRef>
          <a:fillRef idx="0">
            <a:schemeClr val="accent1"/>
          </a:fillRef>
          <a:effectRef idx="0">
            <a:schemeClr val="accent1"/>
          </a:effectRef>
          <a:fontRef idx="minor">
            <a:schemeClr val="tx1"/>
          </a:fontRef>
        </p:style>
      </p:cxnSp>
      <p:cxnSp>
        <p:nvCxnSpPr>
          <p:cNvPr id="139" name="Прямая соединительная линия 138">
            <a:extLst>
              <a:ext uri="{FF2B5EF4-FFF2-40B4-BE49-F238E27FC236}">
                <a16:creationId xmlns:a16="http://schemas.microsoft.com/office/drawing/2014/main" id="{1A6ED7E6-0E30-DFF8-CA14-3709CE0F07F8}"/>
              </a:ext>
            </a:extLst>
          </p:cNvPr>
          <p:cNvCxnSpPr>
            <a:cxnSpLocks/>
          </p:cNvCxnSpPr>
          <p:nvPr/>
        </p:nvCxnSpPr>
        <p:spPr>
          <a:xfrm>
            <a:off x="6082755" y="5299467"/>
            <a:ext cx="0" cy="257175"/>
          </a:xfrm>
          <a:prstGeom prst="line">
            <a:avLst/>
          </a:prstGeom>
          <a:ln w="19050">
            <a:solidFill>
              <a:srgbClr val="03539A"/>
            </a:solidFill>
          </a:ln>
        </p:spPr>
        <p:style>
          <a:lnRef idx="1">
            <a:schemeClr val="accent1"/>
          </a:lnRef>
          <a:fillRef idx="0">
            <a:schemeClr val="accent1"/>
          </a:fillRef>
          <a:effectRef idx="0">
            <a:schemeClr val="accent1"/>
          </a:effectRef>
          <a:fontRef idx="minor">
            <a:schemeClr val="tx1"/>
          </a:fontRef>
        </p:style>
      </p:cxnSp>
      <p:cxnSp>
        <p:nvCxnSpPr>
          <p:cNvPr id="140" name="Прямая соединительная линия 139">
            <a:extLst>
              <a:ext uri="{FF2B5EF4-FFF2-40B4-BE49-F238E27FC236}">
                <a16:creationId xmlns:a16="http://schemas.microsoft.com/office/drawing/2014/main" id="{3CFFF4FF-705C-CF00-0EA3-6F7792BC15D1}"/>
              </a:ext>
            </a:extLst>
          </p:cNvPr>
          <p:cNvCxnSpPr>
            <a:cxnSpLocks/>
          </p:cNvCxnSpPr>
          <p:nvPr/>
        </p:nvCxnSpPr>
        <p:spPr>
          <a:xfrm>
            <a:off x="6082755" y="6074558"/>
            <a:ext cx="0" cy="173029"/>
          </a:xfrm>
          <a:prstGeom prst="line">
            <a:avLst/>
          </a:prstGeom>
          <a:ln w="19050">
            <a:solidFill>
              <a:srgbClr val="03539A"/>
            </a:solidFill>
          </a:ln>
        </p:spPr>
        <p:style>
          <a:lnRef idx="1">
            <a:schemeClr val="accent1"/>
          </a:lnRef>
          <a:fillRef idx="0">
            <a:schemeClr val="accent1"/>
          </a:fillRef>
          <a:effectRef idx="0">
            <a:schemeClr val="accent1"/>
          </a:effectRef>
          <a:fontRef idx="minor">
            <a:schemeClr val="tx1"/>
          </a:fontRef>
        </p:style>
      </p:cxnSp>
      <p:cxnSp>
        <p:nvCxnSpPr>
          <p:cNvPr id="141" name="Прямая соединительная линия 140">
            <a:extLst>
              <a:ext uri="{FF2B5EF4-FFF2-40B4-BE49-F238E27FC236}">
                <a16:creationId xmlns:a16="http://schemas.microsoft.com/office/drawing/2014/main" id="{B26FAC1A-B766-1D77-FA24-A3F3A8727B96}"/>
              </a:ext>
            </a:extLst>
          </p:cNvPr>
          <p:cNvCxnSpPr>
            <a:cxnSpLocks/>
          </p:cNvCxnSpPr>
          <p:nvPr/>
        </p:nvCxnSpPr>
        <p:spPr>
          <a:xfrm>
            <a:off x="4666104" y="4498975"/>
            <a:ext cx="0" cy="257175"/>
          </a:xfrm>
          <a:prstGeom prst="line">
            <a:avLst/>
          </a:prstGeom>
          <a:ln w="19050">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142" name="Прямая соединительная линия 141">
            <a:extLst>
              <a:ext uri="{FF2B5EF4-FFF2-40B4-BE49-F238E27FC236}">
                <a16:creationId xmlns:a16="http://schemas.microsoft.com/office/drawing/2014/main" id="{16313D9C-31F8-652F-4B18-A63D1DE0A4ED}"/>
              </a:ext>
            </a:extLst>
          </p:cNvPr>
          <p:cNvCxnSpPr>
            <a:cxnSpLocks/>
          </p:cNvCxnSpPr>
          <p:nvPr/>
        </p:nvCxnSpPr>
        <p:spPr>
          <a:xfrm>
            <a:off x="4666104" y="4907678"/>
            <a:ext cx="0" cy="257175"/>
          </a:xfrm>
          <a:prstGeom prst="line">
            <a:avLst/>
          </a:prstGeom>
          <a:ln w="19050">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144" name="Прямая соединительная линия 143">
            <a:extLst>
              <a:ext uri="{FF2B5EF4-FFF2-40B4-BE49-F238E27FC236}">
                <a16:creationId xmlns:a16="http://schemas.microsoft.com/office/drawing/2014/main" id="{847B1E3A-35B2-64F6-BAFA-2677C7C19481}"/>
              </a:ext>
            </a:extLst>
          </p:cNvPr>
          <p:cNvCxnSpPr>
            <a:cxnSpLocks/>
          </p:cNvCxnSpPr>
          <p:nvPr/>
        </p:nvCxnSpPr>
        <p:spPr>
          <a:xfrm>
            <a:off x="6082755" y="5687013"/>
            <a:ext cx="0" cy="257175"/>
          </a:xfrm>
          <a:prstGeom prst="line">
            <a:avLst/>
          </a:prstGeom>
          <a:ln w="19050">
            <a:solidFill>
              <a:srgbClr val="03539A"/>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1286AAD-7966-690F-B140-53776D362134}"/>
              </a:ext>
            </a:extLst>
          </p:cNvPr>
          <p:cNvSpPr txBox="1"/>
          <p:nvPr/>
        </p:nvSpPr>
        <p:spPr>
          <a:xfrm>
            <a:off x="11132456" y="6403043"/>
            <a:ext cx="540362"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14</a:t>
            </a:r>
            <a:endParaRPr lang="ru-RU" sz="2800" dirty="0">
              <a:solidFill>
                <a:srgbClr val="03539A"/>
              </a:solidFill>
              <a:latin typeface="Nekst Bold" panose="00000800000000000000" pitchFamily="2" charset="-52"/>
            </a:endParaRPr>
          </a:p>
        </p:txBody>
      </p:sp>
      <p:sp>
        <p:nvSpPr>
          <p:cNvPr id="13" name="TextBox 12">
            <a:extLst>
              <a:ext uri="{FF2B5EF4-FFF2-40B4-BE49-F238E27FC236}">
                <a16:creationId xmlns:a16="http://schemas.microsoft.com/office/drawing/2014/main" id="{2DDF45C0-23F0-ECFA-7B39-195D10221D58}"/>
              </a:ext>
            </a:extLst>
          </p:cNvPr>
          <p:cNvSpPr txBox="1"/>
          <p:nvPr/>
        </p:nvSpPr>
        <p:spPr>
          <a:xfrm>
            <a:off x="644456" y="437424"/>
            <a:ext cx="6926844" cy="830997"/>
          </a:xfrm>
          <a:prstGeom prst="rect">
            <a:avLst/>
          </a:prstGeom>
          <a:noFill/>
        </p:spPr>
        <p:txBody>
          <a:bodyPr wrap="square">
            <a:spAutoFit/>
          </a:bodyPr>
          <a:lstStyle/>
          <a:p>
            <a:r>
              <a:rPr lang="ru-RU" sz="2400" dirty="0">
                <a:solidFill>
                  <a:srgbClr val="03539A"/>
                </a:solidFill>
                <a:latin typeface="Nekst Semi Bold" panose="00000700000000000000" pitchFamily="2" charset="-52"/>
              </a:rPr>
              <a:t>Моделирование насыщения продуктивных пластов на основе</a:t>
            </a:r>
            <a:r>
              <a:rPr lang="en-US" sz="2400" dirty="0">
                <a:solidFill>
                  <a:srgbClr val="03539A"/>
                </a:solidFill>
                <a:latin typeface="Nekst Semi Bold" panose="00000700000000000000" pitchFamily="2" charset="-52"/>
              </a:rPr>
              <a:t> </a:t>
            </a:r>
            <a:r>
              <a:rPr lang="ru-RU" sz="2400" dirty="0">
                <a:solidFill>
                  <a:srgbClr val="03539A"/>
                </a:solidFill>
                <a:latin typeface="Nekst Semi Bold" panose="00000700000000000000" pitchFamily="2" charset="-52"/>
              </a:rPr>
              <a:t>машинного обучения</a:t>
            </a:r>
          </a:p>
        </p:txBody>
      </p:sp>
      <p:sp>
        <p:nvSpPr>
          <p:cNvPr id="14" name="Прямоугольник: скругленные углы 13">
            <a:extLst>
              <a:ext uri="{FF2B5EF4-FFF2-40B4-BE49-F238E27FC236}">
                <a16:creationId xmlns:a16="http://schemas.microsoft.com/office/drawing/2014/main" id="{75ACB8E8-0811-1D6A-5DF8-886CA448EC49}"/>
              </a:ext>
            </a:extLst>
          </p:cNvPr>
          <p:cNvSpPr/>
          <p:nvPr/>
        </p:nvSpPr>
        <p:spPr>
          <a:xfrm>
            <a:off x="701809" y="224813"/>
            <a:ext cx="3794296" cy="237409"/>
          </a:xfrm>
          <a:prstGeom prst="roundRect">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F9FA0CBE-5C21-3C8B-A1BD-0FB825862104}"/>
              </a:ext>
            </a:extLst>
          </p:cNvPr>
          <p:cNvSpPr txBox="1"/>
          <p:nvPr/>
        </p:nvSpPr>
        <p:spPr>
          <a:xfrm>
            <a:off x="781237" y="223824"/>
            <a:ext cx="3685988" cy="261610"/>
          </a:xfrm>
          <a:prstGeom prst="rect">
            <a:avLst/>
          </a:prstGeom>
          <a:noFill/>
        </p:spPr>
        <p:txBody>
          <a:bodyPr wrap="square">
            <a:spAutoFit/>
          </a:bodyPr>
          <a:lstStyle/>
          <a:p>
            <a:r>
              <a:rPr lang="ru-RU" sz="1100" dirty="0">
                <a:solidFill>
                  <a:srgbClr val="03539A"/>
                </a:solidFill>
                <a:effectLst/>
                <a:latin typeface="Nekst" panose="00000500000000000000" pitchFamily="2" charset="-52"/>
                <a:ea typeface="Calibri" panose="020F0502020204030204" pitchFamily="34" charset="0"/>
                <a:cs typeface="Times New Roman" panose="02020603050405020304" pitchFamily="18" charset="0"/>
              </a:rPr>
              <a:t>Искусственный интеллект. Машинное обучение</a:t>
            </a:r>
            <a:endParaRPr lang="ru-RU" sz="1100" dirty="0">
              <a:solidFill>
                <a:srgbClr val="03539A"/>
              </a:solidFill>
              <a:latin typeface="Nekst" panose="00000500000000000000" pitchFamily="2" charset="-52"/>
            </a:endParaRPr>
          </a:p>
        </p:txBody>
      </p:sp>
      <p:grpSp>
        <p:nvGrpSpPr>
          <p:cNvPr id="49" name="Рисунок 7">
            <a:extLst>
              <a:ext uri="{FF2B5EF4-FFF2-40B4-BE49-F238E27FC236}">
                <a16:creationId xmlns:a16="http://schemas.microsoft.com/office/drawing/2014/main" id="{CA78E6A4-53B3-4009-828F-18CF44D2E96F}"/>
              </a:ext>
            </a:extLst>
          </p:cNvPr>
          <p:cNvGrpSpPr/>
          <p:nvPr/>
        </p:nvGrpSpPr>
        <p:grpSpPr>
          <a:xfrm>
            <a:off x="10523034" y="397549"/>
            <a:ext cx="1202981" cy="199524"/>
            <a:chOff x="3551339" y="3006890"/>
            <a:chExt cx="5089184" cy="844082"/>
          </a:xfrm>
        </p:grpSpPr>
        <p:sp>
          <p:nvSpPr>
            <p:cNvPr id="51" name="Полилиния: фигура 50">
              <a:extLst>
                <a:ext uri="{FF2B5EF4-FFF2-40B4-BE49-F238E27FC236}">
                  <a16:creationId xmlns:a16="http://schemas.microsoft.com/office/drawing/2014/main" id="{24375981-4519-4715-A1F5-7BF401FD8FB0}"/>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53" name="Полилиния: фигура 52">
              <a:extLst>
                <a:ext uri="{FF2B5EF4-FFF2-40B4-BE49-F238E27FC236}">
                  <a16:creationId xmlns:a16="http://schemas.microsoft.com/office/drawing/2014/main" id="{C93703C7-1CAA-4991-9C53-1E98BE144142}"/>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55" name="TextBox 54">
            <a:extLst>
              <a:ext uri="{FF2B5EF4-FFF2-40B4-BE49-F238E27FC236}">
                <a16:creationId xmlns:a16="http://schemas.microsoft.com/office/drawing/2014/main" id="{FDC57577-6A4F-40DC-A072-BC30F82E4264}"/>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Tree>
    <p:extLst>
      <p:ext uri="{BB962C8B-B14F-4D97-AF65-F5344CB8AC3E}">
        <p14:creationId xmlns:p14="http://schemas.microsoft.com/office/powerpoint/2010/main" val="2102629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Рисунок 173">
            <a:extLst>
              <a:ext uri="{FF2B5EF4-FFF2-40B4-BE49-F238E27FC236}">
                <a16:creationId xmlns:a16="http://schemas.microsoft.com/office/drawing/2014/main" id="{79B4C56C-B3DB-E908-6786-F9637BFF63FE}"/>
              </a:ext>
            </a:extLst>
          </p:cNvPr>
          <p:cNvPicPr>
            <a:picLocks noChangeAspect="1"/>
          </p:cNvPicPr>
          <p:nvPr/>
        </p:nvPicPr>
        <p:blipFill rotWithShape="1">
          <a:blip r:embed="rId3">
            <a:extLst>
              <a:ext uri="{28A0092B-C50C-407E-A947-70E740481C1C}">
                <a14:useLocalDpi xmlns:a14="http://schemas.microsoft.com/office/drawing/2010/main" val="0"/>
              </a:ext>
            </a:extLst>
          </a:blip>
          <a:srcRect l="503" t="1713" b="918"/>
          <a:stretch/>
        </p:blipFill>
        <p:spPr>
          <a:xfrm>
            <a:off x="933447" y="1756051"/>
            <a:ext cx="3859450" cy="1904694"/>
          </a:xfrm>
          <a:custGeom>
            <a:avLst/>
            <a:gdLst>
              <a:gd name="connsiteX0" fmla="*/ 114812 w 4255377"/>
              <a:gd name="connsiteY0" fmla="*/ 0 h 2100090"/>
              <a:gd name="connsiteX1" fmla="*/ 4140565 w 4255377"/>
              <a:gd name="connsiteY1" fmla="*/ 0 h 2100090"/>
              <a:gd name="connsiteX2" fmla="*/ 4255377 w 4255377"/>
              <a:gd name="connsiteY2" fmla="*/ 114812 h 2100090"/>
              <a:gd name="connsiteX3" fmla="*/ 4255377 w 4255377"/>
              <a:gd name="connsiteY3" fmla="*/ 1985278 h 2100090"/>
              <a:gd name="connsiteX4" fmla="*/ 4140565 w 4255377"/>
              <a:gd name="connsiteY4" fmla="*/ 2100090 h 2100090"/>
              <a:gd name="connsiteX5" fmla="*/ 114812 w 4255377"/>
              <a:gd name="connsiteY5" fmla="*/ 2100090 h 2100090"/>
              <a:gd name="connsiteX6" fmla="*/ 0 w 4255377"/>
              <a:gd name="connsiteY6" fmla="*/ 1985278 h 2100090"/>
              <a:gd name="connsiteX7" fmla="*/ 0 w 4255377"/>
              <a:gd name="connsiteY7" fmla="*/ 114812 h 2100090"/>
              <a:gd name="connsiteX8" fmla="*/ 114812 w 4255377"/>
              <a:gd name="connsiteY8" fmla="*/ 0 h 210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5377" h="2100090">
                <a:moveTo>
                  <a:pt x="114812" y="0"/>
                </a:moveTo>
                <a:lnTo>
                  <a:pt x="4140565" y="0"/>
                </a:lnTo>
                <a:cubicBezTo>
                  <a:pt x="4203974" y="0"/>
                  <a:pt x="4255377" y="51403"/>
                  <a:pt x="4255377" y="114812"/>
                </a:cubicBezTo>
                <a:lnTo>
                  <a:pt x="4255377" y="1985278"/>
                </a:lnTo>
                <a:cubicBezTo>
                  <a:pt x="4255377" y="2048687"/>
                  <a:pt x="4203974" y="2100090"/>
                  <a:pt x="4140565" y="2100090"/>
                </a:cubicBezTo>
                <a:lnTo>
                  <a:pt x="114812" y="2100090"/>
                </a:lnTo>
                <a:cubicBezTo>
                  <a:pt x="51403" y="2100090"/>
                  <a:pt x="0" y="2048687"/>
                  <a:pt x="0" y="1985278"/>
                </a:cubicBezTo>
                <a:lnTo>
                  <a:pt x="0" y="114812"/>
                </a:lnTo>
                <a:cubicBezTo>
                  <a:pt x="0" y="51403"/>
                  <a:pt x="51403" y="0"/>
                  <a:pt x="114812" y="0"/>
                </a:cubicBezTo>
                <a:close/>
              </a:path>
            </a:pathLst>
          </a:custGeom>
          <a:ln>
            <a:solidFill>
              <a:srgbClr val="03539A">
                <a:alpha val="20000"/>
              </a:srgbClr>
            </a:solidFill>
          </a:ln>
        </p:spPr>
      </p:pic>
      <p:sp>
        <p:nvSpPr>
          <p:cNvPr id="5" name="TextBox 4">
            <a:extLst>
              <a:ext uri="{FF2B5EF4-FFF2-40B4-BE49-F238E27FC236}">
                <a16:creationId xmlns:a16="http://schemas.microsoft.com/office/drawing/2014/main" id="{A081C950-DD72-2319-C5DB-BF8DEDD79ED6}"/>
              </a:ext>
            </a:extLst>
          </p:cNvPr>
          <p:cNvSpPr txBox="1"/>
          <p:nvPr/>
        </p:nvSpPr>
        <p:spPr>
          <a:xfrm>
            <a:off x="644456" y="437424"/>
            <a:ext cx="6926844" cy="830997"/>
          </a:xfrm>
          <a:prstGeom prst="rect">
            <a:avLst/>
          </a:prstGeom>
          <a:noFill/>
        </p:spPr>
        <p:txBody>
          <a:bodyPr wrap="square">
            <a:spAutoFit/>
          </a:bodyPr>
          <a:lstStyle/>
          <a:p>
            <a:r>
              <a:rPr lang="ru-RU" sz="2400" dirty="0">
                <a:solidFill>
                  <a:srgbClr val="03539A"/>
                </a:solidFill>
                <a:latin typeface="Nekst Semi Bold" panose="00000700000000000000" pitchFamily="2" charset="-52"/>
              </a:rPr>
              <a:t>Моделирование насыщения продуктивных пластов на основе</a:t>
            </a:r>
            <a:r>
              <a:rPr lang="en-US" sz="2400" dirty="0">
                <a:solidFill>
                  <a:srgbClr val="03539A"/>
                </a:solidFill>
                <a:latin typeface="Nekst Semi Bold" panose="00000700000000000000" pitchFamily="2" charset="-52"/>
              </a:rPr>
              <a:t> </a:t>
            </a:r>
            <a:r>
              <a:rPr lang="ru-RU" sz="2400" dirty="0">
                <a:solidFill>
                  <a:srgbClr val="03539A"/>
                </a:solidFill>
                <a:latin typeface="Nekst Semi Bold" panose="00000700000000000000" pitchFamily="2" charset="-52"/>
              </a:rPr>
              <a:t>машинного обучения</a:t>
            </a:r>
          </a:p>
        </p:txBody>
      </p:sp>
      <p:sp>
        <p:nvSpPr>
          <p:cNvPr id="4" name="Прямоугольник: скругленные углы 3">
            <a:extLst>
              <a:ext uri="{FF2B5EF4-FFF2-40B4-BE49-F238E27FC236}">
                <a16:creationId xmlns:a16="http://schemas.microsoft.com/office/drawing/2014/main" id="{2F906E51-5090-7EC7-6D65-81BC8AEAAE0F}"/>
              </a:ext>
            </a:extLst>
          </p:cNvPr>
          <p:cNvSpPr/>
          <p:nvPr/>
        </p:nvSpPr>
        <p:spPr>
          <a:xfrm>
            <a:off x="-262208" y="486054"/>
            <a:ext cx="350065" cy="782367"/>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31286AAD-7966-690F-B140-53776D362134}"/>
              </a:ext>
            </a:extLst>
          </p:cNvPr>
          <p:cNvSpPr txBox="1"/>
          <p:nvPr/>
        </p:nvSpPr>
        <p:spPr>
          <a:xfrm>
            <a:off x="11132456" y="6403043"/>
            <a:ext cx="540362"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1</a:t>
            </a:r>
            <a:r>
              <a:rPr kumimoji="0" lang="ru-RU" sz="2000" b="0" i="0" u="none" strike="noStrike" kern="1200" cap="none" spc="0" normalizeH="0" baseline="0" noProof="0" dirty="0">
                <a:ln>
                  <a:noFill/>
                </a:ln>
                <a:solidFill>
                  <a:srgbClr val="03539A"/>
                </a:solidFill>
                <a:effectLst/>
                <a:uLnTx/>
                <a:uFillTx/>
                <a:latin typeface="Nekst Bold" panose="00000800000000000000" pitchFamily="2" charset="-52"/>
              </a:rPr>
              <a:t>5</a:t>
            </a:r>
            <a:endParaRPr lang="ru-RU" sz="2800" dirty="0">
              <a:solidFill>
                <a:srgbClr val="03539A"/>
              </a:solidFill>
              <a:latin typeface="Nekst Bold" panose="00000800000000000000" pitchFamily="2" charset="-52"/>
            </a:endParaRPr>
          </a:p>
        </p:txBody>
      </p:sp>
      <p:sp>
        <p:nvSpPr>
          <p:cNvPr id="13" name="Прямоугольник: скругленные углы 12">
            <a:extLst>
              <a:ext uri="{FF2B5EF4-FFF2-40B4-BE49-F238E27FC236}">
                <a16:creationId xmlns:a16="http://schemas.microsoft.com/office/drawing/2014/main" id="{35CC176C-1DFE-4EC7-8436-E3FB28F6170C}"/>
              </a:ext>
            </a:extLst>
          </p:cNvPr>
          <p:cNvSpPr/>
          <p:nvPr/>
        </p:nvSpPr>
        <p:spPr>
          <a:xfrm>
            <a:off x="701808" y="224813"/>
            <a:ext cx="4918203" cy="237409"/>
          </a:xfrm>
          <a:prstGeom prst="roundRect">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F562E827-6582-5D31-A05B-A64FB75BE1D9}"/>
              </a:ext>
            </a:extLst>
          </p:cNvPr>
          <p:cNvSpPr txBox="1"/>
          <p:nvPr/>
        </p:nvSpPr>
        <p:spPr>
          <a:xfrm>
            <a:off x="781236" y="223824"/>
            <a:ext cx="4918203" cy="261610"/>
          </a:xfrm>
          <a:prstGeom prst="rect">
            <a:avLst/>
          </a:prstGeom>
          <a:noFill/>
        </p:spPr>
        <p:txBody>
          <a:bodyPr wrap="square">
            <a:spAutoFit/>
          </a:bodyPr>
          <a:lstStyle/>
          <a:p>
            <a:r>
              <a:rPr lang="ru-RU" sz="1100" dirty="0">
                <a:solidFill>
                  <a:srgbClr val="03539A"/>
                </a:solidFill>
                <a:effectLst/>
                <a:latin typeface="Nekst" panose="00000500000000000000" pitchFamily="2" charset="-52"/>
                <a:ea typeface="Calibri" panose="020F0502020204030204" pitchFamily="34" charset="0"/>
                <a:cs typeface="Times New Roman" panose="02020603050405020304" pitchFamily="18" charset="0"/>
              </a:rPr>
              <a:t>Искусственный интеллект. Факторный и регрессионный анализ</a:t>
            </a:r>
            <a:endParaRPr lang="ru-RU" sz="1100" dirty="0">
              <a:solidFill>
                <a:srgbClr val="03539A"/>
              </a:solidFill>
              <a:latin typeface="Nekst" panose="00000500000000000000" pitchFamily="2" charset="-52"/>
            </a:endParaRPr>
          </a:p>
        </p:txBody>
      </p:sp>
      <p:sp>
        <p:nvSpPr>
          <p:cNvPr id="15" name="Номер слайда 4">
            <a:extLst>
              <a:ext uri="{FF2B5EF4-FFF2-40B4-BE49-F238E27FC236}">
                <a16:creationId xmlns:a16="http://schemas.microsoft.com/office/drawing/2014/main" id="{BADCD083-0AC1-0318-266F-E7D00E108827}"/>
              </a:ext>
            </a:extLst>
          </p:cNvPr>
          <p:cNvSpPr>
            <a:spLocks noGrp="1"/>
          </p:cNvSpPr>
          <p:nvPr>
            <p:ph type="sldNum" sz="quarter" idx="12"/>
          </p:nvPr>
        </p:nvSpPr>
        <p:spPr>
          <a:xfrm>
            <a:off x="6403975" y="7054850"/>
            <a:ext cx="28448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1B0894-1382-4A9A-8730-B196B0F42328}" type="slidenum">
              <a:rPr kumimoji="0" lang="ru-RU"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ru-RU"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 name="TextBox 16">
            <a:extLst>
              <a:ext uri="{FF2B5EF4-FFF2-40B4-BE49-F238E27FC236}">
                <a16:creationId xmlns:a16="http://schemas.microsoft.com/office/drawing/2014/main" id="{16D61FF1-6CE8-02E8-54A9-B8ED416DC168}"/>
              </a:ext>
            </a:extLst>
          </p:cNvPr>
          <p:cNvSpPr txBox="1"/>
          <p:nvPr/>
        </p:nvSpPr>
        <p:spPr>
          <a:xfrm>
            <a:off x="2234627" y="1479052"/>
            <a:ext cx="165301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200" i="0" u="none" strike="noStrike" kern="1200" cap="none" spc="0" normalizeH="0" baseline="0" noProof="0" dirty="0">
                <a:ln>
                  <a:noFill/>
                </a:ln>
                <a:solidFill>
                  <a:srgbClr val="00467A"/>
                </a:solidFill>
                <a:effectLst/>
                <a:uLnTx/>
                <a:uFillTx/>
                <a:latin typeface="Nekst Semi Bold" panose="00000700000000000000" pitchFamily="2" charset="-52"/>
                <a:cs typeface="Arial" panose="020B0604020202020204" pitchFamily="34" charset="0"/>
              </a:rPr>
              <a:t>Факторный анализ</a:t>
            </a:r>
          </a:p>
        </p:txBody>
      </p:sp>
      <p:sp>
        <p:nvSpPr>
          <p:cNvPr id="19" name="TextBox 18">
            <a:extLst>
              <a:ext uri="{FF2B5EF4-FFF2-40B4-BE49-F238E27FC236}">
                <a16:creationId xmlns:a16="http://schemas.microsoft.com/office/drawing/2014/main" id="{46DA2C48-F3AD-579D-36A5-0C3443927982}"/>
              </a:ext>
            </a:extLst>
          </p:cNvPr>
          <p:cNvSpPr txBox="1"/>
          <p:nvPr/>
        </p:nvSpPr>
        <p:spPr>
          <a:xfrm>
            <a:off x="640061" y="4910902"/>
            <a:ext cx="145727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200" i="0" u="none" strike="noStrike" kern="1200" cap="none" spc="0" normalizeH="0" baseline="0" noProof="0" dirty="0">
                <a:ln>
                  <a:noFill/>
                </a:ln>
                <a:solidFill>
                  <a:srgbClr val="00467A"/>
                </a:solidFill>
                <a:effectLst/>
                <a:uLnTx/>
                <a:uFillTx/>
                <a:latin typeface="Nekst Semi Bold" panose="00000700000000000000" pitchFamily="2" charset="-52"/>
                <a:cs typeface="Arial" panose="020B0604020202020204" pitchFamily="34" charset="0"/>
              </a:rPr>
              <a:t>Многомерная</a:t>
            </a:r>
            <a:r>
              <a:rPr kumimoji="0" lang="ru-RU" sz="1200" i="0" u="none" strike="noStrike" kern="1200" cap="none" spc="0" normalizeH="0" baseline="0" noProof="0" dirty="0">
                <a:ln>
                  <a:noFill/>
                </a:ln>
                <a:solidFill>
                  <a:srgbClr val="0070C0"/>
                </a:solidFill>
                <a:effectLst>
                  <a:outerShdw blurRad="38100" dist="38100" dir="2700000" algn="tl">
                    <a:srgbClr val="C0C0C0"/>
                  </a:outerShdw>
                </a:effectLst>
                <a:uLnTx/>
                <a:uFillTx/>
                <a:latin typeface="Nekst Semi Bold" panose="00000700000000000000" pitchFamily="2" charset="-52"/>
              </a:rPr>
              <a:t> </a:t>
            </a:r>
            <a:r>
              <a:rPr kumimoji="0" lang="ru-RU" sz="1200" i="0" u="none" strike="noStrike" kern="1200" cap="none" spc="0" normalizeH="0" baseline="0" noProof="0" dirty="0">
                <a:ln>
                  <a:noFill/>
                </a:ln>
                <a:solidFill>
                  <a:srgbClr val="00467A"/>
                </a:solidFill>
                <a:effectLst/>
                <a:uLnTx/>
                <a:uFillTx/>
                <a:latin typeface="Nekst Semi Bold" panose="00000700000000000000" pitchFamily="2" charset="-52"/>
                <a:cs typeface="Arial" panose="020B0604020202020204" pitchFamily="34" charset="0"/>
              </a:rPr>
              <a:t>регрессия</a:t>
            </a:r>
          </a:p>
        </p:txBody>
      </p:sp>
      <p:pic>
        <p:nvPicPr>
          <p:cNvPr id="23" name="Рисунок 22">
            <a:extLst>
              <a:ext uri="{FF2B5EF4-FFF2-40B4-BE49-F238E27FC236}">
                <a16:creationId xmlns:a16="http://schemas.microsoft.com/office/drawing/2014/main" id="{F02F24C8-E9C7-7CF0-CBA7-AC6EB5996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691" y="1604613"/>
            <a:ext cx="3549283" cy="2555682"/>
          </a:xfrm>
          <a:prstGeom prst="rect">
            <a:avLst/>
          </a:prstGeom>
        </p:spPr>
      </p:pic>
      <p:sp>
        <p:nvSpPr>
          <p:cNvPr id="25" name="Прямоугольник 24">
            <a:extLst>
              <a:ext uri="{FF2B5EF4-FFF2-40B4-BE49-F238E27FC236}">
                <a16:creationId xmlns:a16="http://schemas.microsoft.com/office/drawing/2014/main" id="{F0BACB8C-9A25-A02F-90C4-D7F6B4CD233B}"/>
              </a:ext>
            </a:extLst>
          </p:cNvPr>
          <p:cNvSpPr/>
          <p:nvPr/>
        </p:nvSpPr>
        <p:spPr>
          <a:xfrm>
            <a:off x="8477031" y="1823145"/>
            <a:ext cx="2304616"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i="0" u="none" strike="noStrike" kern="1200" cap="none" spc="0" normalizeH="0" baseline="0" noProof="0" dirty="0">
                <a:ln>
                  <a:noFill/>
                </a:ln>
                <a:solidFill>
                  <a:srgbClr val="00467A"/>
                </a:solidFill>
                <a:effectLst/>
                <a:uLnTx/>
                <a:uFillTx/>
                <a:latin typeface="Nekst Semi Bold" panose="00000700000000000000" pitchFamily="2" charset="-52"/>
                <a:cs typeface="Arial" panose="020B0604020202020204" pitchFamily="34" charset="0"/>
              </a:rPr>
              <a:t>Двухслойный персептрон</a:t>
            </a:r>
          </a:p>
        </p:txBody>
      </p:sp>
      <p:pic>
        <p:nvPicPr>
          <p:cNvPr id="153" name="Рисунок 152">
            <a:extLst>
              <a:ext uri="{FF2B5EF4-FFF2-40B4-BE49-F238E27FC236}">
                <a16:creationId xmlns:a16="http://schemas.microsoft.com/office/drawing/2014/main" id="{13C2F878-187D-8CA8-F11B-D03A3DAAE2E8}"/>
              </a:ext>
            </a:extLst>
          </p:cNvPr>
          <p:cNvPicPr/>
          <p:nvPr/>
        </p:nvPicPr>
        <p:blipFill>
          <a:blip r:embed="rId5" cstate="print"/>
          <a:srcRect l="5421" t="23731" r="36278" b="20423"/>
          <a:stretch>
            <a:fillRect/>
          </a:stretch>
        </p:blipFill>
        <p:spPr bwMode="auto">
          <a:xfrm>
            <a:off x="2091911" y="4955029"/>
            <a:ext cx="1660939" cy="1352823"/>
          </a:xfrm>
          <a:custGeom>
            <a:avLst/>
            <a:gdLst>
              <a:gd name="connsiteX0" fmla="*/ 70995 w 1692210"/>
              <a:gd name="connsiteY0" fmla="*/ 0 h 1378293"/>
              <a:gd name="connsiteX1" fmla="*/ 1621214 w 1692210"/>
              <a:gd name="connsiteY1" fmla="*/ 0 h 1378293"/>
              <a:gd name="connsiteX2" fmla="*/ 1692210 w 1692210"/>
              <a:gd name="connsiteY2" fmla="*/ 70996 h 1378293"/>
              <a:gd name="connsiteX3" fmla="*/ 1692210 w 1692210"/>
              <a:gd name="connsiteY3" fmla="*/ 1307297 h 1378293"/>
              <a:gd name="connsiteX4" fmla="*/ 1621214 w 1692210"/>
              <a:gd name="connsiteY4" fmla="*/ 1378293 h 1378293"/>
              <a:gd name="connsiteX5" fmla="*/ 70995 w 1692210"/>
              <a:gd name="connsiteY5" fmla="*/ 1378293 h 1378293"/>
              <a:gd name="connsiteX6" fmla="*/ 5578 w 1692210"/>
              <a:gd name="connsiteY6" fmla="*/ 1334932 h 1378293"/>
              <a:gd name="connsiteX7" fmla="*/ 0 w 1692210"/>
              <a:gd name="connsiteY7" fmla="*/ 1307302 h 1378293"/>
              <a:gd name="connsiteX8" fmla="*/ 0 w 1692210"/>
              <a:gd name="connsiteY8" fmla="*/ 70991 h 1378293"/>
              <a:gd name="connsiteX9" fmla="*/ 5578 w 1692210"/>
              <a:gd name="connsiteY9" fmla="*/ 43361 h 1378293"/>
              <a:gd name="connsiteX10" fmla="*/ 70995 w 1692210"/>
              <a:gd name="connsiteY10" fmla="*/ 0 h 137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2210" h="1378293">
                <a:moveTo>
                  <a:pt x="70995" y="0"/>
                </a:moveTo>
                <a:lnTo>
                  <a:pt x="1621214" y="0"/>
                </a:lnTo>
                <a:cubicBezTo>
                  <a:pt x="1660424" y="0"/>
                  <a:pt x="1692210" y="31786"/>
                  <a:pt x="1692210" y="70996"/>
                </a:cubicBezTo>
                <a:lnTo>
                  <a:pt x="1692210" y="1307297"/>
                </a:lnTo>
                <a:cubicBezTo>
                  <a:pt x="1692210" y="1346507"/>
                  <a:pt x="1660424" y="1378293"/>
                  <a:pt x="1621214" y="1378293"/>
                </a:cubicBezTo>
                <a:lnTo>
                  <a:pt x="70995" y="1378293"/>
                </a:lnTo>
                <a:cubicBezTo>
                  <a:pt x="41588" y="1378293"/>
                  <a:pt x="16356" y="1360414"/>
                  <a:pt x="5578" y="1334932"/>
                </a:cubicBezTo>
                <a:lnTo>
                  <a:pt x="0" y="1307302"/>
                </a:lnTo>
                <a:lnTo>
                  <a:pt x="0" y="70991"/>
                </a:lnTo>
                <a:lnTo>
                  <a:pt x="5578" y="43361"/>
                </a:lnTo>
                <a:cubicBezTo>
                  <a:pt x="16356" y="17880"/>
                  <a:pt x="41588" y="0"/>
                  <a:pt x="70995" y="0"/>
                </a:cubicBezTo>
                <a:close/>
              </a:path>
            </a:pathLst>
          </a:custGeom>
          <a:noFill/>
          <a:ln w="9525">
            <a:solidFill>
              <a:srgbClr val="03539A">
                <a:alpha val="20000"/>
              </a:srgbClr>
            </a:solidFill>
            <a:miter lim="800000"/>
            <a:headEnd/>
            <a:tailEnd/>
          </a:ln>
        </p:spPr>
      </p:pic>
      <p:pic>
        <p:nvPicPr>
          <p:cNvPr id="154" name="Рисунок 153">
            <a:extLst>
              <a:ext uri="{FF2B5EF4-FFF2-40B4-BE49-F238E27FC236}">
                <a16:creationId xmlns:a16="http://schemas.microsoft.com/office/drawing/2014/main" id="{49AD2218-C8C4-04FE-6B65-ECBD2B300836}"/>
              </a:ext>
            </a:extLst>
          </p:cNvPr>
          <p:cNvPicPr/>
          <p:nvPr/>
        </p:nvPicPr>
        <p:blipFill>
          <a:blip r:embed="rId6" cstate="print"/>
          <a:srcRect l="5584" t="23457" r="36057" b="20695"/>
          <a:stretch>
            <a:fillRect/>
          </a:stretch>
        </p:blipFill>
        <p:spPr bwMode="auto">
          <a:xfrm>
            <a:off x="3846511" y="4955029"/>
            <a:ext cx="1660940" cy="1352823"/>
          </a:xfrm>
          <a:custGeom>
            <a:avLst/>
            <a:gdLst>
              <a:gd name="connsiteX0" fmla="*/ 70996 w 1692211"/>
              <a:gd name="connsiteY0" fmla="*/ 0 h 1378293"/>
              <a:gd name="connsiteX1" fmla="*/ 1621215 w 1692211"/>
              <a:gd name="connsiteY1" fmla="*/ 0 h 1378293"/>
              <a:gd name="connsiteX2" fmla="*/ 1692211 w 1692211"/>
              <a:gd name="connsiteY2" fmla="*/ 70996 h 1378293"/>
              <a:gd name="connsiteX3" fmla="*/ 1692211 w 1692211"/>
              <a:gd name="connsiteY3" fmla="*/ 1307297 h 1378293"/>
              <a:gd name="connsiteX4" fmla="*/ 1621215 w 1692211"/>
              <a:gd name="connsiteY4" fmla="*/ 1378293 h 1378293"/>
              <a:gd name="connsiteX5" fmla="*/ 70996 w 1692211"/>
              <a:gd name="connsiteY5" fmla="*/ 1378293 h 1378293"/>
              <a:gd name="connsiteX6" fmla="*/ 0 w 1692211"/>
              <a:gd name="connsiteY6" fmla="*/ 1307297 h 1378293"/>
              <a:gd name="connsiteX7" fmla="*/ 0 w 1692211"/>
              <a:gd name="connsiteY7" fmla="*/ 70996 h 1378293"/>
              <a:gd name="connsiteX8" fmla="*/ 70996 w 1692211"/>
              <a:gd name="connsiteY8" fmla="*/ 0 h 137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2211" h="1378293">
                <a:moveTo>
                  <a:pt x="70996" y="0"/>
                </a:moveTo>
                <a:lnTo>
                  <a:pt x="1621215" y="0"/>
                </a:lnTo>
                <a:cubicBezTo>
                  <a:pt x="1660425" y="0"/>
                  <a:pt x="1692211" y="31786"/>
                  <a:pt x="1692211" y="70996"/>
                </a:cubicBezTo>
                <a:lnTo>
                  <a:pt x="1692211" y="1307297"/>
                </a:lnTo>
                <a:cubicBezTo>
                  <a:pt x="1692211" y="1346507"/>
                  <a:pt x="1660425" y="1378293"/>
                  <a:pt x="1621215" y="1378293"/>
                </a:cubicBezTo>
                <a:lnTo>
                  <a:pt x="70996" y="1378293"/>
                </a:lnTo>
                <a:cubicBezTo>
                  <a:pt x="31786" y="1378293"/>
                  <a:pt x="0" y="1346507"/>
                  <a:pt x="0" y="1307297"/>
                </a:cubicBezTo>
                <a:lnTo>
                  <a:pt x="0" y="70996"/>
                </a:lnTo>
                <a:cubicBezTo>
                  <a:pt x="0" y="31786"/>
                  <a:pt x="31786" y="0"/>
                  <a:pt x="70996" y="0"/>
                </a:cubicBezTo>
                <a:close/>
              </a:path>
            </a:pathLst>
          </a:custGeom>
          <a:noFill/>
          <a:ln w="9525">
            <a:solidFill>
              <a:srgbClr val="03539A">
                <a:alpha val="20000"/>
              </a:srgbClr>
            </a:solidFill>
            <a:miter lim="800000"/>
            <a:headEnd/>
            <a:tailEnd/>
          </a:ln>
        </p:spPr>
      </p:pic>
      <p:sp>
        <p:nvSpPr>
          <p:cNvPr id="31" name="Прямоугольник 30">
            <a:extLst>
              <a:ext uri="{FF2B5EF4-FFF2-40B4-BE49-F238E27FC236}">
                <a16:creationId xmlns:a16="http://schemas.microsoft.com/office/drawing/2014/main" id="{65715A69-EB9D-2CD9-89E4-C9B1B169C0C6}"/>
              </a:ext>
            </a:extLst>
          </p:cNvPr>
          <p:cNvSpPr/>
          <p:nvPr/>
        </p:nvSpPr>
        <p:spPr>
          <a:xfrm>
            <a:off x="640062" y="5403834"/>
            <a:ext cx="1451849" cy="7253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43727" rtl="0" eaLnBrk="1" fontAlgn="base" latinLnBrk="0" hangingPunct="1">
              <a:lnSpc>
                <a:spcPct val="100000"/>
              </a:lnSpc>
              <a:spcBef>
                <a:spcPct val="0"/>
              </a:spcBef>
              <a:spcAft>
                <a:spcPct val="0"/>
              </a:spcAft>
              <a:buClrTx/>
              <a:buSzTx/>
              <a:buFontTx/>
              <a:buNone/>
              <a:tabLst/>
              <a:defRPr/>
            </a:pPr>
            <a:r>
              <a:rPr kumimoji="0" lang="ru-RU" sz="1050" i="0" u="none" strike="noStrike" kern="1200" cap="none" spc="0" normalizeH="0" baseline="0" noProof="0" dirty="0">
                <a:ln>
                  <a:noFill/>
                </a:ln>
                <a:solidFill>
                  <a:schemeClr val="tx1">
                    <a:lumMod val="75000"/>
                    <a:lumOff val="25000"/>
                  </a:schemeClr>
                </a:solidFill>
                <a:effectLst/>
                <a:uLnTx/>
                <a:uFillTx/>
                <a:latin typeface="Gilroy SemiBold" panose="00000700000000000000" pitchFamily="2" charset="-52"/>
                <a:cs typeface="Arial" panose="020B0604020202020204" pitchFamily="34" charset="0"/>
              </a:rPr>
              <a:t>Кнг = </a:t>
            </a:r>
            <a:r>
              <a:rPr kumimoji="0" lang="en-US" sz="1050" i="0" u="none" strike="noStrike" kern="1200" cap="none" spc="0" normalizeH="0" baseline="0" noProof="0" dirty="0">
                <a:ln>
                  <a:noFill/>
                </a:ln>
                <a:solidFill>
                  <a:schemeClr val="tx1">
                    <a:lumMod val="75000"/>
                    <a:lumOff val="25000"/>
                  </a:schemeClr>
                </a:solidFill>
                <a:effectLst/>
                <a:uLnTx/>
                <a:uFillTx/>
                <a:latin typeface="Gilroy SemiBold" panose="00000700000000000000" pitchFamily="2" charset="-52"/>
                <a:cs typeface="Arial" panose="020B0604020202020204" pitchFamily="34" charset="0"/>
              </a:rPr>
              <a:t>f </a:t>
            </a:r>
            <a:r>
              <a:rPr kumimoji="0" lang="ru-RU" sz="1050" i="0" u="none" strike="noStrike" kern="1200" cap="none" spc="0" normalizeH="0" baseline="0" noProof="0" dirty="0">
                <a:ln>
                  <a:noFill/>
                </a:ln>
                <a:solidFill>
                  <a:schemeClr val="tx1">
                    <a:lumMod val="75000"/>
                    <a:lumOff val="25000"/>
                  </a:schemeClr>
                </a:solidFill>
                <a:effectLst/>
                <a:uLnTx/>
                <a:uFillTx/>
                <a:latin typeface="Gilroy SemiBold" panose="00000700000000000000" pitchFamily="2" charset="-52"/>
                <a:cs typeface="Arial" panose="020B0604020202020204" pitchFamily="34" charset="0"/>
              </a:rPr>
              <a:t>(</a:t>
            </a:r>
            <a:r>
              <a:rPr kumimoji="0" lang="en-US" sz="1050" i="0" u="none" strike="noStrike" kern="1200" cap="none" spc="0" normalizeH="0" baseline="0" noProof="0" dirty="0" err="1">
                <a:ln>
                  <a:noFill/>
                </a:ln>
                <a:solidFill>
                  <a:schemeClr val="tx1">
                    <a:lumMod val="75000"/>
                    <a:lumOff val="25000"/>
                  </a:schemeClr>
                </a:solidFill>
                <a:effectLst/>
                <a:uLnTx/>
                <a:uFillTx/>
                <a:latin typeface="Gilroy SemiBold" panose="00000700000000000000" pitchFamily="2" charset="-52"/>
                <a:cs typeface="Arial" panose="020B0604020202020204" pitchFamily="34" charset="0"/>
              </a:rPr>
              <a:t>Zh</a:t>
            </a:r>
            <a:r>
              <a:rPr kumimoji="0" lang="ru-RU" sz="1050" i="0" u="none" strike="noStrike" kern="1200" cap="none" spc="0" normalizeH="0" baseline="0" noProof="0" dirty="0">
                <a:ln>
                  <a:noFill/>
                </a:ln>
                <a:solidFill>
                  <a:schemeClr val="tx1">
                    <a:lumMod val="75000"/>
                    <a:lumOff val="25000"/>
                  </a:schemeClr>
                </a:solidFill>
                <a:effectLst/>
                <a:uLnTx/>
                <a:uFillTx/>
                <a:latin typeface="Gilroy SemiBold" panose="00000700000000000000" pitchFamily="2" charset="-52"/>
                <a:cs typeface="Arial" panose="020B0604020202020204" pitchFamily="34" charset="0"/>
              </a:rPr>
              <a:t>, Х, У, </a:t>
            </a:r>
            <a:r>
              <a:rPr kumimoji="0" lang="ru-RU" sz="1050" i="0" u="none" strike="noStrike" kern="1200" cap="none" spc="0" normalizeH="0" baseline="0" noProof="0" dirty="0" err="1">
                <a:ln>
                  <a:noFill/>
                </a:ln>
                <a:solidFill>
                  <a:schemeClr val="tx1">
                    <a:lumMod val="75000"/>
                    <a:lumOff val="25000"/>
                  </a:schemeClr>
                </a:solidFill>
                <a:effectLst/>
                <a:uLnTx/>
                <a:uFillTx/>
                <a:latin typeface="Gilroy SemiBold" panose="00000700000000000000" pitchFamily="2" charset="-52"/>
                <a:cs typeface="Arial" panose="020B0604020202020204" pitchFamily="34" charset="0"/>
              </a:rPr>
              <a:t>Рбок</a:t>
            </a:r>
            <a:r>
              <a:rPr kumimoji="0" lang="ru-RU" sz="1050" i="0" u="none" strike="noStrike" kern="1200" cap="none" spc="0" normalizeH="0" baseline="0" noProof="0" dirty="0">
                <a:ln>
                  <a:noFill/>
                </a:ln>
                <a:solidFill>
                  <a:schemeClr val="tx1">
                    <a:lumMod val="75000"/>
                    <a:lumOff val="25000"/>
                  </a:schemeClr>
                </a:solidFill>
                <a:effectLst/>
                <a:uLnTx/>
                <a:uFillTx/>
                <a:latin typeface="Gilroy SemiBold" panose="00000700000000000000" pitchFamily="2" charset="-52"/>
                <a:cs typeface="Arial" panose="020B0604020202020204" pitchFamily="34" charset="0"/>
              </a:rPr>
              <a:t>, Кп, Кпес, Кал, Кгл, Ккарб, </a:t>
            </a:r>
            <a:r>
              <a:rPr kumimoji="0" lang="ru-RU" sz="1050" i="0" u="none" strike="noStrike" kern="1200" cap="none" spc="0" normalizeH="0" baseline="0" noProof="0" dirty="0" err="1">
                <a:ln>
                  <a:noFill/>
                </a:ln>
                <a:solidFill>
                  <a:schemeClr val="tx1">
                    <a:lumMod val="75000"/>
                    <a:lumOff val="25000"/>
                  </a:schemeClr>
                </a:solidFill>
                <a:effectLst/>
                <a:uLnTx/>
                <a:uFillTx/>
                <a:latin typeface="Gilroy SemiBold" panose="00000700000000000000" pitchFamily="2" charset="-52"/>
                <a:cs typeface="Arial" panose="020B0604020202020204" pitchFamily="34" charset="0"/>
              </a:rPr>
              <a:t>Кв.св</a:t>
            </a:r>
            <a:r>
              <a:rPr kumimoji="0" lang="ru-RU" sz="1050" i="0" u="none" strike="noStrike" kern="1200" cap="none" spc="0" normalizeH="0" baseline="0" noProof="0" dirty="0">
                <a:ln>
                  <a:noFill/>
                </a:ln>
                <a:solidFill>
                  <a:schemeClr val="tx1">
                    <a:lumMod val="75000"/>
                    <a:lumOff val="25000"/>
                  </a:schemeClr>
                </a:solidFill>
                <a:effectLst/>
                <a:uLnTx/>
                <a:uFillTx/>
                <a:latin typeface="Gilroy SemiBold" panose="00000700000000000000" pitchFamily="2" charset="-52"/>
                <a:cs typeface="Arial" panose="020B0604020202020204" pitchFamily="34" charset="0"/>
              </a:rPr>
              <a:t>)</a:t>
            </a:r>
          </a:p>
        </p:txBody>
      </p:sp>
      <p:pic>
        <p:nvPicPr>
          <p:cNvPr id="137" name="Рисунок 136">
            <a:extLst>
              <a:ext uri="{FF2B5EF4-FFF2-40B4-BE49-F238E27FC236}">
                <a16:creationId xmlns:a16="http://schemas.microsoft.com/office/drawing/2014/main" id="{409DD244-E7E5-B12E-99E3-7DA0AF81A49A}"/>
              </a:ext>
            </a:extLst>
          </p:cNvPr>
          <p:cNvPicPr>
            <a:picLocks noChangeAspect="1"/>
          </p:cNvPicPr>
          <p:nvPr/>
        </p:nvPicPr>
        <p:blipFill>
          <a:blip r:embed="rId7"/>
          <a:srcRect b="1172"/>
          <a:stretch>
            <a:fillRect/>
          </a:stretch>
        </p:blipFill>
        <p:spPr>
          <a:xfrm>
            <a:off x="2690477" y="3769901"/>
            <a:ext cx="1251551" cy="824586"/>
          </a:xfrm>
          <a:custGeom>
            <a:avLst/>
            <a:gdLst>
              <a:gd name="connsiteX0" fmla="*/ 31037 w 1251551"/>
              <a:gd name="connsiteY0" fmla="*/ 0 h 824586"/>
              <a:gd name="connsiteX1" fmla="*/ 1220514 w 1251551"/>
              <a:gd name="connsiteY1" fmla="*/ 0 h 824586"/>
              <a:gd name="connsiteX2" fmla="*/ 1236009 w 1251551"/>
              <a:gd name="connsiteY2" fmla="*/ 10447 h 824586"/>
              <a:gd name="connsiteX3" fmla="*/ 1251551 w 1251551"/>
              <a:gd name="connsiteY3" fmla="*/ 47970 h 824586"/>
              <a:gd name="connsiteX4" fmla="*/ 1251551 w 1251551"/>
              <a:gd name="connsiteY4" fmla="*/ 771520 h 824586"/>
              <a:gd name="connsiteX5" fmla="*/ 1198485 w 1251551"/>
              <a:gd name="connsiteY5" fmla="*/ 824586 h 824586"/>
              <a:gd name="connsiteX6" fmla="*/ 53066 w 1251551"/>
              <a:gd name="connsiteY6" fmla="*/ 824586 h 824586"/>
              <a:gd name="connsiteX7" fmla="*/ 0 w 1251551"/>
              <a:gd name="connsiteY7" fmla="*/ 771520 h 824586"/>
              <a:gd name="connsiteX8" fmla="*/ 0 w 1251551"/>
              <a:gd name="connsiteY8" fmla="*/ 47970 h 824586"/>
              <a:gd name="connsiteX9" fmla="*/ 15543 w 1251551"/>
              <a:gd name="connsiteY9" fmla="*/ 10447 h 82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1551" h="824586">
                <a:moveTo>
                  <a:pt x="31037" y="0"/>
                </a:moveTo>
                <a:lnTo>
                  <a:pt x="1220514" y="0"/>
                </a:lnTo>
                <a:lnTo>
                  <a:pt x="1236009" y="10447"/>
                </a:lnTo>
                <a:cubicBezTo>
                  <a:pt x="1245612" y="20050"/>
                  <a:pt x="1251551" y="33316"/>
                  <a:pt x="1251551" y="47970"/>
                </a:cubicBezTo>
                <a:lnTo>
                  <a:pt x="1251551" y="771520"/>
                </a:lnTo>
                <a:cubicBezTo>
                  <a:pt x="1251551" y="800828"/>
                  <a:pt x="1227793" y="824586"/>
                  <a:pt x="1198485" y="824586"/>
                </a:cubicBezTo>
                <a:lnTo>
                  <a:pt x="53066" y="824586"/>
                </a:lnTo>
                <a:cubicBezTo>
                  <a:pt x="23758" y="824586"/>
                  <a:pt x="0" y="800828"/>
                  <a:pt x="0" y="771520"/>
                </a:cubicBezTo>
                <a:lnTo>
                  <a:pt x="0" y="47970"/>
                </a:lnTo>
                <a:cubicBezTo>
                  <a:pt x="0" y="33316"/>
                  <a:pt x="5940" y="20050"/>
                  <a:pt x="15543" y="10447"/>
                </a:cubicBezTo>
                <a:close/>
              </a:path>
            </a:pathLst>
          </a:custGeom>
          <a:ln>
            <a:solidFill>
              <a:srgbClr val="03539A">
                <a:alpha val="20000"/>
              </a:srgbClr>
            </a:solidFill>
          </a:ln>
        </p:spPr>
      </p:pic>
      <p:pic>
        <p:nvPicPr>
          <p:cNvPr id="138" name="Рисунок 137" descr="\\geo64\f$\Geo_data\Sev_Pok_2016\Screens\Cross_Sh.bmp">
            <a:extLst>
              <a:ext uri="{FF2B5EF4-FFF2-40B4-BE49-F238E27FC236}">
                <a16:creationId xmlns:a16="http://schemas.microsoft.com/office/drawing/2014/main" id="{B65F54E8-C691-66E1-43BC-1542A989CFD0}"/>
              </a:ext>
            </a:extLst>
          </p:cNvPr>
          <p:cNvPicPr/>
          <p:nvPr/>
        </p:nvPicPr>
        <p:blipFill>
          <a:blip r:embed="rId8" cstate="print"/>
          <a:srcRect r="753"/>
          <a:stretch>
            <a:fillRect/>
          </a:stretch>
        </p:blipFill>
        <p:spPr bwMode="auto">
          <a:xfrm>
            <a:off x="1010866" y="3769901"/>
            <a:ext cx="1346963" cy="829682"/>
          </a:xfrm>
          <a:custGeom>
            <a:avLst/>
            <a:gdLst>
              <a:gd name="connsiteX0" fmla="*/ 53066 w 1346963"/>
              <a:gd name="connsiteY0" fmla="*/ 0 h 829682"/>
              <a:gd name="connsiteX1" fmla="*/ 1293897 w 1346963"/>
              <a:gd name="connsiteY1" fmla="*/ 0 h 829682"/>
              <a:gd name="connsiteX2" fmla="*/ 1346963 w 1346963"/>
              <a:gd name="connsiteY2" fmla="*/ 53066 h 829682"/>
              <a:gd name="connsiteX3" fmla="*/ 1346963 w 1346963"/>
              <a:gd name="connsiteY3" fmla="*/ 776616 h 829682"/>
              <a:gd name="connsiteX4" fmla="*/ 1293897 w 1346963"/>
              <a:gd name="connsiteY4" fmla="*/ 829682 h 829682"/>
              <a:gd name="connsiteX5" fmla="*/ 53066 w 1346963"/>
              <a:gd name="connsiteY5" fmla="*/ 829682 h 829682"/>
              <a:gd name="connsiteX6" fmla="*/ 0 w 1346963"/>
              <a:gd name="connsiteY6" fmla="*/ 776616 h 829682"/>
              <a:gd name="connsiteX7" fmla="*/ 0 w 1346963"/>
              <a:gd name="connsiteY7" fmla="*/ 53066 h 829682"/>
              <a:gd name="connsiteX8" fmla="*/ 53066 w 1346963"/>
              <a:gd name="connsiteY8" fmla="*/ 0 h 82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963" h="829682">
                <a:moveTo>
                  <a:pt x="53066" y="0"/>
                </a:moveTo>
                <a:lnTo>
                  <a:pt x="1293897" y="0"/>
                </a:lnTo>
                <a:cubicBezTo>
                  <a:pt x="1323205" y="0"/>
                  <a:pt x="1346963" y="23758"/>
                  <a:pt x="1346963" y="53066"/>
                </a:cubicBezTo>
                <a:lnTo>
                  <a:pt x="1346963" y="776616"/>
                </a:lnTo>
                <a:cubicBezTo>
                  <a:pt x="1346963" y="805924"/>
                  <a:pt x="1323205" y="829682"/>
                  <a:pt x="1293897" y="829682"/>
                </a:cubicBezTo>
                <a:lnTo>
                  <a:pt x="53066" y="829682"/>
                </a:lnTo>
                <a:cubicBezTo>
                  <a:pt x="23758" y="829682"/>
                  <a:pt x="0" y="805924"/>
                  <a:pt x="0" y="776616"/>
                </a:cubicBezTo>
                <a:lnTo>
                  <a:pt x="0" y="53066"/>
                </a:lnTo>
                <a:cubicBezTo>
                  <a:pt x="0" y="23758"/>
                  <a:pt x="23758" y="0"/>
                  <a:pt x="53066" y="0"/>
                </a:cubicBezTo>
                <a:close/>
              </a:path>
            </a:pathLst>
          </a:custGeom>
          <a:noFill/>
          <a:ln w="6350">
            <a:solidFill>
              <a:srgbClr val="03539A">
                <a:alpha val="20000"/>
              </a:srgbClr>
            </a:solidFill>
            <a:miter lim="800000"/>
            <a:headEnd/>
            <a:tailEnd/>
          </a:ln>
        </p:spPr>
      </p:pic>
      <p:pic>
        <p:nvPicPr>
          <p:cNvPr id="143" name="Рисунок 142" descr="\\geo64\f$\Geo_data\Sev_Pok_2016\Screens\blocks.bmp">
            <a:extLst>
              <a:ext uri="{FF2B5EF4-FFF2-40B4-BE49-F238E27FC236}">
                <a16:creationId xmlns:a16="http://schemas.microsoft.com/office/drawing/2014/main" id="{9621A084-A97B-3879-631F-C6C85B39AA8D}"/>
              </a:ext>
            </a:extLst>
          </p:cNvPr>
          <p:cNvPicPr/>
          <p:nvPr/>
        </p:nvPicPr>
        <p:blipFill>
          <a:blip r:embed="rId9" cstate="print"/>
          <a:srcRect r="968" b="1588"/>
          <a:stretch>
            <a:fillRect/>
          </a:stretch>
        </p:blipFill>
        <p:spPr bwMode="auto">
          <a:xfrm>
            <a:off x="4202281" y="3753460"/>
            <a:ext cx="1045006" cy="825902"/>
          </a:xfrm>
          <a:custGeom>
            <a:avLst/>
            <a:gdLst>
              <a:gd name="connsiteX0" fmla="*/ 31101 w 1045006"/>
              <a:gd name="connsiteY0" fmla="*/ 0 h 825902"/>
              <a:gd name="connsiteX1" fmla="*/ 1010664 w 1045006"/>
              <a:gd name="connsiteY1" fmla="*/ 0 h 825902"/>
              <a:gd name="connsiteX2" fmla="*/ 1012596 w 1045006"/>
              <a:gd name="connsiteY2" fmla="*/ 390 h 825902"/>
              <a:gd name="connsiteX3" fmla="*/ 1045006 w 1045006"/>
              <a:gd name="connsiteY3" fmla="*/ 49286 h 825902"/>
              <a:gd name="connsiteX4" fmla="*/ 1045006 w 1045006"/>
              <a:gd name="connsiteY4" fmla="*/ 772836 h 825902"/>
              <a:gd name="connsiteX5" fmla="*/ 991940 w 1045006"/>
              <a:gd name="connsiteY5" fmla="*/ 825902 h 825902"/>
              <a:gd name="connsiteX6" fmla="*/ 49824 w 1045006"/>
              <a:gd name="connsiteY6" fmla="*/ 825902 h 825902"/>
              <a:gd name="connsiteX7" fmla="*/ 12301 w 1045006"/>
              <a:gd name="connsiteY7" fmla="*/ 810360 h 825902"/>
              <a:gd name="connsiteX8" fmla="*/ 0 w 1045006"/>
              <a:gd name="connsiteY8" fmla="*/ 780663 h 825902"/>
              <a:gd name="connsiteX9" fmla="*/ 0 w 1045006"/>
              <a:gd name="connsiteY9" fmla="*/ 41459 h 825902"/>
              <a:gd name="connsiteX10" fmla="*/ 12301 w 1045006"/>
              <a:gd name="connsiteY10" fmla="*/ 11763 h 825902"/>
              <a:gd name="connsiteX11" fmla="*/ 29168 w 1045006"/>
              <a:gd name="connsiteY11" fmla="*/ 390 h 82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5006" h="825902">
                <a:moveTo>
                  <a:pt x="31101" y="0"/>
                </a:moveTo>
                <a:lnTo>
                  <a:pt x="1010664" y="0"/>
                </a:lnTo>
                <a:lnTo>
                  <a:pt x="1012596" y="390"/>
                </a:lnTo>
                <a:cubicBezTo>
                  <a:pt x="1031642" y="8446"/>
                  <a:pt x="1045006" y="27305"/>
                  <a:pt x="1045006" y="49286"/>
                </a:cubicBezTo>
                <a:lnTo>
                  <a:pt x="1045006" y="772836"/>
                </a:lnTo>
                <a:cubicBezTo>
                  <a:pt x="1045006" y="802144"/>
                  <a:pt x="1021248" y="825902"/>
                  <a:pt x="991940" y="825902"/>
                </a:cubicBezTo>
                <a:lnTo>
                  <a:pt x="49824" y="825902"/>
                </a:lnTo>
                <a:cubicBezTo>
                  <a:pt x="35170" y="825902"/>
                  <a:pt x="21904" y="819963"/>
                  <a:pt x="12301" y="810360"/>
                </a:cubicBezTo>
                <a:lnTo>
                  <a:pt x="0" y="780663"/>
                </a:lnTo>
                <a:lnTo>
                  <a:pt x="0" y="41459"/>
                </a:lnTo>
                <a:lnTo>
                  <a:pt x="12301" y="11763"/>
                </a:lnTo>
                <a:cubicBezTo>
                  <a:pt x="17102" y="6961"/>
                  <a:pt x="22820" y="3076"/>
                  <a:pt x="29168" y="390"/>
                </a:cubicBezTo>
                <a:close/>
              </a:path>
            </a:pathLst>
          </a:custGeom>
          <a:noFill/>
          <a:ln w="9525">
            <a:solidFill>
              <a:srgbClr val="03539A">
                <a:alpha val="20000"/>
              </a:srgbClr>
            </a:solidFill>
            <a:miter lim="800000"/>
            <a:headEnd/>
            <a:tailEnd/>
          </a:ln>
        </p:spPr>
      </p:pic>
      <p:sp>
        <p:nvSpPr>
          <p:cNvPr id="38" name="Прямоугольник: скругленные углы 37">
            <a:extLst>
              <a:ext uri="{FF2B5EF4-FFF2-40B4-BE49-F238E27FC236}">
                <a16:creationId xmlns:a16="http://schemas.microsoft.com/office/drawing/2014/main" id="{ADFAEDC7-C222-5278-DBDE-2C6EE97A526F}"/>
              </a:ext>
            </a:extLst>
          </p:cNvPr>
          <p:cNvSpPr/>
          <p:nvPr/>
        </p:nvSpPr>
        <p:spPr>
          <a:xfrm>
            <a:off x="3592588" y="2380219"/>
            <a:ext cx="201292" cy="78753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Прямоугольник: скругленные углы 39">
            <a:extLst>
              <a:ext uri="{FF2B5EF4-FFF2-40B4-BE49-F238E27FC236}">
                <a16:creationId xmlns:a16="http://schemas.microsoft.com/office/drawing/2014/main" id="{7AEEF242-A928-5DE5-B070-10D3B305AAA2}"/>
              </a:ext>
            </a:extLst>
          </p:cNvPr>
          <p:cNvSpPr/>
          <p:nvPr/>
        </p:nvSpPr>
        <p:spPr>
          <a:xfrm>
            <a:off x="3827263" y="2165110"/>
            <a:ext cx="185938" cy="100264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44" name="Прямая со стрелкой 43">
            <a:extLst>
              <a:ext uri="{FF2B5EF4-FFF2-40B4-BE49-F238E27FC236}">
                <a16:creationId xmlns:a16="http://schemas.microsoft.com/office/drawing/2014/main" id="{352E15E8-4019-2F7D-3E78-E1E2ECEED2B8}"/>
              </a:ext>
            </a:extLst>
          </p:cNvPr>
          <p:cNvCxnSpPr>
            <a:cxnSpLocks/>
          </p:cNvCxnSpPr>
          <p:nvPr/>
        </p:nvCxnSpPr>
        <p:spPr>
          <a:xfrm flipH="1">
            <a:off x="2357829" y="3176487"/>
            <a:ext cx="1278991" cy="97822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53F76EDF-6677-4172-2EEB-60C7A8B8E45E}"/>
              </a:ext>
            </a:extLst>
          </p:cNvPr>
          <p:cNvCxnSpPr>
            <a:cxnSpLocks/>
          </p:cNvCxnSpPr>
          <p:nvPr/>
        </p:nvCxnSpPr>
        <p:spPr>
          <a:xfrm flipH="1">
            <a:off x="3409950" y="3167755"/>
            <a:ext cx="226870" cy="602146"/>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D70CD77-0B73-7CA5-985A-49579CE9515D}"/>
              </a:ext>
            </a:extLst>
          </p:cNvPr>
          <p:cNvSpPr txBox="1"/>
          <p:nvPr/>
        </p:nvSpPr>
        <p:spPr>
          <a:xfrm>
            <a:off x="8326727" y="1511720"/>
            <a:ext cx="1436611" cy="276999"/>
          </a:xfrm>
          <a:prstGeom prst="rect">
            <a:avLst/>
          </a:prstGeom>
          <a:noFill/>
        </p:spPr>
        <p:txBody>
          <a:bodyPr wrap="none" rtlCol="0">
            <a:spAutoFit/>
          </a:bodyPr>
          <a:lstStyle/>
          <a:p>
            <a:pPr marL="0" marR="0" lvl="0" indent="0" algn="ctr" defTabSz="743727" rtl="0" eaLnBrk="1" fontAlgn="base" latinLnBrk="0" hangingPunct="1">
              <a:lnSpc>
                <a:spcPct val="100000"/>
              </a:lnSpc>
              <a:spcBef>
                <a:spcPct val="0"/>
              </a:spcBef>
              <a:spcAft>
                <a:spcPct val="0"/>
              </a:spcAft>
              <a:buClrTx/>
              <a:buSzTx/>
              <a:buFontTx/>
              <a:buNone/>
              <a:tabLst/>
              <a:defRPr/>
            </a:pPr>
            <a:r>
              <a:rPr kumimoji="0" lang="ru-RU" sz="1200" i="0" u="none" strike="noStrike" kern="1200" cap="none" spc="0" normalizeH="0" baseline="0" noProof="0" dirty="0">
                <a:ln>
                  <a:noFill/>
                </a:ln>
                <a:solidFill>
                  <a:srgbClr val="00467A"/>
                </a:solidFill>
                <a:effectLst/>
                <a:uLnTx/>
                <a:uFillTx/>
                <a:latin typeface="Nekst Semi Bold" panose="00000700000000000000" pitchFamily="2" charset="-52"/>
                <a:cs typeface="Arial" panose="020B0604020202020204" pitchFamily="34" charset="0"/>
              </a:rPr>
              <a:t>Нейронные сети</a:t>
            </a:r>
          </a:p>
        </p:txBody>
      </p:sp>
      <p:cxnSp>
        <p:nvCxnSpPr>
          <p:cNvPr id="46" name="Прямая со стрелкой 45">
            <a:extLst>
              <a:ext uri="{FF2B5EF4-FFF2-40B4-BE49-F238E27FC236}">
                <a16:creationId xmlns:a16="http://schemas.microsoft.com/office/drawing/2014/main" id="{BC207DE3-E683-45FA-0BFC-D86D5B9855EC}"/>
              </a:ext>
            </a:extLst>
          </p:cNvPr>
          <p:cNvCxnSpPr>
            <a:cxnSpLocks/>
            <a:endCxn id="138" idx="1"/>
          </p:cNvCxnSpPr>
          <p:nvPr/>
        </p:nvCxnSpPr>
        <p:spPr>
          <a:xfrm flipH="1">
            <a:off x="2304763" y="2947895"/>
            <a:ext cx="1518947" cy="82200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a:extLst>
              <a:ext uri="{FF2B5EF4-FFF2-40B4-BE49-F238E27FC236}">
                <a16:creationId xmlns:a16="http://schemas.microsoft.com/office/drawing/2014/main" id="{B44C2069-B8D0-14D0-62DD-F197D80FEDFF}"/>
              </a:ext>
            </a:extLst>
          </p:cNvPr>
          <p:cNvCxnSpPr>
            <a:cxnSpLocks/>
            <a:stCxn id="40" idx="2"/>
          </p:cNvCxnSpPr>
          <p:nvPr/>
        </p:nvCxnSpPr>
        <p:spPr>
          <a:xfrm flipH="1">
            <a:off x="3752850" y="3167756"/>
            <a:ext cx="167382" cy="60214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a:extLst>
              <a:ext uri="{FF2B5EF4-FFF2-40B4-BE49-F238E27FC236}">
                <a16:creationId xmlns:a16="http://schemas.microsoft.com/office/drawing/2014/main" id="{362634D3-E214-536B-8F3D-02038CAAA7A1}"/>
              </a:ext>
            </a:extLst>
          </p:cNvPr>
          <p:cNvCxnSpPr>
            <a:cxnSpLocks/>
            <a:stCxn id="40" idx="2"/>
          </p:cNvCxnSpPr>
          <p:nvPr/>
        </p:nvCxnSpPr>
        <p:spPr>
          <a:xfrm>
            <a:off x="3920232" y="3167756"/>
            <a:ext cx="546993" cy="58570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8" name="Рисунок 157">
            <a:extLst>
              <a:ext uri="{FF2B5EF4-FFF2-40B4-BE49-F238E27FC236}">
                <a16:creationId xmlns:a16="http://schemas.microsoft.com/office/drawing/2014/main" id="{0CE9C06E-2983-CAC3-5721-36BF52EF4553}"/>
              </a:ext>
            </a:extLst>
          </p:cNvPr>
          <p:cNvPicPr/>
          <p:nvPr/>
        </p:nvPicPr>
        <p:blipFill rotWithShape="1">
          <a:blip r:embed="rId10" cstate="print"/>
          <a:srcRect l="4123" t="14246" r="7739" b="22860"/>
          <a:stretch/>
        </p:blipFill>
        <p:spPr bwMode="auto">
          <a:xfrm>
            <a:off x="8643819" y="2871143"/>
            <a:ext cx="1715407" cy="1069116"/>
          </a:xfrm>
          <a:custGeom>
            <a:avLst/>
            <a:gdLst>
              <a:gd name="connsiteX0" fmla="*/ 77051 w 1715407"/>
              <a:gd name="connsiteY0" fmla="*/ 0 h 1069116"/>
              <a:gd name="connsiteX1" fmla="*/ 1638356 w 1715407"/>
              <a:gd name="connsiteY1" fmla="*/ 0 h 1069116"/>
              <a:gd name="connsiteX2" fmla="*/ 1715407 w 1715407"/>
              <a:gd name="connsiteY2" fmla="*/ 77051 h 1069116"/>
              <a:gd name="connsiteX3" fmla="*/ 1715407 w 1715407"/>
              <a:gd name="connsiteY3" fmla="*/ 992065 h 1069116"/>
              <a:gd name="connsiteX4" fmla="*/ 1638356 w 1715407"/>
              <a:gd name="connsiteY4" fmla="*/ 1069116 h 1069116"/>
              <a:gd name="connsiteX5" fmla="*/ 77051 w 1715407"/>
              <a:gd name="connsiteY5" fmla="*/ 1069116 h 1069116"/>
              <a:gd name="connsiteX6" fmla="*/ 0 w 1715407"/>
              <a:gd name="connsiteY6" fmla="*/ 992065 h 1069116"/>
              <a:gd name="connsiteX7" fmla="*/ 0 w 1715407"/>
              <a:gd name="connsiteY7" fmla="*/ 77051 h 1069116"/>
              <a:gd name="connsiteX8" fmla="*/ 77051 w 1715407"/>
              <a:gd name="connsiteY8" fmla="*/ 0 h 106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407" h="1069116">
                <a:moveTo>
                  <a:pt x="77051" y="0"/>
                </a:moveTo>
                <a:lnTo>
                  <a:pt x="1638356" y="0"/>
                </a:lnTo>
                <a:cubicBezTo>
                  <a:pt x="1680910" y="0"/>
                  <a:pt x="1715407" y="34497"/>
                  <a:pt x="1715407" y="77051"/>
                </a:cubicBezTo>
                <a:lnTo>
                  <a:pt x="1715407" y="992065"/>
                </a:lnTo>
                <a:cubicBezTo>
                  <a:pt x="1715407" y="1034619"/>
                  <a:pt x="1680910" y="1069116"/>
                  <a:pt x="1638356" y="1069116"/>
                </a:cubicBezTo>
                <a:lnTo>
                  <a:pt x="77051" y="1069116"/>
                </a:lnTo>
                <a:cubicBezTo>
                  <a:pt x="34497" y="1069116"/>
                  <a:pt x="0" y="1034619"/>
                  <a:pt x="0" y="992065"/>
                </a:cubicBezTo>
                <a:lnTo>
                  <a:pt x="0" y="77051"/>
                </a:lnTo>
                <a:cubicBezTo>
                  <a:pt x="0" y="34497"/>
                  <a:pt x="34497" y="0"/>
                  <a:pt x="77051" y="0"/>
                </a:cubicBezTo>
                <a:close/>
              </a:path>
            </a:pathLst>
          </a:custGeom>
          <a:ln>
            <a:solidFill>
              <a:srgbClr val="03539A">
                <a:alpha val="20000"/>
              </a:srgbClr>
            </a:solidFill>
          </a:ln>
          <a:extLst>
            <a:ext uri="{53640926-AAD7-44D8-BBD7-CCE9431645EC}">
              <a14:shadowObscured xmlns:a14="http://schemas.microsoft.com/office/drawing/2010/main"/>
            </a:ext>
          </a:extLst>
        </p:spPr>
      </p:pic>
      <p:sp>
        <p:nvSpPr>
          <p:cNvPr id="61" name="Прямоугольник: скругленные углы 60">
            <a:extLst>
              <a:ext uri="{FF2B5EF4-FFF2-40B4-BE49-F238E27FC236}">
                <a16:creationId xmlns:a16="http://schemas.microsoft.com/office/drawing/2014/main" id="{0B263453-FB81-1F37-70EC-F1DA45457C75}"/>
              </a:ext>
            </a:extLst>
          </p:cNvPr>
          <p:cNvSpPr/>
          <p:nvPr/>
        </p:nvSpPr>
        <p:spPr>
          <a:xfrm>
            <a:off x="644454" y="1465007"/>
            <a:ext cx="4858288" cy="3249093"/>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1" name="Прямоугольник: скругленные углы 190">
            <a:extLst>
              <a:ext uri="{FF2B5EF4-FFF2-40B4-BE49-F238E27FC236}">
                <a16:creationId xmlns:a16="http://schemas.microsoft.com/office/drawing/2014/main" id="{42F97550-8F6C-28D9-D67D-0DCEF6729233}"/>
              </a:ext>
            </a:extLst>
          </p:cNvPr>
          <p:cNvSpPr/>
          <p:nvPr/>
        </p:nvSpPr>
        <p:spPr>
          <a:xfrm>
            <a:off x="5830386" y="1479052"/>
            <a:ext cx="5199564" cy="3249093"/>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212" name="Прямая соединительная линия 211">
            <a:extLst>
              <a:ext uri="{FF2B5EF4-FFF2-40B4-BE49-F238E27FC236}">
                <a16:creationId xmlns:a16="http://schemas.microsoft.com/office/drawing/2014/main" id="{CE32CDBE-5451-6A51-1CC3-D3FCB51C2791}"/>
              </a:ext>
            </a:extLst>
          </p:cNvPr>
          <p:cNvCxnSpPr>
            <a:cxnSpLocks/>
          </p:cNvCxnSpPr>
          <p:nvPr/>
        </p:nvCxnSpPr>
        <p:spPr>
          <a:xfrm>
            <a:off x="9543974" y="2770935"/>
            <a:ext cx="1237673"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56" name="Рисунок 155">
            <a:extLst>
              <a:ext uri="{FF2B5EF4-FFF2-40B4-BE49-F238E27FC236}">
                <a16:creationId xmlns:a16="http://schemas.microsoft.com/office/drawing/2014/main" id="{1FD9AEE7-2219-C4DD-0996-99402DDF1376}"/>
              </a:ext>
            </a:extLst>
          </p:cNvPr>
          <p:cNvPicPr>
            <a:picLocks noChangeAspect="1"/>
          </p:cNvPicPr>
          <p:nvPr/>
        </p:nvPicPr>
        <p:blipFill rotWithShape="1">
          <a:blip r:embed="rId11"/>
          <a:srcRect l="51385" t="1166" r="26227" b="17017"/>
          <a:stretch/>
        </p:blipFill>
        <p:spPr>
          <a:xfrm rot="16200000">
            <a:off x="9014064" y="3794174"/>
            <a:ext cx="1892876" cy="3140542"/>
          </a:xfrm>
          <a:custGeom>
            <a:avLst/>
            <a:gdLst>
              <a:gd name="connsiteX0" fmla="*/ 2310703 w 2310703"/>
              <a:gd name="connsiteY0" fmla="*/ 80921 h 3875472"/>
              <a:gd name="connsiteX1" fmla="*/ 2310702 w 2310703"/>
              <a:gd name="connsiteY1" fmla="*/ 3794551 h 3875472"/>
              <a:gd name="connsiteX2" fmla="*/ 2229781 w 2310703"/>
              <a:gd name="connsiteY2" fmla="*/ 3875472 h 3875472"/>
              <a:gd name="connsiteX3" fmla="*/ 80921 w 2310703"/>
              <a:gd name="connsiteY3" fmla="*/ 3875472 h 3875472"/>
              <a:gd name="connsiteX4" fmla="*/ 0 w 2310703"/>
              <a:gd name="connsiteY4" fmla="*/ 3794551 h 3875472"/>
              <a:gd name="connsiteX5" fmla="*/ 1 w 2310703"/>
              <a:gd name="connsiteY5" fmla="*/ 80921 h 3875472"/>
              <a:gd name="connsiteX6" fmla="*/ 80922 w 2310703"/>
              <a:gd name="connsiteY6" fmla="*/ 0 h 3875472"/>
              <a:gd name="connsiteX7" fmla="*/ 2229782 w 2310703"/>
              <a:gd name="connsiteY7" fmla="*/ 0 h 3875472"/>
              <a:gd name="connsiteX8" fmla="*/ 2310703 w 2310703"/>
              <a:gd name="connsiteY8" fmla="*/ 80921 h 3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0703" h="3875472">
                <a:moveTo>
                  <a:pt x="2310703" y="80921"/>
                </a:moveTo>
                <a:lnTo>
                  <a:pt x="2310702" y="3794551"/>
                </a:lnTo>
                <a:cubicBezTo>
                  <a:pt x="2310702" y="3839242"/>
                  <a:pt x="2274472" y="3875472"/>
                  <a:pt x="2229781" y="3875472"/>
                </a:cubicBezTo>
                <a:lnTo>
                  <a:pt x="80921" y="3875472"/>
                </a:lnTo>
                <a:cubicBezTo>
                  <a:pt x="36230" y="3875472"/>
                  <a:pt x="0" y="3839242"/>
                  <a:pt x="0" y="3794551"/>
                </a:cubicBezTo>
                <a:lnTo>
                  <a:pt x="1" y="80921"/>
                </a:lnTo>
                <a:cubicBezTo>
                  <a:pt x="1" y="36230"/>
                  <a:pt x="36231" y="0"/>
                  <a:pt x="80922" y="0"/>
                </a:cubicBezTo>
                <a:lnTo>
                  <a:pt x="2229782" y="0"/>
                </a:lnTo>
                <a:cubicBezTo>
                  <a:pt x="2274473" y="0"/>
                  <a:pt x="2310703" y="36230"/>
                  <a:pt x="2310703" y="80921"/>
                </a:cubicBezTo>
                <a:close/>
              </a:path>
            </a:pathLst>
          </a:custGeom>
          <a:ln>
            <a:solidFill>
              <a:srgbClr val="03539A">
                <a:alpha val="20000"/>
              </a:srgbClr>
            </a:solidFill>
          </a:ln>
        </p:spPr>
      </p:pic>
      <p:cxnSp>
        <p:nvCxnSpPr>
          <p:cNvPr id="213" name="Прямая соединительная линия 212">
            <a:extLst>
              <a:ext uri="{FF2B5EF4-FFF2-40B4-BE49-F238E27FC236}">
                <a16:creationId xmlns:a16="http://schemas.microsoft.com/office/drawing/2014/main" id="{00D8E837-D2E7-6EE0-D880-66BE3E78FB2F}"/>
              </a:ext>
            </a:extLst>
          </p:cNvPr>
          <p:cNvCxnSpPr>
            <a:cxnSpLocks/>
          </p:cNvCxnSpPr>
          <p:nvPr/>
        </p:nvCxnSpPr>
        <p:spPr>
          <a:xfrm>
            <a:off x="10781758" y="2770935"/>
            <a:ext cx="0" cy="222538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6" name="Прямая соединительная линия 215">
            <a:extLst>
              <a:ext uri="{FF2B5EF4-FFF2-40B4-BE49-F238E27FC236}">
                <a16:creationId xmlns:a16="http://schemas.microsoft.com/office/drawing/2014/main" id="{060614ED-A072-D963-E088-D78A7B3E15E4}"/>
              </a:ext>
            </a:extLst>
          </p:cNvPr>
          <p:cNvCxnSpPr>
            <a:cxnSpLocks/>
          </p:cNvCxnSpPr>
          <p:nvPr/>
        </p:nvCxnSpPr>
        <p:spPr>
          <a:xfrm>
            <a:off x="10427312" y="4996320"/>
            <a:ext cx="344610" cy="0"/>
          </a:xfrm>
          <a:prstGeom prst="line">
            <a:avLst/>
          </a:prstGeom>
          <a:ln w="12700">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21" name="Рисунок 220" descr="\\geo64\f$\Geo_data\Sev_Pok_2016\Screens\body_Sh.bmp">
            <a:extLst>
              <a:ext uri="{FF2B5EF4-FFF2-40B4-BE49-F238E27FC236}">
                <a16:creationId xmlns:a16="http://schemas.microsoft.com/office/drawing/2014/main" id="{C4425277-F486-8099-25A3-67B7DD9D8293}"/>
              </a:ext>
            </a:extLst>
          </p:cNvPr>
          <p:cNvPicPr/>
          <p:nvPr/>
        </p:nvPicPr>
        <p:blipFill>
          <a:blip r:embed="rId12" cstate="print"/>
          <a:srcRect t="5937"/>
          <a:stretch>
            <a:fillRect/>
          </a:stretch>
        </p:blipFill>
        <p:spPr bwMode="auto">
          <a:xfrm>
            <a:off x="5853510" y="4910902"/>
            <a:ext cx="2320949" cy="1419501"/>
          </a:xfrm>
          <a:prstGeom prst="rect">
            <a:avLst/>
          </a:prstGeom>
          <a:noFill/>
          <a:ln w="6350">
            <a:solidFill>
              <a:srgbClr val="FFFFFF"/>
            </a:solidFill>
            <a:miter lim="800000"/>
            <a:headEnd/>
            <a:tailEnd/>
          </a:ln>
        </p:spPr>
      </p:pic>
      <p:sp>
        <p:nvSpPr>
          <p:cNvPr id="222" name="Прямоугольник: скругленные углы 221">
            <a:extLst>
              <a:ext uri="{FF2B5EF4-FFF2-40B4-BE49-F238E27FC236}">
                <a16:creationId xmlns:a16="http://schemas.microsoft.com/office/drawing/2014/main" id="{A2D4625F-79D6-5F5A-743C-06F8FCD20447}"/>
              </a:ext>
            </a:extLst>
          </p:cNvPr>
          <p:cNvSpPr/>
          <p:nvPr/>
        </p:nvSpPr>
        <p:spPr>
          <a:xfrm>
            <a:off x="5830386" y="4853706"/>
            <a:ext cx="2344073" cy="1457177"/>
          </a:xfrm>
          <a:prstGeom prst="roundRect">
            <a:avLst>
              <a:gd name="adj" fmla="val 7641"/>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41" name="Рисунок 7">
            <a:extLst>
              <a:ext uri="{FF2B5EF4-FFF2-40B4-BE49-F238E27FC236}">
                <a16:creationId xmlns:a16="http://schemas.microsoft.com/office/drawing/2014/main" id="{5C944767-145A-44A3-984D-B0FFF275254B}"/>
              </a:ext>
            </a:extLst>
          </p:cNvPr>
          <p:cNvGrpSpPr/>
          <p:nvPr/>
        </p:nvGrpSpPr>
        <p:grpSpPr>
          <a:xfrm>
            <a:off x="10523034" y="397549"/>
            <a:ext cx="1202981" cy="199524"/>
            <a:chOff x="3551339" y="3006890"/>
            <a:chExt cx="5089184" cy="844082"/>
          </a:xfrm>
        </p:grpSpPr>
        <p:sp>
          <p:nvSpPr>
            <p:cNvPr id="42" name="Полилиния: фигура 41">
              <a:extLst>
                <a:ext uri="{FF2B5EF4-FFF2-40B4-BE49-F238E27FC236}">
                  <a16:creationId xmlns:a16="http://schemas.microsoft.com/office/drawing/2014/main" id="{82088CB4-131C-4D0F-A857-EF8EA0039AC9}"/>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43" name="Полилиния: фигура 42">
              <a:extLst>
                <a:ext uri="{FF2B5EF4-FFF2-40B4-BE49-F238E27FC236}">
                  <a16:creationId xmlns:a16="http://schemas.microsoft.com/office/drawing/2014/main" id="{46FD1F9F-C2D2-48FA-AE3C-F64F19B1C36B}"/>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47" name="TextBox 46">
            <a:extLst>
              <a:ext uri="{FF2B5EF4-FFF2-40B4-BE49-F238E27FC236}">
                <a16:creationId xmlns:a16="http://schemas.microsoft.com/office/drawing/2014/main" id="{3122BBC8-1AE9-4222-9ED7-71154441616C}"/>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Tree>
    <p:extLst>
      <p:ext uri="{BB962C8B-B14F-4D97-AF65-F5344CB8AC3E}">
        <p14:creationId xmlns:p14="http://schemas.microsoft.com/office/powerpoint/2010/main" val="182356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Рисунок 129">
            <a:extLst>
              <a:ext uri="{FF2B5EF4-FFF2-40B4-BE49-F238E27FC236}">
                <a16:creationId xmlns:a16="http://schemas.microsoft.com/office/drawing/2014/main" id="{B6032E2D-A06F-D818-CCA5-72075FF503C7}"/>
              </a:ext>
            </a:extLst>
          </p:cNvPr>
          <p:cNvPicPr>
            <a:picLocks noChangeAspect="1"/>
          </p:cNvPicPr>
          <p:nvPr/>
        </p:nvPicPr>
        <p:blipFill>
          <a:blip r:embed="rId3"/>
          <a:srcRect l="2619" t="1524" r="3223" b="2183"/>
          <a:stretch>
            <a:fillRect/>
          </a:stretch>
        </p:blipFill>
        <p:spPr>
          <a:xfrm>
            <a:off x="6800351" y="3732979"/>
            <a:ext cx="1546282" cy="2622383"/>
          </a:xfrm>
          <a:custGeom>
            <a:avLst/>
            <a:gdLst>
              <a:gd name="connsiteX0" fmla="*/ 80116 w 1130300"/>
              <a:gd name="connsiteY0" fmla="*/ 0 h 1916906"/>
              <a:gd name="connsiteX1" fmla="*/ 1050184 w 1130300"/>
              <a:gd name="connsiteY1" fmla="*/ 0 h 1916906"/>
              <a:gd name="connsiteX2" fmla="*/ 1130300 w 1130300"/>
              <a:gd name="connsiteY2" fmla="*/ 80116 h 1916906"/>
              <a:gd name="connsiteX3" fmla="*/ 1130300 w 1130300"/>
              <a:gd name="connsiteY3" fmla="*/ 1836790 h 1916906"/>
              <a:gd name="connsiteX4" fmla="*/ 1050184 w 1130300"/>
              <a:gd name="connsiteY4" fmla="*/ 1916906 h 1916906"/>
              <a:gd name="connsiteX5" fmla="*/ 80116 w 1130300"/>
              <a:gd name="connsiteY5" fmla="*/ 1916906 h 1916906"/>
              <a:gd name="connsiteX6" fmla="*/ 0 w 1130300"/>
              <a:gd name="connsiteY6" fmla="*/ 1836790 h 1916906"/>
              <a:gd name="connsiteX7" fmla="*/ 0 w 1130300"/>
              <a:gd name="connsiteY7" fmla="*/ 80116 h 1916906"/>
              <a:gd name="connsiteX8" fmla="*/ 80116 w 1130300"/>
              <a:gd name="connsiteY8" fmla="*/ 0 h 191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300" h="1916906">
                <a:moveTo>
                  <a:pt x="80116" y="0"/>
                </a:moveTo>
                <a:lnTo>
                  <a:pt x="1050184" y="0"/>
                </a:lnTo>
                <a:cubicBezTo>
                  <a:pt x="1094431" y="0"/>
                  <a:pt x="1130300" y="35869"/>
                  <a:pt x="1130300" y="80116"/>
                </a:cubicBezTo>
                <a:lnTo>
                  <a:pt x="1130300" y="1836790"/>
                </a:lnTo>
                <a:cubicBezTo>
                  <a:pt x="1130300" y="1881037"/>
                  <a:pt x="1094431" y="1916906"/>
                  <a:pt x="1050184" y="1916906"/>
                </a:cubicBezTo>
                <a:lnTo>
                  <a:pt x="80116" y="1916906"/>
                </a:lnTo>
                <a:cubicBezTo>
                  <a:pt x="35869" y="1916906"/>
                  <a:pt x="0" y="1881037"/>
                  <a:pt x="0" y="1836790"/>
                </a:cubicBezTo>
                <a:lnTo>
                  <a:pt x="0" y="80116"/>
                </a:lnTo>
                <a:cubicBezTo>
                  <a:pt x="0" y="35869"/>
                  <a:pt x="35869" y="0"/>
                  <a:pt x="80116" y="0"/>
                </a:cubicBezTo>
                <a:close/>
              </a:path>
            </a:pathLst>
          </a:custGeom>
          <a:ln>
            <a:solidFill>
              <a:srgbClr val="03539A">
                <a:alpha val="20000"/>
              </a:srgbClr>
            </a:solidFill>
          </a:ln>
        </p:spPr>
      </p:pic>
      <p:sp>
        <p:nvSpPr>
          <p:cNvPr id="157" name="Прямоугольник: скругленные углы 156">
            <a:extLst>
              <a:ext uri="{FF2B5EF4-FFF2-40B4-BE49-F238E27FC236}">
                <a16:creationId xmlns:a16="http://schemas.microsoft.com/office/drawing/2014/main" id="{4DC1C15D-CAB5-709C-0EF1-764A911C5DA2}"/>
              </a:ext>
            </a:extLst>
          </p:cNvPr>
          <p:cNvSpPr/>
          <p:nvPr/>
        </p:nvSpPr>
        <p:spPr>
          <a:xfrm>
            <a:off x="7040090" y="5949436"/>
            <a:ext cx="1121720" cy="242443"/>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 name="Рисунок 60">
            <a:extLst>
              <a:ext uri="{FF2B5EF4-FFF2-40B4-BE49-F238E27FC236}">
                <a16:creationId xmlns:a16="http://schemas.microsoft.com/office/drawing/2014/main" id="{C02D2C25-08E0-D6BA-9511-A910923EE3C8}"/>
              </a:ext>
            </a:extLst>
          </p:cNvPr>
          <p:cNvPicPr>
            <a:picLocks noChangeAspect="1"/>
          </p:cNvPicPr>
          <p:nvPr/>
        </p:nvPicPr>
        <p:blipFill>
          <a:blip r:embed="rId4"/>
          <a:srcRect l="2635" t="1807" r="3427" b="1900"/>
          <a:stretch>
            <a:fillRect/>
          </a:stretch>
        </p:blipFill>
        <p:spPr>
          <a:xfrm>
            <a:off x="8490042" y="3738611"/>
            <a:ext cx="1546282" cy="2622383"/>
          </a:xfrm>
          <a:custGeom>
            <a:avLst/>
            <a:gdLst>
              <a:gd name="connsiteX0" fmla="*/ 80116 w 1130300"/>
              <a:gd name="connsiteY0" fmla="*/ 0 h 1916906"/>
              <a:gd name="connsiteX1" fmla="*/ 1050184 w 1130300"/>
              <a:gd name="connsiteY1" fmla="*/ 0 h 1916906"/>
              <a:gd name="connsiteX2" fmla="*/ 1130300 w 1130300"/>
              <a:gd name="connsiteY2" fmla="*/ 80116 h 1916906"/>
              <a:gd name="connsiteX3" fmla="*/ 1130300 w 1130300"/>
              <a:gd name="connsiteY3" fmla="*/ 1836790 h 1916906"/>
              <a:gd name="connsiteX4" fmla="*/ 1050184 w 1130300"/>
              <a:gd name="connsiteY4" fmla="*/ 1916906 h 1916906"/>
              <a:gd name="connsiteX5" fmla="*/ 80116 w 1130300"/>
              <a:gd name="connsiteY5" fmla="*/ 1916906 h 1916906"/>
              <a:gd name="connsiteX6" fmla="*/ 0 w 1130300"/>
              <a:gd name="connsiteY6" fmla="*/ 1836790 h 1916906"/>
              <a:gd name="connsiteX7" fmla="*/ 0 w 1130300"/>
              <a:gd name="connsiteY7" fmla="*/ 80116 h 1916906"/>
              <a:gd name="connsiteX8" fmla="*/ 80116 w 1130300"/>
              <a:gd name="connsiteY8" fmla="*/ 0 h 191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300" h="1916906">
                <a:moveTo>
                  <a:pt x="80116" y="0"/>
                </a:moveTo>
                <a:lnTo>
                  <a:pt x="1050184" y="0"/>
                </a:lnTo>
                <a:cubicBezTo>
                  <a:pt x="1094431" y="0"/>
                  <a:pt x="1130300" y="35869"/>
                  <a:pt x="1130300" y="80116"/>
                </a:cubicBezTo>
                <a:lnTo>
                  <a:pt x="1130300" y="1836790"/>
                </a:lnTo>
                <a:cubicBezTo>
                  <a:pt x="1130300" y="1881037"/>
                  <a:pt x="1094431" y="1916906"/>
                  <a:pt x="1050184" y="1916906"/>
                </a:cubicBezTo>
                <a:lnTo>
                  <a:pt x="80116" y="1916906"/>
                </a:lnTo>
                <a:cubicBezTo>
                  <a:pt x="35869" y="1916906"/>
                  <a:pt x="0" y="1881037"/>
                  <a:pt x="0" y="1836790"/>
                </a:cubicBezTo>
                <a:lnTo>
                  <a:pt x="0" y="80116"/>
                </a:lnTo>
                <a:cubicBezTo>
                  <a:pt x="0" y="35869"/>
                  <a:pt x="35869" y="0"/>
                  <a:pt x="80116" y="0"/>
                </a:cubicBezTo>
                <a:close/>
              </a:path>
            </a:pathLst>
          </a:custGeom>
          <a:ln>
            <a:solidFill>
              <a:srgbClr val="03539A">
                <a:alpha val="20000"/>
              </a:srgbClr>
            </a:solidFill>
          </a:ln>
        </p:spPr>
      </p:pic>
      <p:pic>
        <p:nvPicPr>
          <p:cNvPr id="59" name="Рисунок 58">
            <a:extLst>
              <a:ext uri="{FF2B5EF4-FFF2-40B4-BE49-F238E27FC236}">
                <a16:creationId xmlns:a16="http://schemas.microsoft.com/office/drawing/2014/main" id="{782FD5CF-B29B-F6FD-94F8-63BE3DC39116}"/>
              </a:ext>
            </a:extLst>
          </p:cNvPr>
          <p:cNvPicPr>
            <a:picLocks noChangeAspect="1"/>
          </p:cNvPicPr>
          <p:nvPr/>
        </p:nvPicPr>
        <p:blipFill>
          <a:blip r:embed="rId5"/>
          <a:srcRect l="2635" t="1807" r="3283" b="1900"/>
          <a:stretch>
            <a:fillRect/>
          </a:stretch>
        </p:blipFill>
        <p:spPr>
          <a:xfrm>
            <a:off x="10179732" y="3738611"/>
            <a:ext cx="1546282" cy="2622383"/>
          </a:xfrm>
          <a:custGeom>
            <a:avLst/>
            <a:gdLst>
              <a:gd name="connsiteX0" fmla="*/ 80116 w 1130300"/>
              <a:gd name="connsiteY0" fmla="*/ 0 h 1916906"/>
              <a:gd name="connsiteX1" fmla="*/ 1050184 w 1130300"/>
              <a:gd name="connsiteY1" fmla="*/ 0 h 1916906"/>
              <a:gd name="connsiteX2" fmla="*/ 1130300 w 1130300"/>
              <a:gd name="connsiteY2" fmla="*/ 80116 h 1916906"/>
              <a:gd name="connsiteX3" fmla="*/ 1130300 w 1130300"/>
              <a:gd name="connsiteY3" fmla="*/ 1836790 h 1916906"/>
              <a:gd name="connsiteX4" fmla="*/ 1050184 w 1130300"/>
              <a:gd name="connsiteY4" fmla="*/ 1916906 h 1916906"/>
              <a:gd name="connsiteX5" fmla="*/ 80116 w 1130300"/>
              <a:gd name="connsiteY5" fmla="*/ 1916906 h 1916906"/>
              <a:gd name="connsiteX6" fmla="*/ 0 w 1130300"/>
              <a:gd name="connsiteY6" fmla="*/ 1836790 h 1916906"/>
              <a:gd name="connsiteX7" fmla="*/ 0 w 1130300"/>
              <a:gd name="connsiteY7" fmla="*/ 80116 h 1916906"/>
              <a:gd name="connsiteX8" fmla="*/ 80116 w 1130300"/>
              <a:gd name="connsiteY8" fmla="*/ 0 h 191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300" h="1916906">
                <a:moveTo>
                  <a:pt x="80116" y="0"/>
                </a:moveTo>
                <a:lnTo>
                  <a:pt x="1050184" y="0"/>
                </a:lnTo>
                <a:cubicBezTo>
                  <a:pt x="1094431" y="0"/>
                  <a:pt x="1130300" y="35869"/>
                  <a:pt x="1130300" y="80116"/>
                </a:cubicBezTo>
                <a:lnTo>
                  <a:pt x="1130300" y="1836790"/>
                </a:lnTo>
                <a:cubicBezTo>
                  <a:pt x="1130300" y="1881037"/>
                  <a:pt x="1094431" y="1916906"/>
                  <a:pt x="1050184" y="1916906"/>
                </a:cubicBezTo>
                <a:lnTo>
                  <a:pt x="80116" y="1916906"/>
                </a:lnTo>
                <a:cubicBezTo>
                  <a:pt x="35869" y="1916906"/>
                  <a:pt x="0" y="1881037"/>
                  <a:pt x="0" y="1836790"/>
                </a:cubicBezTo>
                <a:lnTo>
                  <a:pt x="0" y="80116"/>
                </a:lnTo>
                <a:cubicBezTo>
                  <a:pt x="0" y="35869"/>
                  <a:pt x="35869" y="0"/>
                  <a:pt x="80116" y="0"/>
                </a:cubicBezTo>
                <a:close/>
              </a:path>
            </a:pathLst>
          </a:custGeom>
          <a:ln>
            <a:solidFill>
              <a:srgbClr val="03539A">
                <a:alpha val="20000"/>
              </a:srgbClr>
            </a:solidFill>
          </a:ln>
        </p:spPr>
      </p:pic>
      <p:pic>
        <p:nvPicPr>
          <p:cNvPr id="132" name="Рисунок 131">
            <a:extLst>
              <a:ext uri="{FF2B5EF4-FFF2-40B4-BE49-F238E27FC236}">
                <a16:creationId xmlns:a16="http://schemas.microsoft.com/office/drawing/2014/main" id="{A4060EAD-C0FC-226A-CADC-4B6A90E38C6F}"/>
              </a:ext>
            </a:extLst>
          </p:cNvPr>
          <p:cNvPicPr>
            <a:picLocks noChangeAspect="1"/>
          </p:cNvPicPr>
          <p:nvPr/>
        </p:nvPicPr>
        <p:blipFill rotWithShape="1">
          <a:blip r:embed="rId6"/>
          <a:srcRect l="10724" t="1795" r="12775" b="1322"/>
          <a:stretch/>
        </p:blipFill>
        <p:spPr>
          <a:xfrm>
            <a:off x="573664" y="3732979"/>
            <a:ext cx="5966907" cy="2622383"/>
          </a:xfrm>
          <a:custGeom>
            <a:avLst/>
            <a:gdLst>
              <a:gd name="connsiteX0" fmla="*/ 117700 w 5349272"/>
              <a:gd name="connsiteY0" fmla="*/ 0 h 2341823"/>
              <a:gd name="connsiteX1" fmla="*/ 5231572 w 5349272"/>
              <a:gd name="connsiteY1" fmla="*/ 0 h 2341823"/>
              <a:gd name="connsiteX2" fmla="*/ 5349272 w 5349272"/>
              <a:gd name="connsiteY2" fmla="*/ 117700 h 2341823"/>
              <a:gd name="connsiteX3" fmla="*/ 5349272 w 5349272"/>
              <a:gd name="connsiteY3" fmla="*/ 2224123 h 2341823"/>
              <a:gd name="connsiteX4" fmla="*/ 5231572 w 5349272"/>
              <a:gd name="connsiteY4" fmla="*/ 2341823 h 2341823"/>
              <a:gd name="connsiteX5" fmla="*/ 117700 w 5349272"/>
              <a:gd name="connsiteY5" fmla="*/ 2341823 h 2341823"/>
              <a:gd name="connsiteX6" fmla="*/ 0 w 5349272"/>
              <a:gd name="connsiteY6" fmla="*/ 2224123 h 2341823"/>
              <a:gd name="connsiteX7" fmla="*/ 0 w 5349272"/>
              <a:gd name="connsiteY7" fmla="*/ 117700 h 2341823"/>
              <a:gd name="connsiteX8" fmla="*/ 117700 w 5349272"/>
              <a:gd name="connsiteY8" fmla="*/ 0 h 234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9272" h="2341823">
                <a:moveTo>
                  <a:pt x="117700" y="0"/>
                </a:moveTo>
                <a:lnTo>
                  <a:pt x="5231572" y="0"/>
                </a:lnTo>
                <a:cubicBezTo>
                  <a:pt x="5296576" y="0"/>
                  <a:pt x="5349272" y="52696"/>
                  <a:pt x="5349272" y="117700"/>
                </a:cubicBezTo>
                <a:lnTo>
                  <a:pt x="5349272" y="2224123"/>
                </a:lnTo>
                <a:cubicBezTo>
                  <a:pt x="5349272" y="2289127"/>
                  <a:pt x="5296576" y="2341823"/>
                  <a:pt x="5231572" y="2341823"/>
                </a:cubicBezTo>
                <a:lnTo>
                  <a:pt x="117700" y="2341823"/>
                </a:lnTo>
                <a:cubicBezTo>
                  <a:pt x="52696" y="2341823"/>
                  <a:pt x="0" y="2289127"/>
                  <a:pt x="0" y="2224123"/>
                </a:cubicBezTo>
                <a:lnTo>
                  <a:pt x="0" y="117700"/>
                </a:lnTo>
                <a:cubicBezTo>
                  <a:pt x="0" y="52696"/>
                  <a:pt x="52696" y="0"/>
                  <a:pt x="117700" y="0"/>
                </a:cubicBezTo>
                <a:close/>
              </a:path>
            </a:pathLst>
          </a:custGeom>
          <a:ln>
            <a:solidFill>
              <a:srgbClr val="03539A">
                <a:alpha val="20000"/>
              </a:srgbClr>
            </a:solidFill>
          </a:ln>
        </p:spPr>
      </p:pic>
      <p:sp>
        <p:nvSpPr>
          <p:cNvPr id="5" name="TextBox 4">
            <a:extLst>
              <a:ext uri="{FF2B5EF4-FFF2-40B4-BE49-F238E27FC236}">
                <a16:creationId xmlns:a16="http://schemas.microsoft.com/office/drawing/2014/main" id="{A081C950-DD72-2319-C5DB-BF8DEDD79ED6}"/>
              </a:ext>
            </a:extLst>
          </p:cNvPr>
          <p:cNvSpPr txBox="1"/>
          <p:nvPr/>
        </p:nvSpPr>
        <p:spPr>
          <a:xfrm>
            <a:off x="644455" y="437424"/>
            <a:ext cx="6956495"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Выделение геологических тел</a:t>
            </a:r>
          </a:p>
        </p:txBody>
      </p:sp>
      <p:sp>
        <p:nvSpPr>
          <p:cNvPr id="4" name="Прямоугольник: скругленные углы 3">
            <a:extLst>
              <a:ext uri="{FF2B5EF4-FFF2-40B4-BE49-F238E27FC236}">
                <a16:creationId xmlns:a16="http://schemas.microsoft.com/office/drawing/2014/main" id="{2F906E51-5090-7EC7-6D65-81BC8AEAAE0F}"/>
              </a:ext>
            </a:extLst>
          </p:cNvPr>
          <p:cNvSpPr/>
          <p:nvPr/>
        </p:nvSpPr>
        <p:spPr>
          <a:xfrm>
            <a:off x="-262208" y="486055"/>
            <a:ext cx="350065" cy="461666"/>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 Box 43">
            <a:extLst>
              <a:ext uri="{FF2B5EF4-FFF2-40B4-BE49-F238E27FC236}">
                <a16:creationId xmlns:a16="http://schemas.microsoft.com/office/drawing/2014/main" id="{43990641-5EA2-7441-FB83-9E46AEB0FBB9}"/>
              </a:ext>
            </a:extLst>
          </p:cNvPr>
          <p:cNvSpPr txBox="1">
            <a:spLocks noChangeArrowheads="1"/>
          </p:cNvSpPr>
          <p:nvPr/>
        </p:nvSpPr>
        <p:spPr bwMode="auto">
          <a:xfrm>
            <a:off x="490376" y="1382488"/>
            <a:ext cx="2737757" cy="276999"/>
          </a:xfrm>
          <a:prstGeom prst="rect">
            <a:avLst/>
          </a:prstGeom>
          <a:noFill/>
          <a:ln w="9525">
            <a:noFill/>
            <a:miter lim="800000"/>
            <a:headEnd/>
            <a:tailEnd/>
          </a:ln>
        </p:spPr>
        <p:txBody>
          <a:bodyPr wrap="square">
            <a:spAutoFit/>
          </a:bodyPr>
          <a:lstStyle/>
          <a:p>
            <a:pPr algn="ctr"/>
            <a:r>
              <a:rPr lang="ru-RU" sz="1200" dirty="0">
                <a:solidFill>
                  <a:srgbClr val="00467A"/>
                </a:solidFill>
                <a:latin typeface="Nekst Semi Bold" panose="00000700000000000000" pitchFamily="2" charset="-52"/>
                <a:cs typeface="Arial" panose="020B0604020202020204" pitchFamily="34" charset="0"/>
              </a:rPr>
              <a:t>Поиск критериев выделения</a:t>
            </a:r>
          </a:p>
        </p:txBody>
      </p:sp>
      <p:sp>
        <p:nvSpPr>
          <p:cNvPr id="18" name="Text Box 43">
            <a:extLst>
              <a:ext uri="{FF2B5EF4-FFF2-40B4-BE49-F238E27FC236}">
                <a16:creationId xmlns:a16="http://schemas.microsoft.com/office/drawing/2014/main" id="{99FE5CF6-8E9A-741E-2918-C638583BB4CF}"/>
              </a:ext>
            </a:extLst>
          </p:cNvPr>
          <p:cNvSpPr txBox="1">
            <a:spLocks noChangeArrowheads="1"/>
          </p:cNvSpPr>
          <p:nvPr/>
        </p:nvSpPr>
        <p:spPr bwMode="auto">
          <a:xfrm>
            <a:off x="3799209" y="1382488"/>
            <a:ext cx="2053146" cy="276999"/>
          </a:xfrm>
          <a:prstGeom prst="rect">
            <a:avLst/>
          </a:prstGeom>
          <a:noFill/>
          <a:ln w="9525">
            <a:noFill/>
            <a:miter lim="800000"/>
            <a:headEnd/>
            <a:tailEnd/>
          </a:ln>
        </p:spPr>
        <p:txBody>
          <a:bodyPr wrap="square">
            <a:spAutoFit/>
          </a:bodyPr>
          <a:lstStyle/>
          <a:p>
            <a:r>
              <a:rPr lang="ru-RU" sz="1200" dirty="0">
                <a:solidFill>
                  <a:srgbClr val="00467A"/>
                </a:solidFill>
                <a:latin typeface="Nekst Semi Bold" panose="00000700000000000000" pitchFamily="2" charset="-52"/>
                <a:cs typeface="Arial" panose="020B0604020202020204" pitchFamily="34" charset="0"/>
              </a:rPr>
              <a:t>Анализ реализаций тел</a:t>
            </a:r>
          </a:p>
        </p:txBody>
      </p:sp>
      <p:sp>
        <p:nvSpPr>
          <p:cNvPr id="20" name="Text Box 43">
            <a:extLst>
              <a:ext uri="{FF2B5EF4-FFF2-40B4-BE49-F238E27FC236}">
                <a16:creationId xmlns:a16="http://schemas.microsoft.com/office/drawing/2014/main" id="{18145D0B-10C4-BE8B-F99A-A7A53928ACDB}"/>
              </a:ext>
            </a:extLst>
          </p:cNvPr>
          <p:cNvSpPr txBox="1">
            <a:spLocks noChangeArrowheads="1"/>
          </p:cNvSpPr>
          <p:nvPr/>
        </p:nvSpPr>
        <p:spPr bwMode="auto">
          <a:xfrm>
            <a:off x="6899589" y="1382488"/>
            <a:ext cx="2539030" cy="276999"/>
          </a:xfrm>
          <a:prstGeom prst="rect">
            <a:avLst/>
          </a:prstGeom>
          <a:noFill/>
          <a:ln w="9525">
            <a:noFill/>
            <a:miter lim="800000"/>
            <a:headEnd/>
            <a:tailEnd/>
          </a:ln>
        </p:spPr>
        <p:txBody>
          <a:bodyPr wrap="square">
            <a:spAutoFit/>
          </a:bodyPr>
          <a:lstStyle/>
          <a:p>
            <a:r>
              <a:rPr lang="ru-RU" sz="1200" dirty="0">
                <a:solidFill>
                  <a:srgbClr val="00467A"/>
                </a:solidFill>
                <a:latin typeface="Nekst Semi Bold" panose="00000700000000000000" pitchFamily="2" charset="-52"/>
                <a:cs typeface="Arial" panose="020B0604020202020204" pitchFamily="34" charset="0"/>
              </a:rPr>
              <a:t>Анализ распространения тел</a:t>
            </a:r>
          </a:p>
        </p:txBody>
      </p:sp>
      <p:pic>
        <p:nvPicPr>
          <p:cNvPr id="62" name="Рисунок 61" descr="Прямая стрелка">
            <a:extLst>
              <a:ext uri="{FF2B5EF4-FFF2-40B4-BE49-F238E27FC236}">
                <a16:creationId xmlns:a16="http://schemas.microsoft.com/office/drawing/2014/main" id="{247F6157-A835-87E2-FF8F-95613B77C7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4082125" y="2430336"/>
            <a:ext cx="522577" cy="522577"/>
          </a:xfrm>
          <a:prstGeom prst="rect">
            <a:avLst/>
          </a:prstGeom>
          <a:effectLst>
            <a:outerShdw blurRad="50800" dist="38100" dir="2700000" algn="tl" rotWithShape="0">
              <a:srgbClr val="03539A">
                <a:alpha val="61000"/>
              </a:srgbClr>
            </a:outerShdw>
          </a:effectLst>
        </p:spPr>
      </p:pic>
      <p:pic>
        <p:nvPicPr>
          <p:cNvPr id="63" name="Рисунок 62" descr="Прямая стрелка">
            <a:extLst>
              <a:ext uri="{FF2B5EF4-FFF2-40B4-BE49-F238E27FC236}">
                <a16:creationId xmlns:a16="http://schemas.microsoft.com/office/drawing/2014/main" id="{19E7BB27-2159-5704-0817-B2C07D3801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7761021" y="2420209"/>
            <a:ext cx="522577" cy="522577"/>
          </a:xfrm>
          <a:prstGeom prst="rect">
            <a:avLst/>
          </a:prstGeom>
          <a:effectLst>
            <a:outerShdw blurRad="50800" dist="38100" dir="2700000" algn="tl" rotWithShape="0">
              <a:srgbClr val="03539A">
                <a:alpha val="61000"/>
              </a:srgbClr>
            </a:outerShdw>
          </a:effectLst>
        </p:spPr>
      </p:pic>
      <p:pic>
        <p:nvPicPr>
          <p:cNvPr id="38" name="Рисунок 37">
            <a:extLst>
              <a:ext uri="{FF2B5EF4-FFF2-40B4-BE49-F238E27FC236}">
                <a16:creationId xmlns:a16="http://schemas.microsoft.com/office/drawing/2014/main" id="{CFDB5371-C8B5-179D-4D62-A0E8AD4CAA21}"/>
              </a:ext>
            </a:extLst>
          </p:cNvPr>
          <p:cNvPicPr>
            <a:picLocks noChangeAspect="1"/>
          </p:cNvPicPr>
          <p:nvPr/>
        </p:nvPicPr>
        <p:blipFill>
          <a:blip r:embed="rId9"/>
          <a:srcRect l="236" t="683" b="716"/>
          <a:stretch>
            <a:fillRect/>
          </a:stretch>
        </p:blipFill>
        <p:spPr>
          <a:xfrm>
            <a:off x="769415" y="1861891"/>
            <a:ext cx="2510918" cy="1512330"/>
          </a:xfrm>
          <a:custGeom>
            <a:avLst/>
            <a:gdLst>
              <a:gd name="connsiteX0" fmla="*/ 107194 w 2510918"/>
              <a:gd name="connsiteY0" fmla="*/ 0 h 1512330"/>
              <a:gd name="connsiteX1" fmla="*/ 2409652 w 2510918"/>
              <a:gd name="connsiteY1" fmla="*/ 0 h 1512330"/>
              <a:gd name="connsiteX2" fmla="*/ 2508422 w 2510918"/>
              <a:gd name="connsiteY2" fmla="*/ 65469 h 1512330"/>
              <a:gd name="connsiteX3" fmla="*/ 2510918 w 2510918"/>
              <a:gd name="connsiteY3" fmla="*/ 77831 h 1512330"/>
              <a:gd name="connsiteX4" fmla="*/ 2510918 w 2510918"/>
              <a:gd name="connsiteY4" fmla="*/ 1434499 h 1512330"/>
              <a:gd name="connsiteX5" fmla="*/ 2508422 w 2510918"/>
              <a:gd name="connsiteY5" fmla="*/ 1446861 h 1512330"/>
              <a:gd name="connsiteX6" fmla="*/ 2409652 w 2510918"/>
              <a:gd name="connsiteY6" fmla="*/ 1512330 h 1512330"/>
              <a:gd name="connsiteX7" fmla="*/ 107194 w 2510918"/>
              <a:gd name="connsiteY7" fmla="*/ 1512330 h 1512330"/>
              <a:gd name="connsiteX8" fmla="*/ 0 w 2510918"/>
              <a:gd name="connsiteY8" fmla="*/ 1405136 h 1512330"/>
              <a:gd name="connsiteX9" fmla="*/ 0 w 2510918"/>
              <a:gd name="connsiteY9" fmla="*/ 107194 h 1512330"/>
              <a:gd name="connsiteX10" fmla="*/ 107194 w 2510918"/>
              <a:gd name="connsiteY10" fmla="*/ 0 h 15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0918" h="1512330">
                <a:moveTo>
                  <a:pt x="107194" y="0"/>
                </a:moveTo>
                <a:lnTo>
                  <a:pt x="2409652" y="0"/>
                </a:lnTo>
                <a:cubicBezTo>
                  <a:pt x="2454054" y="0"/>
                  <a:pt x="2492150" y="26996"/>
                  <a:pt x="2508422" y="65469"/>
                </a:cubicBezTo>
                <a:lnTo>
                  <a:pt x="2510918" y="77831"/>
                </a:lnTo>
                <a:lnTo>
                  <a:pt x="2510918" y="1434499"/>
                </a:lnTo>
                <a:lnTo>
                  <a:pt x="2508422" y="1446861"/>
                </a:lnTo>
                <a:cubicBezTo>
                  <a:pt x="2492150" y="1485335"/>
                  <a:pt x="2454054" y="1512330"/>
                  <a:pt x="2409652" y="1512330"/>
                </a:cubicBezTo>
                <a:lnTo>
                  <a:pt x="107194" y="1512330"/>
                </a:lnTo>
                <a:cubicBezTo>
                  <a:pt x="47992" y="1512330"/>
                  <a:pt x="0" y="1464338"/>
                  <a:pt x="0" y="1405136"/>
                </a:cubicBezTo>
                <a:lnTo>
                  <a:pt x="0" y="107194"/>
                </a:lnTo>
                <a:cubicBezTo>
                  <a:pt x="0" y="47992"/>
                  <a:pt x="47992" y="0"/>
                  <a:pt x="107194" y="0"/>
                </a:cubicBezTo>
                <a:close/>
              </a:path>
            </a:pathLst>
          </a:custGeom>
          <a:ln>
            <a:solidFill>
              <a:srgbClr val="03539A">
                <a:alpha val="20000"/>
              </a:srgbClr>
            </a:solidFill>
          </a:ln>
        </p:spPr>
      </p:pic>
      <p:pic>
        <p:nvPicPr>
          <p:cNvPr id="44" name="Рисунок 43">
            <a:extLst>
              <a:ext uri="{FF2B5EF4-FFF2-40B4-BE49-F238E27FC236}">
                <a16:creationId xmlns:a16="http://schemas.microsoft.com/office/drawing/2014/main" id="{EDA92D95-6725-7B26-B174-1CDA31523CA6}"/>
              </a:ext>
            </a:extLst>
          </p:cNvPr>
          <p:cNvPicPr>
            <a:picLocks noChangeAspect="1"/>
          </p:cNvPicPr>
          <p:nvPr/>
        </p:nvPicPr>
        <p:blipFill>
          <a:blip r:embed="rId10"/>
          <a:srcRect l="877" r="829" b="1331"/>
          <a:stretch>
            <a:fillRect/>
          </a:stretch>
        </p:blipFill>
        <p:spPr>
          <a:xfrm>
            <a:off x="3835410" y="1861891"/>
            <a:ext cx="2516846" cy="1512330"/>
          </a:xfrm>
          <a:custGeom>
            <a:avLst/>
            <a:gdLst>
              <a:gd name="connsiteX0" fmla="*/ 107194 w 2516846"/>
              <a:gd name="connsiteY0" fmla="*/ 0 h 1512330"/>
              <a:gd name="connsiteX1" fmla="*/ 2409652 w 2516846"/>
              <a:gd name="connsiteY1" fmla="*/ 0 h 1512330"/>
              <a:gd name="connsiteX2" fmla="*/ 2516846 w 2516846"/>
              <a:gd name="connsiteY2" fmla="*/ 107194 h 1512330"/>
              <a:gd name="connsiteX3" fmla="*/ 2516846 w 2516846"/>
              <a:gd name="connsiteY3" fmla="*/ 1405136 h 1512330"/>
              <a:gd name="connsiteX4" fmla="*/ 2409652 w 2516846"/>
              <a:gd name="connsiteY4" fmla="*/ 1512330 h 1512330"/>
              <a:gd name="connsiteX5" fmla="*/ 107194 w 2516846"/>
              <a:gd name="connsiteY5" fmla="*/ 1512330 h 1512330"/>
              <a:gd name="connsiteX6" fmla="*/ 0 w 2516846"/>
              <a:gd name="connsiteY6" fmla="*/ 1405136 h 1512330"/>
              <a:gd name="connsiteX7" fmla="*/ 0 w 2516846"/>
              <a:gd name="connsiteY7" fmla="*/ 107194 h 1512330"/>
              <a:gd name="connsiteX8" fmla="*/ 107194 w 2516846"/>
              <a:gd name="connsiteY8" fmla="*/ 0 h 15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6846" h="1512330">
                <a:moveTo>
                  <a:pt x="107194" y="0"/>
                </a:moveTo>
                <a:lnTo>
                  <a:pt x="2409652" y="0"/>
                </a:lnTo>
                <a:cubicBezTo>
                  <a:pt x="2468854" y="0"/>
                  <a:pt x="2516846" y="47992"/>
                  <a:pt x="2516846" y="107194"/>
                </a:cubicBezTo>
                <a:lnTo>
                  <a:pt x="2516846" y="1405136"/>
                </a:lnTo>
                <a:cubicBezTo>
                  <a:pt x="2516846" y="1464338"/>
                  <a:pt x="2468854" y="1512330"/>
                  <a:pt x="2409652" y="1512330"/>
                </a:cubicBezTo>
                <a:lnTo>
                  <a:pt x="107194" y="1512330"/>
                </a:lnTo>
                <a:cubicBezTo>
                  <a:pt x="47992" y="1512330"/>
                  <a:pt x="0" y="1464338"/>
                  <a:pt x="0" y="1405136"/>
                </a:cubicBezTo>
                <a:lnTo>
                  <a:pt x="0" y="107194"/>
                </a:lnTo>
                <a:cubicBezTo>
                  <a:pt x="0" y="47992"/>
                  <a:pt x="47992" y="0"/>
                  <a:pt x="107194" y="0"/>
                </a:cubicBezTo>
                <a:close/>
              </a:path>
            </a:pathLst>
          </a:custGeom>
          <a:ln w="3175">
            <a:solidFill>
              <a:srgbClr val="03539A">
                <a:alpha val="20000"/>
              </a:srgbClr>
            </a:solidFill>
          </a:ln>
        </p:spPr>
      </p:pic>
      <p:pic>
        <p:nvPicPr>
          <p:cNvPr id="45" name="Рисунок 44">
            <a:extLst>
              <a:ext uri="{FF2B5EF4-FFF2-40B4-BE49-F238E27FC236}">
                <a16:creationId xmlns:a16="http://schemas.microsoft.com/office/drawing/2014/main" id="{BA9C94A6-7127-2D98-CEA7-355FA12D290D}"/>
              </a:ext>
            </a:extLst>
          </p:cNvPr>
          <p:cNvPicPr>
            <a:picLocks noChangeAspect="1"/>
          </p:cNvPicPr>
          <p:nvPr/>
        </p:nvPicPr>
        <p:blipFill>
          <a:blip r:embed="rId11"/>
          <a:srcRect l="4138" t="489" r="6450" b="1586"/>
          <a:stretch>
            <a:fillRect/>
          </a:stretch>
        </p:blipFill>
        <p:spPr>
          <a:xfrm>
            <a:off x="6974530" y="1857126"/>
            <a:ext cx="2516846" cy="1512330"/>
          </a:xfrm>
          <a:custGeom>
            <a:avLst/>
            <a:gdLst>
              <a:gd name="connsiteX0" fmla="*/ 107194 w 2516846"/>
              <a:gd name="connsiteY0" fmla="*/ 0 h 1512330"/>
              <a:gd name="connsiteX1" fmla="*/ 2409652 w 2516846"/>
              <a:gd name="connsiteY1" fmla="*/ 0 h 1512330"/>
              <a:gd name="connsiteX2" fmla="*/ 2516846 w 2516846"/>
              <a:gd name="connsiteY2" fmla="*/ 107194 h 1512330"/>
              <a:gd name="connsiteX3" fmla="*/ 2516846 w 2516846"/>
              <a:gd name="connsiteY3" fmla="*/ 1405136 h 1512330"/>
              <a:gd name="connsiteX4" fmla="*/ 2409652 w 2516846"/>
              <a:gd name="connsiteY4" fmla="*/ 1512330 h 1512330"/>
              <a:gd name="connsiteX5" fmla="*/ 107194 w 2516846"/>
              <a:gd name="connsiteY5" fmla="*/ 1512330 h 1512330"/>
              <a:gd name="connsiteX6" fmla="*/ 0 w 2516846"/>
              <a:gd name="connsiteY6" fmla="*/ 1405136 h 1512330"/>
              <a:gd name="connsiteX7" fmla="*/ 0 w 2516846"/>
              <a:gd name="connsiteY7" fmla="*/ 107194 h 1512330"/>
              <a:gd name="connsiteX8" fmla="*/ 107194 w 2516846"/>
              <a:gd name="connsiteY8" fmla="*/ 0 h 15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6846" h="1512330">
                <a:moveTo>
                  <a:pt x="107194" y="0"/>
                </a:moveTo>
                <a:lnTo>
                  <a:pt x="2409652" y="0"/>
                </a:lnTo>
                <a:cubicBezTo>
                  <a:pt x="2468854" y="0"/>
                  <a:pt x="2516846" y="47992"/>
                  <a:pt x="2516846" y="107194"/>
                </a:cubicBezTo>
                <a:lnTo>
                  <a:pt x="2516846" y="1405136"/>
                </a:lnTo>
                <a:cubicBezTo>
                  <a:pt x="2516846" y="1464338"/>
                  <a:pt x="2468854" y="1512330"/>
                  <a:pt x="2409652" y="1512330"/>
                </a:cubicBezTo>
                <a:lnTo>
                  <a:pt x="107194" y="1512330"/>
                </a:lnTo>
                <a:cubicBezTo>
                  <a:pt x="47992" y="1512330"/>
                  <a:pt x="0" y="1464338"/>
                  <a:pt x="0" y="1405136"/>
                </a:cubicBezTo>
                <a:lnTo>
                  <a:pt x="0" y="107194"/>
                </a:lnTo>
                <a:cubicBezTo>
                  <a:pt x="0" y="47992"/>
                  <a:pt x="47992" y="0"/>
                  <a:pt x="107194" y="0"/>
                </a:cubicBezTo>
                <a:close/>
              </a:path>
            </a:pathLst>
          </a:custGeom>
          <a:ln>
            <a:solidFill>
              <a:srgbClr val="03539A">
                <a:alpha val="20000"/>
              </a:srgbClr>
            </a:solidFill>
          </a:ln>
        </p:spPr>
      </p:pic>
      <p:grpSp>
        <p:nvGrpSpPr>
          <p:cNvPr id="23" name="Группа 22">
            <a:extLst>
              <a:ext uri="{FF2B5EF4-FFF2-40B4-BE49-F238E27FC236}">
                <a16:creationId xmlns:a16="http://schemas.microsoft.com/office/drawing/2014/main" id="{0BA1473F-7D2E-9FE0-3945-CF9F860A5A70}"/>
              </a:ext>
            </a:extLst>
          </p:cNvPr>
          <p:cNvGrpSpPr/>
          <p:nvPr/>
        </p:nvGrpSpPr>
        <p:grpSpPr>
          <a:xfrm>
            <a:off x="10036324" y="1779462"/>
            <a:ext cx="1238619" cy="1620056"/>
            <a:chOff x="11178154" y="1870004"/>
            <a:chExt cx="1147602" cy="1501010"/>
          </a:xfrm>
        </p:grpSpPr>
        <p:pic>
          <p:nvPicPr>
            <p:cNvPr id="14" name="Picture 19" descr="1265,0-1271,5 дн">
              <a:extLst>
                <a:ext uri="{FF2B5EF4-FFF2-40B4-BE49-F238E27FC236}">
                  <a16:creationId xmlns:a16="http://schemas.microsoft.com/office/drawing/2014/main" id="{6873FCEF-9D09-559B-FA44-96D5E994E587}"/>
                </a:ext>
              </a:extLst>
            </p:cNvPr>
            <p:cNvPicPr>
              <a:picLocks noChangeAspect="1" noChangeArrowheads="1"/>
            </p:cNvPicPr>
            <p:nvPr/>
          </p:nvPicPr>
          <p:blipFill>
            <a:blip r:embed="rId12" cstate="print"/>
            <a:srcRect l="41431" t="7751" r="12468" b="9081"/>
            <a:stretch>
              <a:fillRect/>
            </a:stretch>
          </p:blipFill>
          <p:spPr bwMode="auto">
            <a:xfrm>
              <a:off x="11178154" y="1870004"/>
              <a:ext cx="626901" cy="1501010"/>
            </a:xfrm>
            <a:prstGeom prst="rect">
              <a:avLst/>
            </a:prstGeom>
            <a:noFill/>
            <a:ln w="9525">
              <a:noFill/>
              <a:miter lim="800000"/>
              <a:headEnd/>
              <a:tailEnd/>
            </a:ln>
          </p:spPr>
        </p:pic>
        <p:pic>
          <p:nvPicPr>
            <p:cNvPr id="15" name="Picture 20" descr="1271,5-1278 дн">
              <a:extLst>
                <a:ext uri="{FF2B5EF4-FFF2-40B4-BE49-F238E27FC236}">
                  <a16:creationId xmlns:a16="http://schemas.microsoft.com/office/drawing/2014/main" id="{5EA13CD0-3356-67E4-4A5B-70BD366003E2}"/>
                </a:ext>
              </a:extLst>
            </p:cNvPr>
            <p:cNvPicPr>
              <a:picLocks noChangeAspect="1" noChangeArrowheads="1"/>
            </p:cNvPicPr>
            <p:nvPr/>
          </p:nvPicPr>
          <p:blipFill>
            <a:blip r:embed="rId13" cstate="print"/>
            <a:srcRect l="6999" t="6160" r="73160" b="10837"/>
            <a:stretch>
              <a:fillRect/>
            </a:stretch>
          </p:blipFill>
          <p:spPr bwMode="auto">
            <a:xfrm>
              <a:off x="12059383" y="1885987"/>
              <a:ext cx="266373" cy="1477045"/>
            </a:xfrm>
            <a:prstGeom prst="rect">
              <a:avLst/>
            </a:prstGeom>
            <a:noFill/>
            <a:ln w="9525">
              <a:noFill/>
              <a:miter lim="800000"/>
              <a:headEnd/>
              <a:tailEnd/>
            </a:ln>
          </p:spPr>
        </p:pic>
      </p:grpSp>
      <p:grpSp>
        <p:nvGrpSpPr>
          <p:cNvPr id="150" name="Группа 149">
            <a:extLst>
              <a:ext uri="{FF2B5EF4-FFF2-40B4-BE49-F238E27FC236}">
                <a16:creationId xmlns:a16="http://schemas.microsoft.com/office/drawing/2014/main" id="{DE459FB4-A16C-94FB-BFDB-40078A65156C}"/>
              </a:ext>
            </a:extLst>
          </p:cNvPr>
          <p:cNvGrpSpPr/>
          <p:nvPr/>
        </p:nvGrpSpPr>
        <p:grpSpPr>
          <a:xfrm>
            <a:off x="571499" y="1194613"/>
            <a:ext cx="11154515" cy="2383121"/>
            <a:chOff x="644455" y="1460001"/>
            <a:chExt cx="11081559" cy="2117733"/>
          </a:xfrm>
        </p:grpSpPr>
        <p:sp>
          <p:nvSpPr>
            <p:cNvPr id="10" name="Прямоугольник: скругленные углы 9">
              <a:extLst>
                <a:ext uri="{FF2B5EF4-FFF2-40B4-BE49-F238E27FC236}">
                  <a16:creationId xmlns:a16="http://schemas.microsoft.com/office/drawing/2014/main" id="{80B2B7BD-D249-B30B-ABFA-B38F23AC4CCF}"/>
                </a:ext>
              </a:extLst>
            </p:cNvPr>
            <p:cNvSpPr/>
            <p:nvPr/>
          </p:nvSpPr>
          <p:spPr>
            <a:xfrm>
              <a:off x="644455" y="1465007"/>
              <a:ext cx="2868991" cy="2112727"/>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Прямоугольник: скругленные углы 11">
              <a:extLst>
                <a:ext uri="{FF2B5EF4-FFF2-40B4-BE49-F238E27FC236}">
                  <a16:creationId xmlns:a16="http://schemas.microsoft.com/office/drawing/2014/main" id="{CDED7B2D-BF27-2492-B530-2B55FBA070DF}"/>
                </a:ext>
              </a:extLst>
            </p:cNvPr>
            <p:cNvSpPr/>
            <p:nvPr/>
          </p:nvSpPr>
          <p:spPr>
            <a:xfrm>
              <a:off x="9801213" y="1465006"/>
              <a:ext cx="1924801" cy="2112727"/>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Прямоугольник: скругленные углы 30">
              <a:extLst>
                <a:ext uri="{FF2B5EF4-FFF2-40B4-BE49-F238E27FC236}">
                  <a16:creationId xmlns:a16="http://schemas.microsoft.com/office/drawing/2014/main" id="{8CE6001C-95AE-0B6B-65DF-BCD86302A968}"/>
                </a:ext>
              </a:extLst>
            </p:cNvPr>
            <p:cNvSpPr/>
            <p:nvPr/>
          </p:nvSpPr>
          <p:spPr>
            <a:xfrm>
              <a:off x="3705496" y="1460002"/>
              <a:ext cx="2868991" cy="2112727"/>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рямоугольник: скругленные углы 33">
              <a:extLst>
                <a:ext uri="{FF2B5EF4-FFF2-40B4-BE49-F238E27FC236}">
                  <a16:creationId xmlns:a16="http://schemas.microsoft.com/office/drawing/2014/main" id="{19058D5C-BD00-279F-B6BE-6C473C78387B}"/>
                </a:ext>
              </a:extLst>
            </p:cNvPr>
            <p:cNvSpPr/>
            <p:nvPr/>
          </p:nvSpPr>
          <p:spPr>
            <a:xfrm>
              <a:off x="6778143" y="1460001"/>
              <a:ext cx="2868991" cy="2112727"/>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134" name="TextBox 133">
            <a:extLst>
              <a:ext uri="{FF2B5EF4-FFF2-40B4-BE49-F238E27FC236}">
                <a16:creationId xmlns:a16="http://schemas.microsoft.com/office/drawing/2014/main" id="{AD5A5CF6-E596-03B0-02D8-401BD59894B3}"/>
              </a:ext>
            </a:extLst>
          </p:cNvPr>
          <p:cNvSpPr txBox="1"/>
          <p:nvPr/>
        </p:nvSpPr>
        <p:spPr>
          <a:xfrm>
            <a:off x="6990847" y="5692102"/>
            <a:ext cx="1271502" cy="276999"/>
          </a:xfrm>
          <a:prstGeom prst="rect">
            <a:avLst/>
          </a:prstGeom>
          <a:noFill/>
        </p:spPr>
        <p:txBody>
          <a:bodyPr wrap="square" rtlCol="0">
            <a:spAutoFit/>
          </a:bodyPr>
          <a:lstStyle/>
          <a:p>
            <a:r>
              <a:rPr lang="ru-RU" sz="1200" dirty="0">
                <a:solidFill>
                  <a:srgbClr val="00467A"/>
                </a:solidFill>
                <a:latin typeface="Nekst Semi Bold" panose="00000700000000000000" pitchFamily="2" charset="-52"/>
                <a:cs typeface="Arial" panose="020B0604020202020204" pitchFamily="34" charset="0"/>
              </a:rPr>
              <a:t>Тела класса 1</a:t>
            </a:r>
          </a:p>
        </p:txBody>
      </p:sp>
      <p:sp>
        <p:nvSpPr>
          <p:cNvPr id="135" name="TextBox 134">
            <a:extLst>
              <a:ext uri="{FF2B5EF4-FFF2-40B4-BE49-F238E27FC236}">
                <a16:creationId xmlns:a16="http://schemas.microsoft.com/office/drawing/2014/main" id="{3BE4A391-3790-7CF6-B198-1EDB9DD51A82}"/>
              </a:ext>
            </a:extLst>
          </p:cNvPr>
          <p:cNvSpPr txBox="1"/>
          <p:nvPr/>
        </p:nvSpPr>
        <p:spPr>
          <a:xfrm>
            <a:off x="8606413" y="5692102"/>
            <a:ext cx="1348446" cy="276999"/>
          </a:xfrm>
          <a:prstGeom prst="rect">
            <a:avLst/>
          </a:prstGeom>
          <a:noFill/>
        </p:spPr>
        <p:txBody>
          <a:bodyPr wrap="square" rtlCol="0">
            <a:spAutoFit/>
          </a:bodyPr>
          <a:lstStyle/>
          <a:p>
            <a:pPr algn="ctr"/>
            <a:r>
              <a:rPr lang="ru-RU" sz="1200" dirty="0">
                <a:solidFill>
                  <a:srgbClr val="00467A"/>
                </a:solidFill>
                <a:latin typeface="Nekst Semi Bold" panose="00000700000000000000" pitchFamily="2" charset="-52"/>
                <a:cs typeface="Arial" panose="020B0604020202020204" pitchFamily="34" charset="0"/>
              </a:rPr>
              <a:t>Тела класса 2</a:t>
            </a:r>
          </a:p>
        </p:txBody>
      </p:sp>
      <p:sp>
        <p:nvSpPr>
          <p:cNvPr id="137" name="TextBox 136">
            <a:extLst>
              <a:ext uri="{FF2B5EF4-FFF2-40B4-BE49-F238E27FC236}">
                <a16:creationId xmlns:a16="http://schemas.microsoft.com/office/drawing/2014/main" id="{F80500B5-6EF4-31BE-3C46-1DB9807625A6}"/>
              </a:ext>
            </a:extLst>
          </p:cNvPr>
          <p:cNvSpPr txBox="1"/>
          <p:nvPr/>
        </p:nvSpPr>
        <p:spPr>
          <a:xfrm>
            <a:off x="10313601" y="5692102"/>
            <a:ext cx="1271502" cy="276999"/>
          </a:xfrm>
          <a:prstGeom prst="rect">
            <a:avLst/>
          </a:prstGeom>
          <a:noFill/>
        </p:spPr>
        <p:txBody>
          <a:bodyPr wrap="square" rtlCol="0">
            <a:spAutoFit/>
          </a:bodyPr>
          <a:lstStyle/>
          <a:p>
            <a:pPr algn="ctr"/>
            <a:r>
              <a:rPr lang="ru-RU" sz="1200" dirty="0">
                <a:solidFill>
                  <a:srgbClr val="00467A"/>
                </a:solidFill>
                <a:latin typeface="Nekst Semi Bold" panose="00000700000000000000" pitchFamily="2" charset="-52"/>
                <a:cs typeface="Arial" panose="020B0604020202020204" pitchFamily="34" charset="0"/>
              </a:rPr>
              <a:t>Тела класса </a:t>
            </a:r>
            <a:r>
              <a:rPr lang="en-US" sz="1200" dirty="0">
                <a:solidFill>
                  <a:srgbClr val="00467A"/>
                </a:solidFill>
                <a:latin typeface="Nekst Semi Bold" panose="00000700000000000000" pitchFamily="2" charset="-52"/>
                <a:cs typeface="Arial" panose="020B0604020202020204" pitchFamily="34" charset="0"/>
              </a:rPr>
              <a:t>3</a:t>
            </a:r>
            <a:endParaRPr lang="ru-RU" sz="1200" dirty="0">
              <a:solidFill>
                <a:srgbClr val="00467A"/>
              </a:solidFill>
              <a:latin typeface="Nekst Semi Bold" panose="00000700000000000000" pitchFamily="2" charset="-52"/>
              <a:cs typeface="Arial" panose="020B0604020202020204" pitchFamily="34" charset="0"/>
            </a:endParaRPr>
          </a:p>
        </p:txBody>
      </p:sp>
      <p:sp>
        <p:nvSpPr>
          <p:cNvPr id="147" name="Text Box 43">
            <a:extLst>
              <a:ext uri="{FF2B5EF4-FFF2-40B4-BE49-F238E27FC236}">
                <a16:creationId xmlns:a16="http://schemas.microsoft.com/office/drawing/2014/main" id="{163E353E-7469-7125-2BAA-59DFDCA54430}"/>
              </a:ext>
            </a:extLst>
          </p:cNvPr>
          <p:cNvSpPr txBox="1">
            <a:spLocks noChangeArrowheads="1"/>
          </p:cNvSpPr>
          <p:nvPr/>
        </p:nvSpPr>
        <p:spPr bwMode="auto">
          <a:xfrm>
            <a:off x="9932692" y="1382488"/>
            <a:ext cx="848955" cy="276999"/>
          </a:xfrm>
          <a:prstGeom prst="rect">
            <a:avLst/>
          </a:prstGeom>
          <a:noFill/>
          <a:ln w="9525">
            <a:noFill/>
            <a:miter lim="800000"/>
            <a:headEnd/>
            <a:tailEnd/>
          </a:ln>
        </p:spPr>
        <p:txBody>
          <a:bodyPr wrap="square">
            <a:spAutoFit/>
          </a:bodyPr>
          <a:lstStyle/>
          <a:p>
            <a:r>
              <a:rPr lang="ru-RU" sz="1200" dirty="0">
                <a:solidFill>
                  <a:srgbClr val="00467A"/>
                </a:solidFill>
                <a:latin typeface="Nekst Semi Bold" panose="00000700000000000000" pitchFamily="2" charset="-52"/>
                <a:cs typeface="Arial" panose="020B0604020202020204" pitchFamily="34" charset="0"/>
              </a:rPr>
              <a:t>Генезис</a:t>
            </a:r>
          </a:p>
        </p:txBody>
      </p:sp>
      <p:pic>
        <p:nvPicPr>
          <p:cNvPr id="128" name="Рисунок 127" descr="Прямая стрелка">
            <a:extLst>
              <a:ext uri="{FF2B5EF4-FFF2-40B4-BE49-F238E27FC236}">
                <a16:creationId xmlns:a16="http://schemas.microsoft.com/office/drawing/2014/main" id="{7CEA5D93-FA49-FC98-8ED7-AB4BF7CAC2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3280334" y="2232454"/>
            <a:ext cx="522577" cy="522577"/>
          </a:xfrm>
          <a:prstGeom prst="rect">
            <a:avLst/>
          </a:prstGeom>
          <a:effectLst>
            <a:outerShdw blurRad="50800" dist="38100" dir="2700000" algn="tl" rotWithShape="0">
              <a:srgbClr val="03539A">
                <a:alpha val="61000"/>
              </a:srgbClr>
            </a:outerShdw>
          </a:effectLst>
        </p:spPr>
      </p:pic>
      <p:pic>
        <p:nvPicPr>
          <p:cNvPr id="148" name="Рисунок 147" descr="Прямая стрелка">
            <a:extLst>
              <a:ext uri="{FF2B5EF4-FFF2-40B4-BE49-F238E27FC236}">
                <a16:creationId xmlns:a16="http://schemas.microsoft.com/office/drawing/2014/main" id="{85F24FB3-6DD3-0264-8247-4D7F1CA0B3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6452224" y="2232455"/>
            <a:ext cx="522577" cy="522577"/>
          </a:xfrm>
          <a:prstGeom prst="rect">
            <a:avLst/>
          </a:prstGeom>
          <a:effectLst>
            <a:outerShdw blurRad="50800" dist="38100" dir="2700000" algn="tl" rotWithShape="0">
              <a:srgbClr val="03539A">
                <a:alpha val="61000"/>
              </a:srgbClr>
            </a:outerShdw>
          </a:effectLst>
        </p:spPr>
      </p:pic>
      <p:pic>
        <p:nvPicPr>
          <p:cNvPr id="149" name="Рисунок 148" descr="Прямая стрелка">
            <a:extLst>
              <a:ext uri="{FF2B5EF4-FFF2-40B4-BE49-F238E27FC236}">
                <a16:creationId xmlns:a16="http://schemas.microsoft.com/office/drawing/2014/main" id="{AAC5E541-E181-F4AE-0028-B6C147A35A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9450113" y="2232455"/>
            <a:ext cx="522577" cy="522577"/>
          </a:xfrm>
          <a:prstGeom prst="rect">
            <a:avLst/>
          </a:prstGeom>
          <a:effectLst>
            <a:outerShdw blurRad="50800" dist="38100" dir="2700000" algn="tl" rotWithShape="0">
              <a:srgbClr val="03539A">
                <a:alpha val="61000"/>
              </a:srgbClr>
            </a:outerShdw>
          </a:effectLst>
        </p:spPr>
      </p:pic>
      <p:sp>
        <p:nvSpPr>
          <p:cNvPr id="154" name="TextBox 153">
            <a:extLst>
              <a:ext uri="{FF2B5EF4-FFF2-40B4-BE49-F238E27FC236}">
                <a16:creationId xmlns:a16="http://schemas.microsoft.com/office/drawing/2014/main" id="{15B96984-2C9B-C95F-EF41-ABC94F09BF38}"/>
              </a:ext>
            </a:extLst>
          </p:cNvPr>
          <p:cNvSpPr txBox="1"/>
          <p:nvPr/>
        </p:nvSpPr>
        <p:spPr>
          <a:xfrm>
            <a:off x="7102600" y="5934048"/>
            <a:ext cx="1020089" cy="2616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err="1">
                <a:ln>
                  <a:noFill/>
                </a:ln>
                <a:solidFill>
                  <a:schemeClr val="bg1"/>
                </a:solidFill>
                <a:effectLst/>
                <a:uLnTx/>
                <a:uFillTx/>
                <a:latin typeface="Nekst Semi Bold" panose="00000700000000000000" pitchFamily="2" charset="-52"/>
                <a:ea typeface="+mn-ea"/>
                <a:cs typeface="Arial" panose="020B0604020202020204" pitchFamily="34" charset="0"/>
              </a:rPr>
              <a:t>Кпр</a:t>
            </a:r>
            <a:r>
              <a:rPr kumimoji="0" lang="ru-RU" sz="1050" b="0" i="0" u="none" strike="noStrike" kern="1200" cap="none" spc="0" normalizeH="0" baseline="0" noProof="0" dirty="0">
                <a:ln>
                  <a:noFill/>
                </a:ln>
                <a:solidFill>
                  <a:schemeClr val="bg1"/>
                </a:solidFill>
                <a:effectLst/>
                <a:uLnTx/>
                <a:uFillTx/>
                <a:latin typeface="Nekst Semi Bold" panose="00000700000000000000" pitchFamily="2" charset="-52"/>
                <a:ea typeface="+mn-ea"/>
                <a:cs typeface="Arial" panose="020B0604020202020204" pitchFamily="34" charset="0"/>
              </a:rPr>
              <a:t> </a:t>
            </a:r>
            <a:r>
              <a:rPr kumimoji="0" lang="en-US" sz="1050" b="0" i="0" u="none" strike="noStrike" kern="1200" cap="none" spc="0" normalizeH="0" baseline="0" noProof="0" dirty="0">
                <a:ln>
                  <a:noFill/>
                </a:ln>
                <a:solidFill>
                  <a:schemeClr val="bg1"/>
                </a:solidFill>
                <a:effectLst/>
                <a:uLnTx/>
                <a:uFillTx/>
                <a:latin typeface="Nekst Semi Bold" panose="00000700000000000000" pitchFamily="2" charset="-52"/>
                <a:ea typeface="+mn-ea"/>
                <a:cs typeface="Arial" panose="020B0604020202020204" pitchFamily="34" charset="0"/>
              </a:rPr>
              <a:t>&gt; 2</a:t>
            </a:r>
            <a:r>
              <a:rPr kumimoji="0" lang="ru-RU" sz="1050" b="0" i="0" u="none" strike="noStrike" kern="1200" cap="none" spc="0" normalizeH="0" baseline="0" noProof="0" dirty="0">
                <a:ln>
                  <a:noFill/>
                </a:ln>
                <a:solidFill>
                  <a:schemeClr val="bg1"/>
                </a:solidFill>
                <a:effectLst/>
                <a:uLnTx/>
                <a:uFillTx/>
                <a:latin typeface="Nekst Semi Bold" panose="00000700000000000000" pitchFamily="2" charset="-52"/>
                <a:ea typeface="+mn-ea"/>
                <a:cs typeface="Arial" panose="020B0604020202020204" pitchFamily="34" charset="0"/>
              </a:rPr>
              <a:t>0</a:t>
            </a:r>
            <a:r>
              <a:rPr kumimoji="0" lang="en-US" sz="1050" b="0" i="0" u="none" strike="noStrike" kern="1200" cap="none" spc="0" normalizeH="0" baseline="0" noProof="0" dirty="0">
                <a:ln>
                  <a:noFill/>
                </a:ln>
                <a:solidFill>
                  <a:schemeClr val="bg1"/>
                </a:solidFill>
                <a:effectLst/>
                <a:uLnTx/>
                <a:uFillTx/>
                <a:latin typeface="Nekst Semi Bold" panose="00000700000000000000" pitchFamily="2" charset="-52"/>
                <a:ea typeface="+mn-ea"/>
                <a:cs typeface="Arial" panose="020B0604020202020204" pitchFamily="34" charset="0"/>
              </a:rPr>
              <a:t> </a:t>
            </a:r>
            <a:r>
              <a:rPr kumimoji="0" lang="ru-RU" sz="1050" b="0" i="0" u="none" strike="noStrike" kern="1200" cap="none" spc="0" normalizeH="0" baseline="0" noProof="0" dirty="0" err="1">
                <a:ln>
                  <a:noFill/>
                </a:ln>
                <a:solidFill>
                  <a:schemeClr val="bg1"/>
                </a:solidFill>
                <a:effectLst/>
                <a:uLnTx/>
                <a:uFillTx/>
                <a:latin typeface="Nekst Semi Bold" panose="00000700000000000000" pitchFamily="2" charset="-52"/>
                <a:ea typeface="+mn-ea"/>
                <a:cs typeface="Arial" panose="020B0604020202020204" pitchFamily="34" charset="0"/>
              </a:rPr>
              <a:t>мД</a:t>
            </a:r>
            <a:endParaRPr kumimoji="0" lang="ru-RU" sz="1050" b="0" i="0" u="none" strike="noStrike" kern="1200" cap="none" spc="0" normalizeH="0" baseline="0" noProof="0" dirty="0">
              <a:ln>
                <a:noFill/>
              </a:ln>
              <a:solidFill>
                <a:schemeClr val="bg1"/>
              </a:solidFill>
              <a:effectLst/>
              <a:uLnTx/>
              <a:uFillTx/>
              <a:latin typeface="Nekst Semi Bold" panose="00000700000000000000" pitchFamily="2" charset="-52"/>
              <a:ea typeface="+mn-ea"/>
              <a:cs typeface="Arial" panose="020B0604020202020204" pitchFamily="34" charset="0"/>
            </a:endParaRPr>
          </a:p>
        </p:txBody>
      </p:sp>
      <p:sp>
        <p:nvSpPr>
          <p:cNvPr id="158" name="Прямоугольник: скругленные углы 157">
            <a:extLst>
              <a:ext uri="{FF2B5EF4-FFF2-40B4-BE49-F238E27FC236}">
                <a16:creationId xmlns:a16="http://schemas.microsoft.com/office/drawing/2014/main" id="{C07867BF-A87D-7D33-1B21-A4136943EF26}"/>
              </a:ext>
            </a:extLst>
          </p:cNvPr>
          <p:cNvSpPr/>
          <p:nvPr/>
        </p:nvSpPr>
        <p:spPr>
          <a:xfrm>
            <a:off x="8617828" y="5945657"/>
            <a:ext cx="1325617" cy="242443"/>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9" name="TextBox 158">
            <a:extLst>
              <a:ext uri="{FF2B5EF4-FFF2-40B4-BE49-F238E27FC236}">
                <a16:creationId xmlns:a16="http://schemas.microsoft.com/office/drawing/2014/main" id="{6D8F585C-5D55-6F0E-FA94-A4662AEEA3E6}"/>
              </a:ext>
            </a:extLst>
          </p:cNvPr>
          <p:cNvSpPr txBox="1"/>
          <p:nvPr/>
        </p:nvSpPr>
        <p:spPr>
          <a:xfrm>
            <a:off x="8664451" y="5930269"/>
            <a:ext cx="1232370" cy="253916"/>
          </a:xfrm>
          <a:prstGeom prst="rect">
            <a:avLst/>
          </a:prstGeom>
          <a:noFill/>
        </p:spPr>
        <p:txBody>
          <a:bodyPr wrap="square">
            <a:spAutoFit/>
          </a:bodyPr>
          <a:lstStyle/>
          <a:p>
            <a:pPr algn="ctr"/>
            <a:r>
              <a:rPr lang="ru-RU" sz="1050" dirty="0">
                <a:solidFill>
                  <a:schemeClr val="bg1"/>
                </a:solidFill>
                <a:latin typeface="Nekst Semi Bold" panose="00000700000000000000" pitchFamily="2" charset="-52"/>
                <a:cs typeface="Arial" panose="020B0604020202020204" pitchFamily="34" charset="0"/>
              </a:rPr>
              <a:t>5 </a:t>
            </a:r>
            <a:r>
              <a:rPr lang="en-US" sz="1050" dirty="0">
                <a:solidFill>
                  <a:schemeClr val="bg1"/>
                </a:solidFill>
                <a:latin typeface="Nekst Semi Bold" panose="00000700000000000000" pitchFamily="2" charset="-52"/>
                <a:cs typeface="Arial" panose="020B0604020202020204" pitchFamily="34" charset="0"/>
              </a:rPr>
              <a:t>&lt; </a:t>
            </a:r>
            <a:r>
              <a:rPr lang="ru-RU" sz="1050" dirty="0" err="1">
                <a:solidFill>
                  <a:schemeClr val="bg1"/>
                </a:solidFill>
                <a:latin typeface="Nekst Semi Bold" panose="00000700000000000000" pitchFamily="2" charset="-52"/>
                <a:cs typeface="Arial" panose="020B0604020202020204" pitchFamily="34" charset="0"/>
              </a:rPr>
              <a:t>Кпр</a:t>
            </a:r>
            <a:r>
              <a:rPr lang="ru-RU" sz="1050" dirty="0">
                <a:solidFill>
                  <a:schemeClr val="bg1"/>
                </a:solidFill>
                <a:latin typeface="Nekst Semi Bold" panose="00000700000000000000" pitchFamily="2" charset="-52"/>
                <a:cs typeface="Arial" panose="020B0604020202020204" pitchFamily="34" charset="0"/>
              </a:rPr>
              <a:t> </a:t>
            </a:r>
            <a:r>
              <a:rPr lang="en-US" sz="1050" dirty="0">
                <a:solidFill>
                  <a:schemeClr val="bg1"/>
                </a:solidFill>
                <a:latin typeface="Nekst Semi Bold" panose="00000700000000000000" pitchFamily="2" charset="-52"/>
                <a:cs typeface="Arial" panose="020B0604020202020204" pitchFamily="34" charset="0"/>
              </a:rPr>
              <a:t>&lt; 2</a:t>
            </a:r>
            <a:r>
              <a:rPr lang="ru-RU" sz="1050" dirty="0">
                <a:solidFill>
                  <a:schemeClr val="bg1"/>
                </a:solidFill>
                <a:latin typeface="Nekst Semi Bold" panose="00000700000000000000" pitchFamily="2" charset="-52"/>
                <a:cs typeface="Arial" panose="020B0604020202020204" pitchFamily="34" charset="0"/>
              </a:rPr>
              <a:t>0</a:t>
            </a:r>
            <a:r>
              <a:rPr lang="en-US" sz="1050" dirty="0">
                <a:solidFill>
                  <a:schemeClr val="bg1"/>
                </a:solidFill>
                <a:latin typeface="Nekst Semi Bold" panose="00000700000000000000" pitchFamily="2" charset="-52"/>
                <a:cs typeface="Arial" panose="020B0604020202020204" pitchFamily="34" charset="0"/>
              </a:rPr>
              <a:t> </a:t>
            </a:r>
            <a:r>
              <a:rPr lang="ru-RU" sz="1050" dirty="0" err="1">
                <a:solidFill>
                  <a:schemeClr val="bg1"/>
                </a:solidFill>
                <a:latin typeface="Nekst Semi Bold" panose="00000700000000000000" pitchFamily="2" charset="-52"/>
                <a:cs typeface="Arial" panose="020B0604020202020204" pitchFamily="34" charset="0"/>
              </a:rPr>
              <a:t>мД</a:t>
            </a:r>
            <a:endParaRPr lang="ru-RU" sz="1050" dirty="0">
              <a:solidFill>
                <a:schemeClr val="bg1"/>
              </a:solidFill>
              <a:latin typeface="Nekst Semi Bold" panose="00000700000000000000" pitchFamily="2" charset="-52"/>
              <a:cs typeface="Arial" panose="020B0604020202020204" pitchFamily="34" charset="0"/>
            </a:endParaRPr>
          </a:p>
        </p:txBody>
      </p:sp>
      <p:sp>
        <p:nvSpPr>
          <p:cNvPr id="162" name="Прямоугольник: скругленные углы 161">
            <a:extLst>
              <a:ext uri="{FF2B5EF4-FFF2-40B4-BE49-F238E27FC236}">
                <a16:creationId xmlns:a16="http://schemas.microsoft.com/office/drawing/2014/main" id="{9D4755E4-321F-C6AF-8AA1-5CF7370B9742}"/>
              </a:ext>
            </a:extLst>
          </p:cNvPr>
          <p:cNvSpPr/>
          <p:nvPr/>
        </p:nvSpPr>
        <p:spPr>
          <a:xfrm>
            <a:off x="10447544" y="5963822"/>
            <a:ext cx="1003616" cy="242443"/>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3" name="TextBox 162">
            <a:extLst>
              <a:ext uri="{FF2B5EF4-FFF2-40B4-BE49-F238E27FC236}">
                <a16:creationId xmlns:a16="http://schemas.microsoft.com/office/drawing/2014/main" id="{E63DDF3E-0926-058E-4F3B-A30B108E57BC}"/>
              </a:ext>
            </a:extLst>
          </p:cNvPr>
          <p:cNvSpPr txBox="1"/>
          <p:nvPr/>
        </p:nvSpPr>
        <p:spPr>
          <a:xfrm>
            <a:off x="10476865" y="5948434"/>
            <a:ext cx="944974" cy="253916"/>
          </a:xfrm>
          <a:prstGeom prst="rect">
            <a:avLst/>
          </a:prstGeom>
          <a:noFill/>
        </p:spPr>
        <p:txBody>
          <a:bodyPr wrap="square">
            <a:spAutoFit/>
          </a:bodyPr>
          <a:lstStyle/>
          <a:p>
            <a:pPr algn="ctr"/>
            <a:r>
              <a:rPr lang="ru-RU" sz="1050" dirty="0" err="1">
                <a:solidFill>
                  <a:schemeClr val="bg1"/>
                </a:solidFill>
                <a:latin typeface="Nekst Semi Bold" panose="00000700000000000000" pitchFamily="2" charset="-52"/>
                <a:cs typeface="Arial" panose="020B0604020202020204" pitchFamily="34" charset="0"/>
              </a:rPr>
              <a:t>Кпр</a:t>
            </a:r>
            <a:r>
              <a:rPr lang="ru-RU" sz="1050" dirty="0">
                <a:solidFill>
                  <a:schemeClr val="bg1"/>
                </a:solidFill>
                <a:latin typeface="Nekst Semi Bold" panose="00000700000000000000" pitchFamily="2" charset="-52"/>
                <a:cs typeface="Arial" panose="020B0604020202020204" pitchFamily="34" charset="0"/>
              </a:rPr>
              <a:t> &lt; 5 </a:t>
            </a:r>
            <a:r>
              <a:rPr lang="ru-RU" sz="1050" dirty="0" err="1">
                <a:solidFill>
                  <a:schemeClr val="bg1"/>
                </a:solidFill>
                <a:latin typeface="Nekst Semi Bold" panose="00000700000000000000" pitchFamily="2" charset="-52"/>
                <a:cs typeface="Arial" panose="020B0604020202020204" pitchFamily="34" charset="0"/>
              </a:rPr>
              <a:t>мД</a:t>
            </a:r>
            <a:endParaRPr lang="ru-RU" sz="1050" dirty="0">
              <a:solidFill>
                <a:schemeClr val="bg1"/>
              </a:solidFill>
              <a:latin typeface="Nekst Semi Bold" panose="00000700000000000000" pitchFamily="2" charset="-52"/>
              <a:cs typeface="Arial" panose="020B0604020202020204" pitchFamily="34" charset="0"/>
            </a:endParaRPr>
          </a:p>
        </p:txBody>
      </p:sp>
      <p:sp>
        <p:nvSpPr>
          <p:cNvPr id="7" name="TextBox 6">
            <a:extLst>
              <a:ext uri="{FF2B5EF4-FFF2-40B4-BE49-F238E27FC236}">
                <a16:creationId xmlns:a16="http://schemas.microsoft.com/office/drawing/2014/main" id="{BC9AF676-C8F6-DEFF-D681-755BDA572621}"/>
              </a:ext>
            </a:extLst>
          </p:cNvPr>
          <p:cNvSpPr txBox="1"/>
          <p:nvPr/>
        </p:nvSpPr>
        <p:spPr>
          <a:xfrm>
            <a:off x="11132456" y="6403043"/>
            <a:ext cx="540362"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1</a:t>
            </a:r>
            <a:r>
              <a:rPr kumimoji="0" lang="ru-RU" sz="2000" b="0" i="0" u="none" strike="noStrike" kern="1200" cap="none" spc="0" normalizeH="0" baseline="0" noProof="0" dirty="0">
                <a:ln>
                  <a:noFill/>
                </a:ln>
                <a:solidFill>
                  <a:srgbClr val="03539A"/>
                </a:solidFill>
                <a:effectLst/>
                <a:uLnTx/>
                <a:uFillTx/>
                <a:latin typeface="Nekst Bold" panose="00000800000000000000" pitchFamily="2" charset="-52"/>
              </a:rPr>
              <a:t>7</a:t>
            </a:r>
            <a:endParaRPr lang="ru-RU" sz="2800" dirty="0">
              <a:solidFill>
                <a:srgbClr val="03539A"/>
              </a:solidFill>
              <a:latin typeface="Nekst Bold" panose="00000800000000000000" pitchFamily="2" charset="-52"/>
            </a:endParaRPr>
          </a:p>
        </p:txBody>
      </p:sp>
      <p:grpSp>
        <p:nvGrpSpPr>
          <p:cNvPr id="42" name="Рисунок 7">
            <a:extLst>
              <a:ext uri="{FF2B5EF4-FFF2-40B4-BE49-F238E27FC236}">
                <a16:creationId xmlns:a16="http://schemas.microsoft.com/office/drawing/2014/main" id="{538A7666-D712-4F61-9324-4AA37CBCC5A3}"/>
              </a:ext>
            </a:extLst>
          </p:cNvPr>
          <p:cNvGrpSpPr/>
          <p:nvPr/>
        </p:nvGrpSpPr>
        <p:grpSpPr>
          <a:xfrm>
            <a:off x="10523034" y="397549"/>
            <a:ext cx="1202981" cy="199524"/>
            <a:chOff x="3551339" y="3006890"/>
            <a:chExt cx="5089184" cy="844082"/>
          </a:xfrm>
        </p:grpSpPr>
        <p:sp>
          <p:nvSpPr>
            <p:cNvPr id="43" name="Полилиния: фигура 42">
              <a:extLst>
                <a:ext uri="{FF2B5EF4-FFF2-40B4-BE49-F238E27FC236}">
                  <a16:creationId xmlns:a16="http://schemas.microsoft.com/office/drawing/2014/main" id="{8BDC8AB7-CD20-4F88-9046-9DB490891286}"/>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46" name="Полилиния: фигура 45">
              <a:extLst>
                <a:ext uri="{FF2B5EF4-FFF2-40B4-BE49-F238E27FC236}">
                  <a16:creationId xmlns:a16="http://schemas.microsoft.com/office/drawing/2014/main" id="{B0DE8EBF-09A4-426F-9F77-6850401570A1}"/>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47" name="TextBox 46">
            <a:extLst>
              <a:ext uri="{FF2B5EF4-FFF2-40B4-BE49-F238E27FC236}">
                <a16:creationId xmlns:a16="http://schemas.microsoft.com/office/drawing/2014/main" id="{03E6D0D5-9671-416D-B1B9-1E8DD649FDA1}"/>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Tree>
    <p:extLst>
      <p:ext uri="{BB962C8B-B14F-4D97-AF65-F5344CB8AC3E}">
        <p14:creationId xmlns:p14="http://schemas.microsoft.com/office/powerpoint/2010/main" val="3803605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Группа 17">
            <a:extLst>
              <a:ext uri="{FF2B5EF4-FFF2-40B4-BE49-F238E27FC236}">
                <a16:creationId xmlns:a16="http://schemas.microsoft.com/office/drawing/2014/main" id="{01ED5F91-90C2-46D8-A075-ADA3D887703F}"/>
              </a:ext>
            </a:extLst>
          </p:cNvPr>
          <p:cNvGrpSpPr/>
          <p:nvPr/>
        </p:nvGrpSpPr>
        <p:grpSpPr>
          <a:xfrm>
            <a:off x="905166" y="1665173"/>
            <a:ext cx="4878489" cy="2841709"/>
            <a:chOff x="971618" y="1665174"/>
            <a:chExt cx="4516120" cy="2630630"/>
          </a:xfrm>
        </p:grpSpPr>
        <p:grpSp>
          <p:nvGrpSpPr>
            <p:cNvPr id="12" name="Группа 11">
              <a:extLst>
                <a:ext uri="{FF2B5EF4-FFF2-40B4-BE49-F238E27FC236}">
                  <a16:creationId xmlns:a16="http://schemas.microsoft.com/office/drawing/2014/main" id="{EC783529-C55C-4FE6-A6EA-EC3CA1F02A95}"/>
                </a:ext>
              </a:extLst>
            </p:cNvPr>
            <p:cNvGrpSpPr/>
            <p:nvPr/>
          </p:nvGrpSpPr>
          <p:grpSpPr>
            <a:xfrm>
              <a:off x="971618" y="1665174"/>
              <a:ext cx="4516120" cy="2630630"/>
              <a:chOff x="1005240" y="1752728"/>
              <a:chExt cx="4237916" cy="2468577"/>
            </a:xfrm>
          </p:grpSpPr>
          <p:pic>
            <p:nvPicPr>
              <p:cNvPr id="4" name="Рисунок 3">
                <a:extLst>
                  <a:ext uri="{FF2B5EF4-FFF2-40B4-BE49-F238E27FC236}">
                    <a16:creationId xmlns:a16="http://schemas.microsoft.com/office/drawing/2014/main" id="{991A645B-32D7-FB47-B637-A7DDF355ED65}"/>
                  </a:ext>
                </a:extLst>
              </p:cNvPr>
              <p:cNvPicPr>
                <a:picLocks noChangeAspect="1"/>
              </p:cNvPicPr>
              <p:nvPr/>
            </p:nvPicPr>
            <p:blipFill rotWithShape="1">
              <a:blip r:embed="rId2"/>
              <a:srcRect r="11813"/>
              <a:stretch/>
            </p:blipFill>
            <p:spPr>
              <a:xfrm>
                <a:off x="1005240" y="1752728"/>
                <a:ext cx="4237916" cy="2468577"/>
              </a:xfrm>
              <a:prstGeom prst="rect">
                <a:avLst/>
              </a:prstGeom>
            </p:spPr>
          </p:pic>
          <p:cxnSp>
            <p:nvCxnSpPr>
              <p:cNvPr id="5" name="Прямая соединительная линия 4">
                <a:extLst>
                  <a:ext uri="{FF2B5EF4-FFF2-40B4-BE49-F238E27FC236}">
                    <a16:creationId xmlns:a16="http://schemas.microsoft.com/office/drawing/2014/main" id="{9EB08F6D-2D20-D23D-F3C1-9ECEFD4EF00B}"/>
                  </a:ext>
                </a:extLst>
              </p:cNvPr>
              <p:cNvCxnSpPr>
                <a:cxnSpLocks/>
              </p:cNvCxnSpPr>
              <p:nvPr/>
            </p:nvCxnSpPr>
            <p:spPr>
              <a:xfrm flipV="1">
                <a:off x="2953241" y="1927678"/>
                <a:ext cx="0" cy="21494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027363B3-67C1-9DC1-078D-FCD16295FE3D}"/>
                  </a:ext>
                </a:extLst>
              </p:cNvPr>
              <p:cNvCxnSpPr>
                <a:cxnSpLocks/>
              </p:cNvCxnSpPr>
              <p:nvPr/>
            </p:nvCxnSpPr>
            <p:spPr>
              <a:xfrm flipV="1">
                <a:off x="3724766" y="1927678"/>
                <a:ext cx="0" cy="21494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2C23B00-80A4-B957-497D-6CCCB3C1F40A}"/>
                  </a:ext>
                </a:extLst>
              </p:cNvPr>
              <p:cNvSpPr txBox="1"/>
              <p:nvPr/>
            </p:nvSpPr>
            <p:spPr>
              <a:xfrm>
                <a:off x="3319674" y="3786061"/>
                <a:ext cx="623028" cy="333617"/>
              </a:xfrm>
              <a:prstGeom prst="rect">
                <a:avLst/>
              </a:prstGeom>
              <a:noFill/>
            </p:spPr>
            <p:txBody>
              <a:bodyPr wrap="square">
                <a:spAutoFit/>
              </a:bodyPr>
              <a:lstStyle/>
              <a:p>
                <a:pPr algn="just">
                  <a:lnSpc>
                    <a:spcPct val="120000"/>
                  </a:lnSpc>
                  <a:spcBef>
                    <a:spcPts val="600"/>
                  </a:spcBef>
                  <a:spcAft>
                    <a:spcPts val="600"/>
                  </a:spcAft>
                </a:pPr>
                <a:r>
                  <a:rPr lang="ru-RU" sz="1400" b="1" dirty="0">
                    <a:solidFill>
                      <a:srgbClr val="C00000"/>
                    </a:solidFill>
                    <a:latin typeface="TT Norms" panose="02000503030000020003"/>
                  </a:rPr>
                  <a:t>300</a:t>
                </a:r>
              </a:p>
            </p:txBody>
          </p:sp>
          <p:sp>
            <p:nvSpPr>
              <p:cNvPr id="28" name="TextBox 27">
                <a:extLst>
                  <a:ext uri="{FF2B5EF4-FFF2-40B4-BE49-F238E27FC236}">
                    <a16:creationId xmlns:a16="http://schemas.microsoft.com/office/drawing/2014/main" id="{3928A5B5-D376-C349-8A9C-0C4E16F67381}"/>
                  </a:ext>
                </a:extLst>
              </p:cNvPr>
              <p:cNvSpPr txBox="1"/>
              <p:nvPr/>
            </p:nvSpPr>
            <p:spPr>
              <a:xfrm>
                <a:off x="2639313" y="3786062"/>
                <a:ext cx="623028" cy="333617"/>
              </a:xfrm>
              <a:prstGeom prst="rect">
                <a:avLst/>
              </a:prstGeom>
              <a:noFill/>
            </p:spPr>
            <p:txBody>
              <a:bodyPr wrap="square">
                <a:spAutoFit/>
              </a:bodyPr>
              <a:lstStyle/>
              <a:p>
                <a:pPr algn="just">
                  <a:lnSpc>
                    <a:spcPct val="120000"/>
                  </a:lnSpc>
                  <a:spcBef>
                    <a:spcPts val="600"/>
                  </a:spcBef>
                  <a:spcAft>
                    <a:spcPts val="600"/>
                  </a:spcAft>
                </a:pPr>
                <a:r>
                  <a:rPr lang="ru-RU" sz="1400" b="1" dirty="0">
                    <a:solidFill>
                      <a:srgbClr val="C00000"/>
                    </a:solidFill>
                    <a:latin typeface="TT Norms" panose="02000503030000020003"/>
                  </a:rPr>
                  <a:t>50</a:t>
                </a:r>
              </a:p>
            </p:txBody>
          </p:sp>
        </p:grpSp>
        <p:sp>
          <p:nvSpPr>
            <p:cNvPr id="44" name="Прямоугольник: скругленные углы 43">
              <a:extLst>
                <a:ext uri="{FF2B5EF4-FFF2-40B4-BE49-F238E27FC236}">
                  <a16:creationId xmlns:a16="http://schemas.microsoft.com/office/drawing/2014/main" id="{D54ADB16-8EF8-4572-8A42-9C6C98FBF5A8}"/>
                </a:ext>
              </a:extLst>
            </p:cNvPr>
            <p:cNvSpPr/>
            <p:nvPr/>
          </p:nvSpPr>
          <p:spPr>
            <a:xfrm>
              <a:off x="1730274" y="3012098"/>
              <a:ext cx="659089" cy="256076"/>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a16="http://schemas.microsoft.com/office/drawing/2014/main" id="{A0B30C93-05C0-4BA4-BF28-1BD42B2D138C}"/>
                </a:ext>
              </a:extLst>
            </p:cNvPr>
            <p:cNvSpPr txBox="1"/>
            <p:nvPr/>
          </p:nvSpPr>
          <p:spPr>
            <a:xfrm>
              <a:off x="1797660" y="3012098"/>
              <a:ext cx="536590"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3</a:t>
              </a:r>
            </a:p>
          </p:txBody>
        </p:sp>
        <p:sp>
          <p:nvSpPr>
            <p:cNvPr id="46" name="Прямоугольник: скругленные углы 45">
              <a:extLst>
                <a:ext uri="{FF2B5EF4-FFF2-40B4-BE49-F238E27FC236}">
                  <a16:creationId xmlns:a16="http://schemas.microsoft.com/office/drawing/2014/main" id="{CF9817E4-5266-4DB5-90C2-67A41F08FD06}"/>
                </a:ext>
              </a:extLst>
            </p:cNvPr>
            <p:cNvSpPr/>
            <p:nvPr/>
          </p:nvSpPr>
          <p:spPr>
            <a:xfrm>
              <a:off x="3140510" y="2146917"/>
              <a:ext cx="659089" cy="256076"/>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TextBox 46">
              <a:extLst>
                <a:ext uri="{FF2B5EF4-FFF2-40B4-BE49-F238E27FC236}">
                  <a16:creationId xmlns:a16="http://schemas.microsoft.com/office/drawing/2014/main" id="{9BA149F4-A8F6-498A-91EB-E008A9E910EE}"/>
                </a:ext>
              </a:extLst>
            </p:cNvPr>
            <p:cNvSpPr txBox="1"/>
            <p:nvPr/>
          </p:nvSpPr>
          <p:spPr>
            <a:xfrm>
              <a:off x="3207896" y="2146917"/>
              <a:ext cx="536590"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a:t>
              </a:r>
              <a:r>
                <a:rPr lang="en-US" sz="1100" dirty="0">
                  <a:solidFill>
                    <a:srgbClr val="03539A"/>
                  </a:solidFill>
                  <a:latin typeface="Nekst Semi Bold" panose="00000700000000000000" pitchFamily="2" charset="-52"/>
                </a:rPr>
                <a:t>2</a:t>
              </a:r>
              <a:endParaRPr lang="ru-RU" sz="1100" dirty="0">
                <a:solidFill>
                  <a:srgbClr val="03539A"/>
                </a:solidFill>
                <a:latin typeface="Nekst Semi Bold" panose="00000700000000000000" pitchFamily="2" charset="-52"/>
              </a:endParaRPr>
            </a:p>
          </p:txBody>
        </p:sp>
        <p:sp>
          <p:nvSpPr>
            <p:cNvPr id="48" name="Прямоугольник: скругленные углы 47">
              <a:extLst>
                <a:ext uri="{FF2B5EF4-FFF2-40B4-BE49-F238E27FC236}">
                  <a16:creationId xmlns:a16="http://schemas.microsoft.com/office/drawing/2014/main" id="{6578B880-BEEF-4CEA-9501-5AB44776EF77}"/>
                </a:ext>
              </a:extLst>
            </p:cNvPr>
            <p:cNvSpPr/>
            <p:nvPr/>
          </p:nvSpPr>
          <p:spPr>
            <a:xfrm>
              <a:off x="4248885" y="3299575"/>
              <a:ext cx="659089" cy="261410"/>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TextBox 48">
              <a:extLst>
                <a:ext uri="{FF2B5EF4-FFF2-40B4-BE49-F238E27FC236}">
                  <a16:creationId xmlns:a16="http://schemas.microsoft.com/office/drawing/2014/main" id="{1247359E-D76A-47E9-8A59-72D50D02ABDC}"/>
                </a:ext>
              </a:extLst>
            </p:cNvPr>
            <p:cNvSpPr txBox="1"/>
            <p:nvPr/>
          </p:nvSpPr>
          <p:spPr>
            <a:xfrm>
              <a:off x="4316271" y="3304909"/>
              <a:ext cx="536590"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a:t>
              </a:r>
              <a:r>
                <a:rPr lang="en-US" sz="1100" dirty="0">
                  <a:solidFill>
                    <a:srgbClr val="03539A"/>
                  </a:solidFill>
                  <a:latin typeface="Nekst Semi Bold" panose="00000700000000000000" pitchFamily="2" charset="-52"/>
                </a:rPr>
                <a:t>1</a:t>
              </a:r>
              <a:endParaRPr lang="ru-RU" sz="1100" dirty="0">
                <a:solidFill>
                  <a:srgbClr val="03539A"/>
                </a:solidFill>
                <a:latin typeface="Nekst Semi Bold" panose="00000700000000000000" pitchFamily="2" charset="-52"/>
              </a:endParaRPr>
            </a:p>
          </p:txBody>
        </p:sp>
      </p:grpSp>
      <p:pic>
        <p:nvPicPr>
          <p:cNvPr id="42" name="Рисунок 41">
            <a:extLst>
              <a:ext uri="{FF2B5EF4-FFF2-40B4-BE49-F238E27FC236}">
                <a16:creationId xmlns:a16="http://schemas.microsoft.com/office/drawing/2014/main" id="{604FDAD3-29D4-46EA-A3CD-C6113F030661}"/>
              </a:ext>
            </a:extLst>
          </p:cNvPr>
          <p:cNvPicPr>
            <a:picLocks noChangeAspect="1"/>
          </p:cNvPicPr>
          <p:nvPr/>
        </p:nvPicPr>
        <p:blipFill rotWithShape="1">
          <a:blip r:embed="rId2"/>
          <a:srcRect l="90389" b="58775"/>
          <a:stretch/>
        </p:blipFill>
        <p:spPr>
          <a:xfrm>
            <a:off x="741644" y="4886028"/>
            <a:ext cx="696434" cy="1534548"/>
          </a:xfrm>
          <a:prstGeom prst="rect">
            <a:avLst/>
          </a:prstGeom>
        </p:spPr>
      </p:pic>
      <p:sp>
        <p:nvSpPr>
          <p:cNvPr id="21" name="TextBox 20">
            <a:extLst>
              <a:ext uri="{FF2B5EF4-FFF2-40B4-BE49-F238E27FC236}">
                <a16:creationId xmlns:a16="http://schemas.microsoft.com/office/drawing/2014/main" id="{24E465CD-72C9-FDE4-0C3B-15C13F9A483B}"/>
              </a:ext>
            </a:extLst>
          </p:cNvPr>
          <p:cNvSpPr txBox="1"/>
          <p:nvPr/>
        </p:nvSpPr>
        <p:spPr>
          <a:xfrm rot="16200000">
            <a:off x="499170" y="2795881"/>
            <a:ext cx="623028" cy="402546"/>
          </a:xfrm>
          <a:prstGeom prst="rect">
            <a:avLst/>
          </a:prstGeom>
          <a:noFill/>
        </p:spPr>
        <p:txBody>
          <a:bodyPr wrap="square">
            <a:spAutoFit/>
          </a:bodyPr>
          <a:lstStyle/>
          <a:p>
            <a:pPr algn="ctr">
              <a:lnSpc>
                <a:spcPct val="120000"/>
              </a:lnSpc>
              <a:spcBef>
                <a:spcPts val="600"/>
              </a:spcBef>
              <a:spcAft>
                <a:spcPts val="600"/>
              </a:spcAft>
            </a:pPr>
            <a:r>
              <a:rPr lang="ru-RU" dirty="0" err="1">
                <a:solidFill>
                  <a:schemeClr val="accent1">
                    <a:lumMod val="75000"/>
                  </a:schemeClr>
                </a:solidFill>
                <a:latin typeface="TT Norms" panose="02000503030000020003"/>
              </a:rPr>
              <a:t>Кп</a:t>
            </a:r>
            <a:endParaRPr lang="ru-RU" dirty="0">
              <a:solidFill>
                <a:schemeClr val="accent1">
                  <a:lumMod val="75000"/>
                </a:schemeClr>
              </a:solidFill>
              <a:latin typeface="TT Norms" panose="02000503030000020003"/>
            </a:endParaRPr>
          </a:p>
        </p:txBody>
      </p:sp>
      <p:pic>
        <p:nvPicPr>
          <p:cNvPr id="72" name="Рисунок 71">
            <a:extLst>
              <a:ext uri="{FF2B5EF4-FFF2-40B4-BE49-F238E27FC236}">
                <a16:creationId xmlns:a16="http://schemas.microsoft.com/office/drawing/2014/main" id="{8AEB127D-B1BA-4560-BE5D-88C3BDD5BDD0}"/>
              </a:ext>
            </a:extLst>
          </p:cNvPr>
          <p:cNvPicPr>
            <a:picLocks noChangeAspect="1"/>
          </p:cNvPicPr>
          <p:nvPr/>
        </p:nvPicPr>
        <p:blipFill>
          <a:blip r:embed="rId3"/>
          <a:srcRect/>
          <a:stretch>
            <a:fillRect/>
          </a:stretch>
        </p:blipFill>
        <p:spPr>
          <a:xfrm>
            <a:off x="3446272" y="5098483"/>
            <a:ext cx="5156384" cy="883644"/>
          </a:xfrm>
          <a:custGeom>
            <a:avLst/>
            <a:gdLst>
              <a:gd name="connsiteX0" fmla="*/ 126349 w 4423655"/>
              <a:gd name="connsiteY0" fmla="*/ 0 h 758077"/>
              <a:gd name="connsiteX1" fmla="*/ 4297306 w 4423655"/>
              <a:gd name="connsiteY1" fmla="*/ 0 h 758077"/>
              <a:gd name="connsiteX2" fmla="*/ 4423655 w 4423655"/>
              <a:gd name="connsiteY2" fmla="*/ 126349 h 758077"/>
              <a:gd name="connsiteX3" fmla="*/ 4423655 w 4423655"/>
              <a:gd name="connsiteY3" fmla="*/ 631728 h 758077"/>
              <a:gd name="connsiteX4" fmla="*/ 4297306 w 4423655"/>
              <a:gd name="connsiteY4" fmla="*/ 758077 h 758077"/>
              <a:gd name="connsiteX5" fmla="*/ 126349 w 4423655"/>
              <a:gd name="connsiteY5" fmla="*/ 758077 h 758077"/>
              <a:gd name="connsiteX6" fmla="*/ 0 w 4423655"/>
              <a:gd name="connsiteY6" fmla="*/ 631728 h 758077"/>
              <a:gd name="connsiteX7" fmla="*/ 0 w 4423655"/>
              <a:gd name="connsiteY7" fmla="*/ 126349 h 758077"/>
              <a:gd name="connsiteX8" fmla="*/ 126349 w 4423655"/>
              <a:gd name="connsiteY8" fmla="*/ 0 h 75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3655" h="758077">
                <a:moveTo>
                  <a:pt x="126349" y="0"/>
                </a:moveTo>
                <a:lnTo>
                  <a:pt x="4297306" y="0"/>
                </a:lnTo>
                <a:cubicBezTo>
                  <a:pt x="4367087" y="0"/>
                  <a:pt x="4423655" y="56568"/>
                  <a:pt x="4423655" y="126349"/>
                </a:cubicBezTo>
                <a:lnTo>
                  <a:pt x="4423655" y="631728"/>
                </a:lnTo>
                <a:cubicBezTo>
                  <a:pt x="4423655" y="701509"/>
                  <a:pt x="4367087" y="758077"/>
                  <a:pt x="4297306" y="758077"/>
                </a:cubicBezTo>
                <a:lnTo>
                  <a:pt x="126349" y="758077"/>
                </a:lnTo>
                <a:cubicBezTo>
                  <a:pt x="56568" y="758077"/>
                  <a:pt x="0" y="701509"/>
                  <a:pt x="0" y="631728"/>
                </a:cubicBezTo>
                <a:lnTo>
                  <a:pt x="0" y="126349"/>
                </a:lnTo>
                <a:cubicBezTo>
                  <a:pt x="0" y="56568"/>
                  <a:pt x="56568" y="0"/>
                  <a:pt x="126349" y="0"/>
                </a:cubicBezTo>
                <a:close/>
              </a:path>
            </a:pathLst>
          </a:custGeom>
          <a:ln>
            <a:solidFill>
              <a:srgbClr val="03539A">
                <a:alpha val="30000"/>
              </a:srgbClr>
            </a:solidFill>
          </a:ln>
        </p:spPr>
      </p:pic>
      <p:sp>
        <p:nvSpPr>
          <p:cNvPr id="9" name="TextBox 8">
            <a:extLst>
              <a:ext uri="{FF2B5EF4-FFF2-40B4-BE49-F238E27FC236}">
                <a16:creationId xmlns:a16="http://schemas.microsoft.com/office/drawing/2014/main" id="{BB7068F1-6F76-9897-44FF-EAA7110F00BC}"/>
              </a:ext>
            </a:extLst>
          </p:cNvPr>
          <p:cNvSpPr txBox="1"/>
          <p:nvPr/>
        </p:nvSpPr>
        <p:spPr>
          <a:xfrm rot="16200000">
            <a:off x="234779" y="5375019"/>
            <a:ext cx="1020465" cy="333617"/>
          </a:xfrm>
          <a:prstGeom prst="rect">
            <a:avLst/>
          </a:prstGeom>
          <a:noFill/>
        </p:spPr>
        <p:txBody>
          <a:bodyPr wrap="square">
            <a:spAutoFit/>
          </a:bodyPr>
          <a:lstStyle/>
          <a:p>
            <a:pPr algn="ctr">
              <a:lnSpc>
                <a:spcPct val="120000"/>
              </a:lnSpc>
              <a:spcBef>
                <a:spcPts val="600"/>
              </a:spcBef>
              <a:spcAft>
                <a:spcPts val="600"/>
              </a:spcAft>
            </a:pPr>
            <a:r>
              <a:rPr lang="ru-RU" sz="1400" b="1" dirty="0" err="1">
                <a:solidFill>
                  <a:schemeClr val="accent1">
                    <a:lumMod val="75000"/>
                  </a:schemeClr>
                </a:solidFill>
                <a:latin typeface="TT Norms" panose="02000503030000020003"/>
              </a:rPr>
              <a:t>Кгл+Кал</a:t>
            </a:r>
            <a:endParaRPr lang="ru-RU" sz="1400" b="1" dirty="0">
              <a:solidFill>
                <a:schemeClr val="accent1">
                  <a:lumMod val="75000"/>
                </a:schemeClr>
              </a:solidFill>
              <a:latin typeface="TT Norms" panose="02000503030000020003"/>
            </a:endParaRPr>
          </a:p>
        </p:txBody>
      </p:sp>
      <p:sp>
        <p:nvSpPr>
          <p:cNvPr id="29" name="Прямоугольник: скругленные углы 28">
            <a:extLst>
              <a:ext uri="{FF2B5EF4-FFF2-40B4-BE49-F238E27FC236}">
                <a16:creationId xmlns:a16="http://schemas.microsoft.com/office/drawing/2014/main" id="{379A014F-D0E5-41BE-9D3D-EB717FA1D0C7}"/>
              </a:ext>
            </a:extLst>
          </p:cNvPr>
          <p:cNvSpPr/>
          <p:nvPr/>
        </p:nvSpPr>
        <p:spPr>
          <a:xfrm>
            <a:off x="-262208" y="488336"/>
            <a:ext cx="350065" cy="41075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B06B7FC6-D4C5-4603-AD7D-7FFB70F41CE7}"/>
              </a:ext>
            </a:extLst>
          </p:cNvPr>
          <p:cNvSpPr txBox="1"/>
          <p:nvPr/>
        </p:nvSpPr>
        <p:spPr>
          <a:xfrm>
            <a:off x="644455" y="437424"/>
            <a:ext cx="8737670"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Разработка критериев выделения  геологических тел</a:t>
            </a:r>
          </a:p>
        </p:txBody>
      </p:sp>
      <p:grpSp>
        <p:nvGrpSpPr>
          <p:cNvPr id="31" name="Рисунок 7">
            <a:extLst>
              <a:ext uri="{FF2B5EF4-FFF2-40B4-BE49-F238E27FC236}">
                <a16:creationId xmlns:a16="http://schemas.microsoft.com/office/drawing/2014/main" id="{6721C1A6-5BAE-45F2-A56F-086460D0ADCC}"/>
              </a:ext>
            </a:extLst>
          </p:cNvPr>
          <p:cNvGrpSpPr/>
          <p:nvPr/>
        </p:nvGrpSpPr>
        <p:grpSpPr>
          <a:xfrm>
            <a:off x="10523034" y="397549"/>
            <a:ext cx="1202981" cy="199524"/>
            <a:chOff x="3551339" y="3006890"/>
            <a:chExt cx="5089184" cy="844082"/>
          </a:xfrm>
        </p:grpSpPr>
        <p:sp>
          <p:nvSpPr>
            <p:cNvPr id="32" name="Полилиния: фигура 31">
              <a:extLst>
                <a:ext uri="{FF2B5EF4-FFF2-40B4-BE49-F238E27FC236}">
                  <a16:creationId xmlns:a16="http://schemas.microsoft.com/office/drawing/2014/main" id="{56A086A0-C72D-4997-BB09-15909859677A}"/>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id="{C81C8B66-40CD-4AFA-A2D3-9B852754CA23}"/>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34" name="TextBox 33">
            <a:extLst>
              <a:ext uri="{FF2B5EF4-FFF2-40B4-BE49-F238E27FC236}">
                <a16:creationId xmlns:a16="http://schemas.microsoft.com/office/drawing/2014/main" id="{5CF5C889-0AC4-4B4A-B43D-E88A85AC621D}"/>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grpSp>
        <p:nvGrpSpPr>
          <p:cNvPr id="6" name="Группа 5">
            <a:extLst>
              <a:ext uri="{FF2B5EF4-FFF2-40B4-BE49-F238E27FC236}">
                <a16:creationId xmlns:a16="http://schemas.microsoft.com/office/drawing/2014/main" id="{1FD39A9C-43D9-48EC-ABC7-42C7D00EDBC9}"/>
              </a:ext>
            </a:extLst>
          </p:cNvPr>
          <p:cNvGrpSpPr/>
          <p:nvPr/>
        </p:nvGrpSpPr>
        <p:grpSpPr>
          <a:xfrm>
            <a:off x="536385" y="1465007"/>
            <a:ext cx="11189630" cy="3249093"/>
            <a:chOff x="536385" y="1465007"/>
            <a:chExt cx="11278002" cy="3249093"/>
          </a:xfrm>
        </p:grpSpPr>
        <p:sp>
          <p:nvSpPr>
            <p:cNvPr id="35" name="Прямоугольник: скругленные углы 34">
              <a:extLst>
                <a:ext uri="{FF2B5EF4-FFF2-40B4-BE49-F238E27FC236}">
                  <a16:creationId xmlns:a16="http://schemas.microsoft.com/office/drawing/2014/main" id="{07BBA448-920E-445C-8812-D6F1117011A7}"/>
                </a:ext>
              </a:extLst>
            </p:cNvPr>
            <p:cNvSpPr/>
            <p:nvPr/>
          </p:nvSpPr>
          <p:spPr>
            <a:xfrm>
              <a:off x="536385" y="1465007"/>
              <a:ext cx="5522333" cy="3249093"/>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Прямоугольник: скругленные углы 36">
              <a:extLst>
                <a:ext uri="{FF2B5EF4-FFF2-40B4-BE49-F238E27FC236}">
                  <a16:creationId xmlns:a16="http://schemas.microsoft.com/office/drawing/2014/main" id="{08FB878B-E9CC-45ED-A3F9-A5CA4EDDB68A}"/>
                </a:ext>
              </a:extLst>
            </p:cNvPr>
            <p:cNvSpPr/>
            <p:nvPr/>
          </p:nvSpPr>
          <p:spPr>
            <a:xfrm>
              <a:off x="6292054" y="1465007"/>
              <a:ext cx="5522333" cy="3249093"/>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38" name="Прямоугольник: скругленные углы 37">
            <a:extLst>
              <a:ext uri="{FF2B5EF4-FFF2-40B4-BE49-F238E27FC236}">
                <a16:creationId xmlns:a16="http://schemas.microsoft.com/office/drawing/2014/main" id="{24868775-8FCD-4375-A02F-97FD68ECBBE4}"/>
              </a:ext>
            </a:extLst>
          </p:cNvPr>
          <p:cNvSpPr/>
          <p:nvPr/>
        </p:nvSpPr>
        <p:spPr>
          <a:xfrm>
            <a:off x="547442" y="1072791"/>
            <a:ext cx="1824284"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Box 38">
            <a:extLst>
              <a:ext uri="{FF2B5EF4-FFF2-40B4-BE49-F238E27FC236}">
                <a16:creationId xmlns:a16="http://schemas.microsoft.com/office/drawing/2014/main" id="{E810EB5B-8132-4F1E-8060-1D88B0C4BD1E}"/>
              </a:ext>
            </a:extLst>
          </p:cNvPr>
          <p:cNvSpPr txBox="1"/>
          <p:nvPr/>
        </p:nvSpPr>
        <p:spPr>
          <a:xfrm>
            <a:off x="673089" y="1072792"/>
            <a:ext cx="1631961"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Классификация 1</a:t>
            </a:r>
          </a:p>
        </p:txBody>
      </p:sp>
      <p:sp>
        <p:nvSpPr>
          <p:cNvPr id="40" name="Прямоугольник: скругленные углы 39">
            <a:extLst>
              <a:ext uri="{FF2B5EF4-FFF2-40B4-BE49-F238E27FC236}">
                <a16:creationId xmlns:a16="http://schemas.microsoft.com/office/drawing/2014/main" id="{3CBCE300-E58F-427B-B045-BBBF8A856EE9}"/>
              </a:ext>
            </a:extLst>
          </p:cNvPr>
          <p:cNvSpPr/>
          <p:nvPr/>
        </p:nvSpPr>
        <p:spPr>
          <a:xfrm>
            <a:off x="6246954" y="1077395"/>
            <a:ext cx="1824284"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Box 40">
            <a:extLst>
              <a:ext uri="{FF2B5EF4-FFF2-40B4-BE49-F238E27FC236}">
                <a16:creationId xmlns:a16="http://schemas.microsoft.com/office/drawing/2014/main" id="{6A9E8E92-0C23-4502-910A-A64FD96495A7}"/>
              </a:ext>
            </a:extLst>
          </p:cNvPr>
          <p:cNvSpPr txBox="1"/>
          <p:nvPr/>
        </p:nvSpPr>
        <p:spPr>
          <a:xfrm>
            <a:off x="6372601" y="1077396"/>
            <a:ext cx="1631961"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Классификация 2</a:t>
            </a:r>
          </a:p>
        </p:txBody>
      </p:sp>
      <p:grpSp>
        <p:nvGrpSpPr>
          <p:cNvPr id="19" name="Группа 18">
            <a:extLst>
              <a:ext uri="{FF2B5EF4-FFF2-40B4-BE49-F238E27FC236}">
                <a16:creationId xmlns:a16="http://schemas.microsoft.com/office/drawing/2014/main" id="{A6146400-DBBC-4ADC-B25B-293FC4DA4FEF}"/>
              </a:ext>
            </a:extLst>
          </p:cNvPr>
          <p:cNvGrpSpPr/>
          <p:nvPr/>
        </p:nvGrpSpPr>
        <p:grpSpPr>
          <a:xfrm>
            <a:off x="6594876" y="1665173"/>
            <a:ext cx="4904599" cy="2874857"/>
            <a:chOff x="6594876" y="1665174"/>
            <a:chExt cx="4540291" cy="2661316"/>
          </a:xfrm>
        </p:grpSpPr>
        <p:grpSp>
          <p:nvGrpSpPr>
            <p:cNvPr id="14" name="Группа 13">
              <a:extLst>
                <a:ext uri="{FF2B5EF4-FFF2-40B4-BE49-F238E27FC236}">
                  <a16:creationId xmlns:a16="http://schemas.microsoft.com/office/drawing/2014/main" id="{799FBEA5-8972-4089-B1C9-571655766902}"/>
                </a:ext>
              </a:extLst>
            </p:cNvPr>
            <p:cNvGrpSpPr/>
            <p:nvPr/>
          </p:nvGrpSpPr>
          <p:grpSpPr>
            <a:xfrm>
              <a:off x="6594876" y="1665174"/>
              <a:ext cx="4540291" cy="2661316"/>
              <a:chOff x="6594877" y="1821644"/>
              <a:chExt cx="4273348" cy="2504846"/>
            </a:xfrm>
          </p:grpSpPr>
          <p:pic>
            <p:nvPicPr>
              <p:cNvPr id="11" name="Рисунок 10">
                <a:extLst>
                  <a:ext uri="{FF2B5EF4-FFF2-40B4-BE49-F238E27FC236}">
                    <a16:creationId xmlns:a16="http://schemas.microsoft.com/office/drawing/2014/main" id="{8433FCA2-3795-12D8-01E4-AE0C5064DA22}"/>
                  </a:ext>
                </a:extLst>
              </p:cNvPr>
              <p:cNvPicPr>
                <a:picLocks noChangeAspect="1"/>
              </p:cNvPicPr>
              <p:nvPr/>
            </p:nvPicPr>
            <p:blipFill rotWithShape="1">
              <a:blip r:embed="rId4"/>
              <a:srcRect r="11076"/>
              <a:stretch/>
            </p:blipFill>
            <p:spPr>
              <a:xfrm>
                <a:off x="6594877" y="1821644"/>
                <a:ext cx="4273348" cy="2504846"/>
              </a:xfrm>
              <a:prstGeom prst="rect">
                <a:avLst/>
              </a:prstGeom>
            </p:spPr>
          </p:pic>
          <p:cxnSp>
            <p:nvCxnSpPr>
              <p:cNvPr id="16" name="Прямая соединительная линия 15">
                <a:extLst>
                  <a:ext uri="{FF2B5EF4-FFF2-40B4-BE49-F238E27FC236}">
                    <a16:creationId xmlns:a16="http://schemas.microsoft.com/office/drawing/2014/main" id="{5F9C9E39-E796-0FCE-5F1A-D152F2F724B2}"/>
                  </a:ext>
                </a:extLst>
              </p:cNvPr>
              <p:cNvCxnSpPr>
                <a:cxnSpLocks/>
              </p:cNvCxnSpPr>
              <p:nvPr/>
            </p:nvCxnSpPr>
            <p:spPr>
              <a:xfrm flipV="1">
                <a:off x="8585662" y="2032862"/>
                <a:ext cx="0" cy="21494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7D5B95D0-5E55-92B0-E18B-CC912A8E8F8F}"/>
                  </a:ext>
                </a:extLst>
              </p:cNvPr>
              <p:cNvCxnSpPr>
                <a:cxnSpLocks/>
              </p:cNvCxnSpPr>
              <p:nvPr/>
            </p:nvCxnSpPr>
            <p:spPr>
              <a:xfrm flipV="1">
                <a:off x="9476113" y="2032862"/>
                <a:ext cx="0" cy="21494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E686963-98E0-EC83-5511-5ABDEBC741FD}"/>
                  </a:ext>
                </a:extLst>
              </p:cNvPr>
              <p:cNvSpPr txBox="1"/>
              <p:nvPr/>
            </p:nvSpPr>
            <p:spPr>
              <a:xfrm>
                <a:off x="8206449" y="3887688"/>
                <a:ext cx="623028" cy="333617"/>
              </a:xfrm>
              <a:prstGeom prst="rect">
                <a:avLst/>
              </a:prstGeom>
              <a:noFill/>
            </p:spPr>
            <p:txBody>
              <a:bodyPr wrap="square">
                <a:spAutoFit/>
              </a:bodyPr>
              <a:lstStyle/>
              <a:p>
                <a:pPr algn="just">
                  <a:lnSpc>
                    <a:spcPct val="120000"/>
                  </a:lnSpc>
                  <a:spcBef>
                    <a:spcPts val="600"/>
                  </a:spcBef>
                  <a:spcAft>
                    <a:spcPts val="600"/>
                  </a:spcAft>
                </a:pPr>
                <a:r>
                  <a:rPr lang="ru-RU" sz="1400" b="1" dirty="0">
                    <a:solidFill>
                      <a:srgbClr val="C00000"/>
                    </a:solidFill>
                    <a:latin typeface="TT Norms" panose="02000503030000020003"/>
                  </a:rPr>
                  <a:t>9.5</a:t>
                </a:r>
              </a:p>
            </p:txBody>
          </p:sp>
          <p:sp>
            <p:nvSpPr>
              <p:cNvPr id="26" name="TextBox 25">
                <a:extLst>
                  <a:ext uri="{FF2B5EF4-FFF2-40B4-BE49-F238E27FC236}">
                    <a16:creationId xmlns:a16="http://schemas.microsoft.com/office/drawing/2014/main" id="{855361CB-E352-A000-9452-83C8DE482B9A}"/>
                  </a:ext>
                </a:extLst>
              </p:cNvPr>
              <p:cNvSpPr txBox="1"/>
              <p:nvPr/>
            </p:nvSpPr>
            <p:spPr>
              <a:xfrm>
                <a:off x="9128762" y="3879358"/>
                <a:ext cx="623028" cy="333617"/>
              </a:xfrm>
              <a:prstGeom prst="rect">
                <a:avLst/>
              </a:prstGeom>
              <a:noFill/>
            </p:spPr>
            <p:txBody>
              <a:bodyPr wrap="square">
                <a:spAutoFit/>
              </a:bodyPr>
              <a:lstStyle/>
              <a:p>
                <a:pPr algn="just">
                  <a:lnSpc>
                    <a:spcPct val="120000"/>
                  </a:lnSpc>
                  <a:spcBef>
                    <a:spcPts val="600"/>
                  </a:spcBef>
                  <a:spcAft>
                    <a:spcPts val="600"/>
                  </a:spcAft>
                </a:pPr>
                <a:r>
                  <a:rPr lang="ru-RU" sz="1400" b="1" dirty="0">
                    <a:solidFill>
                      <a:srgbClr val="C00000"/>
                    </a:solidFill>
                    <a:latin typeface="TT Norms" panose="02000503030000020003"/>
                  </a:rPr>
                  <a:t>27</a:t>
                </a:r>
              </a:p>
            </p:txBody>
          </p:sp>
        </p:grpSp>
        <p:sp>
          <p:nvSpPr>
            <p:cNvPr id="50" name="Прямоугольник: скругленные углы 49">
              <a:extLst>
                <a:ext uri="{FF2B5EF4-FFF2-40B4-BE49-F238E27FC236}">
                  <a16:creationId xmlns:a16="http://schemas.microsoft.com/office/drawing/2014/main" id="{0434BAB1-9736-4A11-A445-AD4ABD6D50FD}"/>
                </a:ext>
              </a:extLst>
            </p:cNvPr>
            <p:cNvSpPr/>
            <p:nvPr/>
          </p:nvSpPr>
          <p:spPr>
            <a:xfrm>
              <a:off x="7385261" y="3037965"/>
              <a:ext cx="659089" cy="256076"/>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Box 50">
              <a:extLst>
                <a:ext uri="{FF2B5EF4-FFF2-40B4-BE49-F238E27FC236}">
                  <a16:creationId xmlns:a16="http://schemas.microsoft.com/office/drawing/2014/main" id="{74D71141-9104-4E20-9F86-64A3D488F579}"/>
                </a:ext>
              </a:extLst>
            </p:cNvPr>
            <p:cNvSpPr txBox="1"/>
            <p:nvPr/>
          </p:nvSpPr>
          <p:spPr>
            <a:xfrm>
              <a:off x="7452647" y="3037965"/>
              <a:ext cx="536590"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3</a:t>
              </a:r>
            </a:p>
          </p:txBody>
        </p:sp>
        <p:sp>
          <p:nvSpPr>
            <p:cNvPr id="52" name="Прямоугольник: скругленные углы 51">
              <a:extLst>
                <a:ext uri="{FF2B5EF4-FFF2-40B4-BE49-F238E27FC236}">
                  <a16:creationId xmlns:a16="http://schemas.microsoft.com/office/drawing/2014/main" id="{3F049B46-E97A-4CCC-B505-60E7D7BB02D2}"/>
                </a:ext>
              </a:extLst>
            </p:cNvPr>
            <p:cNvSpPr/>
            <p:nvPr/>
          </p:nvSpPr>
          <p:spPr>
            <a:xfrm>
              <a:off x="8869023" y="2146917"/>
              <a:ext cx="659089" cy="256076"/>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Box 52">
              <a:extLst>
                <a:ext uri="{FF2B5EF4-FFF2-40B4-BE49-F238E27FC236}">
                  <a16:creationId xmlns:a16="http://schemas.microsoft.com/office/drawing/2014/main" id="{200E2C19-87D0-43B4-B3D9-9EA39C1FB4C4}"/>
                </a:ext>
              </a:extLst>
            </p:cNvPr>
            <p:cNvSpPr txBox="1"/>
            <p:nvPr/>
          </p:nvSpPr>
          <p:spPr>
            <a:xfrm>
              <a:off x="8936409" y="2146917"/>
              <a:ext cx="536590"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a:t>
              </a:r>
              <a:r>
                <a:rPr lang="en-US" sz="1100" dirty="0">
                  <a:solidFill>
                    <a:srgbClr val="03539A"/>
                  </a:solidFill>
                  <a:latin typeface="Nekst Semi Bold" panose="00000700000000000000" pitchFamily="2" charset="-52"/>
                </a:rPr>
                <a:t>2</a:t>
              </a:r>
              <a:endParaRPr lang="ru-RU" sz="1100" dirty="0">
                <a:solidFill>
                  <a:srgbClr val="03539A"/>
                </a:solidFill>
                <a:latin typeface="Nekst Semi Bold" panose="00000700000000000000" pitchFamily="2" charset="-52"/>
              </a:endParaRPr>
            </a:p>
          </p:txBody>
        </p:sp>
        <p:sp>
          <p:nvSpPr>
            <p:cNvPr id="54" name="Прямоугольник: скругленные углы 53">
              <a:extLst>
                <a:ext uri="{FF2B5EF4-FFF2-40B4-BE49-F238E27FC236}">
                  <a16:creationId xmlns:a16="http://schemas.microsoft.com/office/drawing/2014/main" id="{297CED16-B772-404A-B630-DA4A50C26CDA}"/>
                </a:ext>
              </a:extLst>
            </p:cNvPr>
            <p:cNvSpPr/>
            <p:nvPr/>
          </p:nvSpPr>
          <p:spPr>
            <a:xfrm>
              <a:off x="9887603" y="3314479"/>
              <a:ext cx="659089" cy="261410"/>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TextBox 54">
              <a:extLst>
                <a:ext uri="{FF2B5EF4-FFF2-40B4-BE49-F238E27FC236}">
                  <a16:creationId xmlns:a16="http://schemas.microsoft.com/office/drawing/2014/main" id="{1ED1D018-87AF-4D8C-9649-AD5DF92DB5D5}"/>
                </a:ext>
              </a:extLst>
            </p:cNvPr>
            <p:cNvSpPr txBox="1"/>
            <p:nvPr/>
          </p:nvSpPr>
          <p:spPr>
            <a:xfrm>
              <a:off x="9954989" y="3319813"/>
              <a:ext cx="536590"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a:t>
              </a:r>
              <a:r>
                <a:rPr lang="en-US" sz="1100" dirty="0">
                  <a:solidFill>
                    <a:srgbClr val="03539A"/>
                  </a:solidFill>
                  <a:latin typeface="Nekst Semi Bold" panose="00000700000000000000" pitchFamily="2" charset="-52"/>
                </a:rPr>
                <a:t>1</a:t>
              </a:r>
              <a:endParaRPr lang="ru-RU" sz="1100" dirty="0">
                <a:solidFill>
                  <a:srgbClr val="03539A"/>
                </a:solidFill>
                <a:latin typeface="Nekst Semi Bold" panose="00000700000000000000" pitchFamily="2" charset="-52"/>
              </a:endParaRPr>
            </a:p>
          </p:txBody>
        </p:sp>
      </p:grpSp>
      <p:pic>
        <p:nvPicPr>
          <p:cNvPr id="65" name="Рисунок 64">
            <a:extLst>
              <a:ext uri="{FF2B5EF4-FFF2-40B4-BE49-F238E27FC236}">
                <a16:creationId xmlns:a16="http://schemas.microsoft.com/office/drawing/2014/main" id="{D4467E12-E5BC-4656-8C9F-69CA85FED996}"/>
              </a:ext>
            </a:extLst>
          </p:cNvPr>
          <p:cNvPicPr>
            <a:picLocks noChangeAspect="1"/>
          </p:cNvPicPr>
          <p:nvPr/>
        </p:nvPicPr>
        <p:blipFill rotWithShape="1">
          <a:blip r:embed="rId2"/>
          <a:srcRect l="90389" b="58775"/>
          <a:stretch/>
        </p:blipFill>
        <p:spPr>
          <a:xfrm>
            <a:off x="10858699" y="4908547"/>
            <a:ext cx="696434" cy="1534548"/>
          </a:xfrm>
          <a:prstGeom prst="rect">
            <a:avLst/>
          </a:prstGeom>
        </p:spPr>
      </p:pic>
      <p:sp>
        <p:nvSpPr>
          <p:cNvPr id="66" name="TextBox 65">
            <a:extLst>
              <a:ext uri="{FF2B5EF4-FFF2-40B4-BE49-F238E27FC236}">
                <a16:creationId xmlns:a16="http://schemas.microsoft.com/office/drawing/2014/main" id="{2F3FCF67-CC15-4A8F-81B6-BF1AA5E36314}"/>
              </a:ext>
            </a:extLst>
          </p:cNvPr>
          <p:cNvSpPr txBox="1"/>
          <p:nvPr/>
        </p:nvSpPr>
        <p:spPr>
          <a:xfrm rot="16200000">
            <a:off x="10351834" y="5397538"/>
            <a:ext cx="1020465" cy="333617"/>
          </a:xfrm>
          <a:prstGeom prst="rect">
            <a:avLst/>
          </a:prstGeom>
          <a:noFill/>
        </p:spPr>
        <p:txBody>
          <a:bodyPr wrap="square">
            <a:spAutoFit/>
          </a:bodyPr>
          <a:lstStyle/>
          <a:p>
            <a:pPr algn="ctr">
              <a:lnSpc>
                <a:spcPct val="120000"/>
              </a:lnSpc>
              <a:spcBef>
                <a:spcPts val="600"/>
              </a:spcBef>
              <a:spcAft>
                <a:spcPts val="600"/>
              </a:spcAft>
            </a:pPr>
            <a:r>
              <a:rPr lang="ru-RU" sz="1400" b="1" dirty="0" err="1">
                <a:solidFill>
                  <a:schemeClr val="accent1">
                    <a:lumMod val="75000"/>
                  </a:schemeClr>
                </a:solidFill>
                <a:latin typeface="TT Norms" panose="02000503030000020003"/>
              </a:rPr>
              <a:t>Кгл+Кал</a:t>
            </a:r>
            <a:endParaRPr lang="ru-RU" sz="1400" b="1" dirty="0">
              <a:solidFill>
                <a:schemeClr val="accent1">
                  <a:lumMod val="75000"/>
                </a:schemeClr>
              </a:solidFill>
              <a:latin typeface="TT Norms" panose="02000503030000020003"/>
            </a:endParaRPr>
          </a:p>
        </p:txBody>
      </p:sp>
      <p:sp>
        <p:nvSpPr>
          <p:cNvPr id="67" name="Прямоугольник: скругленные углы 66">
            <a:extLst>
              <a:ext uri="{FF2B5EF4-FFF2-40B4-BE49-F238E27FC236}">
                <a16:creationId xmlns:a16="http://schemas.microsoft.com/office/drawing/2014/main" id="{9C3D009A-EA2A-4670-9DEC-E419560AFF51}"/>
              </a:ext>
            </a:extLst>
          </p:cNvPr>
          <p:cNvSpPr/>
          <p:nvPr/>
        </p:nvSpPr>
        <p:spPr>
          <a:xfrm>
            <a:off x="2430697" y="1069079"/>
            <a:ext cx="709813" cy="28673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TextBox 67">
            <a:extLst>
              <a:ext uri="{FF2B5EF4-FFF2-40B4-BE49-F238E27FC236}">
                <a16:creationId xmlns:a16="http://schemas.microsoft.com/office/drawing/2014/main" id="{DB5DB4F9-BB65-4E8C-AECA-965944CA6D58}"/>
              </a:ext>
            </a:extLst>
          </p:cNvPr>
          <p:cNvSpPr txBox="1"/>
          <p:nvPr/>
        </p:nvSpPr>
        <p:spPr>
          <a:xfrm>
            <a:off x="2510351" y="1047502"/>
            <a:ext cx="537148" cy="307777"/>
          </a:xfrm>
          <a:prstGeom prst="rect">
            <a:avLst/>
          </a:prstGeom>
          <a:noFill/>
        </p:spPr>
        <p:txBody>
          <a:bodyPr wrap="square">
            <a:spAutoFit/>
          </a:bodyPr>
          <a:lstStyle/>
          <a:p>
            <a:r>
              <a:rPr lang="ru-RU" sz="1400" dirty="0" err="1">
                <a:solidFill>
                  <a:srgbClr val="03539A"/>
                </a:solidFill>
                <a:latin typeface="Nekst Medium" panose="00000600000000000000" pitchFamily="2" charset="-52"/>
                <a:ea typeface="Calibri" panose="020F0502020204030204" pitchFamily="34" charset="0"/>
                <a:cs typeface="Arial" panose="020B0604020202020204" pitchFamily="34" charset="0"/>
              </a:rPr>
              <a:t>Кпр</a:t>
            </a:r>
            <a:endParaRPr lang="ru-RU" dirty="0"/>
          </a:p>
        </p:txBody>
      </p:sp>
      <p:sp>
        <p:nvSpPr>
          <p:cNvPr id="69" name="Прямоугольник: скругленные углы 68">
            <a:extLst>
              <a:ext uri="{FF2B5EF4-FFF2-40B4-BE49-F238E27FC236}">
                <a16:creationId xmlns:a16="http://schemas.microsoft.com/office/drawing/2014/main" id="{D0D03FBF-E26D-4F0E-95BC-835F35849A95}"/>
              </a:ext>
            </a:extLst>
          </p:cNvPr>
          <p:cNvSpPr/>
          <p:nvPr/>
        </p:nvSpPr>
        <p:spPr>
          <a:xfrm>
            <a:off x="8159210" y="1068288"/>
            <a:ext cx="709813" cy="286732"/>
          </a:xfrm>
          <a:prstGeom prst="roundRect">
            <a:avLst>
              <a:gd name="adj" fmla="val 50000"/>
            </a:avLst>
          </a:prstGeom>
          <a:solidFill>
            <a:srgbClr val="03539A">
              <a:alpha val="5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Box 69">
            <a:extLst>
              <a:ext uri="{FF2B5EF4-FFF2-40B4-BE49-F238E27FC236}">
                <a16:creationId xmlns:a16="http://schemas.microsoft.com/office/drawing/2014/main" id="{4BAEE570-E95C-420F-9427-1A4DCB623766}"/>
              </a:ext>
            </a:extLst>
          </p:cNvPr>
          <p:cNvSpPr txBox="1"/>
          <p:nvPr/>
        </p:nvSpPr>
        <p:spPr>
          <a:xfrm>
            <a:off x="8238863" y="1046711"/>
            <a:ext cx="630159" cy="307777"/>
          </a:xfrm>
          <a:prstGeom prst="rect">
            <a:avLst/>
          </a:prstGeom>
          <a:noFill/>
        </p:spPr>
        <p:txBody>
          <a:bodyPr wrap="square">
            <a:spAutoFit/>
          </a:bodyPr>
          <a:lstStyle/>
          <a:p>
            <a:r>
              <a:rPr lang="ru-RU" sz="1400" dirty="0" err="1">
                <a:solidFill>
                  <a:srgbClr val="03539A"/>
                </a:solidFill>
                <a:latin typeface="Nekst Medium" panose="00000600000000000000" pitchFamily="2" charset="-52"/>
                <a:ea typeface="Calibri" panose="020F0502020204030204" pitchFamily="34" charset="0"/>
                <a:cs typeface="Arial" panose="020B0604020202020204" pitchFamily="34" charset="0"/>
              </a:rPr>
              <a:t>Реф</a:t>
            </a:r>
            <a:endParaRPr lang="ru-RU" dirty="0"/>
          </a:p>
        </p:txBody>
      </p:sp>
      <p:sp>
        <p:nvSpPr>
          <p:cNvPr id="73" name="Прямоугольник: скругленные углы 72">
            <a:extLst>
              <a:ext uri="{FF2B5EF4-FFF2-40B4-BE49-F238E27FC236}">
                <a16:creationId xmlns:a16="http://schemas.microsoft.com/office/drawing/2014/main" id="{0967AB67-566A-43BC-B73B-D0FF51152DA7}"/>
              </a:ext>
            </a:extLst>
          </p:cNvPr>
          <p:cNvSpPr/>
          <p:nvPr/>
        </p:nvSpPr>
        <p:spPr>
          <a:xfrm>
            <a:off x="10610850" y="4792964"/>
            <a:ext cx="1115165" cy="1534548"/>
          </a:xfrm>
          <a:prstGeom prst="roundRect">
            <a:avLst>
              <a:gd name="adj" fmla="val 1527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4" name="Прямоугольник: скругленные углы 73">
            <a:extLst>
              <a:ext uri="{FF2B5EF4-FFF2-40B4-BE49-F238E27FC236}">
                <a16:creationId xmlns:a16="http://schemas.microsoft.com/office/drawing/2014/main" id="{AC9872AA-C1FB-4495-B0C9-64415230A594}"/>
              </a:ext>
            </a:extLst>
          </p:cNvPr>
          <p:cNvSpPr/>
          <p:nvPr/>
        </p:nvSpPr>
        <p:spPr>
          <a:xfrm>
            <a:off x="536385" y="4823296"/>
            <a:ext cx="1115165" cy="1534548"/>
          </a:xfrm>
          <a:prstGeom prst="roundRect">
            <a:avLst>
              <a:gd name="adj" fmla="val 1527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864841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Группа 22">
            <a:extLst>
              <a:ext uri="{FF2B5EF4-FFF2-40B4-BE49-F238E27FC236}">
                <a16:creationId xmlns:a16="http://schemas.microsoft.com/office/drawing/2014/main" id="{A5F4B7D3-B72E-4278-9B19-1FC1F262687D}"/>
              </a:ext>
            </a:extLst>
          </p:cNvPr>
          <p:cNvGrpSpPr/>
          <p:nvPr/>
        </p:nvGrpSpPr>
        <p:grpSpPr>
          <a:xfrm>
            <a:off x="1015074" y="3813436"/>
            <a:ext cx="4510543" cy="2502433"/>
            <a:chOff x="1015074" y="3842607"/>
            <a:chExt cx="4457963" cy="2473262"/>
          </a:xfrm>
        </p:grpSpPr>
        <p:pic>
          <p:nvPicPr>
            <p:cNvPr id="34" name="Рисунок 33">
              <a:extLst>
                <a:ext uri="{FF2B5EF4-FFF2-40B4-BE49-F238E27FC236}">
                  <a16:creationId xmlns:a16="http://schemas.microsoft.com/office/drawing/2014/main" id="{0631788E-86B6-AB12-8246-67EBA61E10C4}"/>
                </a:ext>
              </a:extLst>
            </p:cNvPr>
            <p:cNvPicPr>
              <a:picLocks noChangeAspect="1"/>
            </p:cNvPicPr>
            <p:nvPr/>
          </p:nvPicPr>
          <p:blipFill>
            <a:blip r:embed="rId2"/>
            <a:stretch>
              <a:fillRect/>
            </a:stretch>
          </p:blipFill>
          <p:spPr>
            <a:xfrm>
              <a:off x="1015074" y="4025884"/>
              <a:ext cx="4457963" cy="2289985"/>
            </a:xfrm>
            <a:prstGeom prst="rect">
              <a:avLst/>
            </a:prstGeom>
          </p:spPr>
        </p:pic>
        <p:cxnSp>
          <p:nvCxnSpPr>
            <p:cNvPr id="66" name="Прямая соединительная линия 65">
              <a:extLst>
                <a:ext uri="{FF2B5EF4-FFF2-40B4-BE49-F238E27FC236}">
                  <a16:creationId xmlns:a16="http://schemas.microsoft.com/office/drawing/2014/main" id="{2FF65586-B0F5-1589-06C0-3FF35A489C3C}"/>
                </a:ext>
              </a:extLst>
            </p:cNvPr>
            <p:cNvCxnSpPr>
              <a:cxnSpLocks/>
            </p:cNvCxnSpPr>
            <p:nvPr/>
          </p:nvCxnSpPr>
          <p:spPr>
            <a:xfrm flipV="1">
              <a:off x="2810278" y="4173891"/>
              <a:ext cx="0" cy="1993969"/>
            </a:xfrm>
            <a:prstGeom prst="line">
              <a:avLst/>
            </a:prstGeom>
            <a:ln w="381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a:extLst>
                <a:ext uri="{FF2B5EF4-FFF2-40B4-BE49-F238E27FC236}">
                  <a16:creationId xmlns:a16="http://schemas.microsoft.com/office/drawing/2014/main" id="{7D61F878-99EB-5A08-0F6F-1FE2248C56CB}"/>
                </a:ext>
              </a:extLst>
            </p:cNvPr>
            <p:cNvCxnSpPr>
              <a:cxnSpLocks/>
            </p:cNvCxnSpPr>
            <p:nvPr/>
          </p:nvCxnSpPr>
          <p:spPr>
            <a:xfrm flipV="1">
              <a:off x="3514630" y="4173891"/>
              <a:ext cx="0" cy="199396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a:extLst>
                <a:ext uri="{FF2B5EF4-FFF2-40B4-BE49-F238E27FC236}">
                  <a16:creationId xmlns:a16="http://schemas.microsoft.com/office/drawing/2014/main" id="{B8482615-08E5-FB5E-9DB1-17853C0CF571}"/>
                </a:ext>
              </a:extLst>
            </p:cNvPr>
            <p:cNvCxnSpPr>
              <a:cxnSpLocks/>
            </p:cNvCxnSpPr>
            <p:nvPr/>
          </p:nvCxnSpPr>
          <p:spPr>
            <a:xfrm flipV="1">
              <a:off x="2822147" y="4301383"/>
              <a:ext cx="1848853" cy="1264799"/>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23571733-0C35-F281-1F31-E92B84CFF321}"/>
                </a:ext>
              </a:extLst>
            </p:cNvPr>
            <p:cNvSpPr txBox="1"/>
            <p:nvPr/>
          </p:nvSpPr>
          <p:spPr>
            <a:xfrm>
              <a:off x="2523186" y="5922707"/>
              <a:ext cx="577954" cy="309481"/>
            </a:xfrm>
            <a:prstGeom prst="rect">
              <a:avLst/>
            </a:prstGeom>
            <a:noFill/>
          </p:spPr>
          <p:txBody>
            <a:bodyPr wrap="square">
              <a:spAutoFit/>
            </a:bodyPr>
            <a:lstStyle/>
            <a:p>
              <a:pPr algn="just">
                <a:lnSpc>
                  <a:spcPct val="120000"/>
                </a:lnSpc>
                <a:spcBef>
                  <a:spcPts val="600"/>
                </a:spcBef>
                <a:spcAft>
                  <a:spcPts val="600"/>
                </a:spcAft>
              </a:pPr>
              <a:r>
                <a:rPr lang="en-US" sz="1400" b="1" dirty="0">
                  <a:solidFill>
                    <a:srgbClr val="C00000"/>
                  </a:solidFill>
                  <a:latin typeface="TT Norms" panose="02000503030000020003"/>
                </a:rPr>
                <a:t>5</a:t>
              </a:r>
              <a:r>
                <a:rPr lang="ru-RU" sz="1400" b="1" dirty="0">
                  <a:solidFill>
                    <a:srgbClr val="C00000"/>
                  </a:solidFill>
                  <a:latin typeface="TT Norms" panose="02000503030000020003"/>
                </a:rPr>
                <a:t>0</a:t>
              </a:r>
            </a:p>
          </p:txBody>
        </p:sp>
        <p:sp>
          <p:nvSpPr>
            <p:cNvPr id="71" name="TextBox 70">
              <a:extLst>
                <a:ext uri="{FF2B5EF4-FFF2-40B4-BE49-F238E27FC236}">
                  <a16:creationId xmlns:a16="http://schemas.microsoft.com/office/drawing/2014/main" id="{F4E25E8C-C960-438E-0891-574AF8D9B12C}"/>
                </a:ext>
              </a:extLst>
            </p:cNvPr>
            <p:cNvSpPr txBox="1"/>
            <p:nvPr/>
          </p:nvSpPr>
          <p:spPr>
            <a:xfrm>
              <a:off x="3130327" y="5922706"/>
              <a:ext cx="577954" cy="309481"/>
            </a:xfrm>
            <a:prstGeom prst="rect">
              <a:avLst/>
            </a:prstGeom>
            <a:noFill/>
          </p:spPr>
          <p:txBody>
            <a:bodyPr wrap="square">
              <a:spAutoFit/>
            </a:bodyPr>
            <a:lstStyle/>
            <a:p>
              <a:pPr algn="just">
                <a:lnSpc>
                  <a:spcPct val="120000"/>
                </a:lnSpc>
                <a:spcBef>
                  <a:spcPts val="600"/>
                </a:spcBef>
                <a:spcAft>
                  <a:spcPts val="600"/>
                </a:spcAft>
              </a:pPr>
              <a:r>
                <a:rPr lang="en-US" sz="1400" b="1" dirty="0">
                  <a:solidFill>
                    <a:srgbClr val="C00000"/>
                  </a:solidFill>
                  <a:latin typeface="TT Norms" panose="02000503030000020003"/>
                </a:rPr>
                <a:t>3</a:t>
              </a:r>
              <a:r>
                <a:rPr lang="ru-RU" sz="1400" b="1" dirty="0">
                  <a:solidFill>
                    <a:srgbClr val="C00000"/>
                  </a:solidFill>
                  <a:latin typeface="TT Norms" panose="02000503030000020003"/>
                </a:rPr>
                <a:t>00</a:t>
              </a:r>
            </a:p>
          </p:txBody>
        </p:sp>
        <p:sp>
          <p:nvSpPr>
            <p:cNvPr id="99" name="Прямоугольник: скругленные углы 98">
              <a:extLst>
                <a:ext uri="{FF2B5EF4-FFF2-40B4-BE49-F238E27FC236}">
                  <a16:creationId xmlns:a16="http://schemas.microsoft.com/office/drawing/2014/main" id="{6749D529-A84C-4150-8160-E07A2C2B8BAE}"/>
                </a:ext>
              </a:extLst>
            </p:cNvPr>
            <p:cNvSpPr/>
            <p:nvPr/>
          </p:nvSpPr>
          <p:spPr>
            <a:xfrm>
              <a:off x="1869246" y="5186411"/>
              <a:ext cx="577951" cy="256610"/>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0" name="TextBox 99">
              <a:extLst>
                <a:ext uri="{FF2B5EF4-FFF2-40B4-BE49-F238E27FC236}">
                  <a16:creationId xmlns:a16="http://schemas.microsoft.com/office/drawing/2014/main" id="{89FB2D32-76FD-4883-A4E5-ADC1688DC7F9}"/>
                </a:ext>
              </a:extLst>
            </p:cNvPr>
            <p:cNvSpPr txBox="1"/>
            <p:nvPr/>
          </p:nvSpPr>
          <p:spPr>
            <a:xfrm>
              <a:off x="1898657" y="5186411"/>
              <a:ext cx="534776"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5</a:t>
              </a:r>
            </a:p>
          </p:txBody>
        </p:sp>
        <p:sp>
          <p:nvSpPr>
            <p:cNvPr id="101" name="Прямоугольник: скругленные углы 100">
              <a:extLst>
                <a:ext uri="{FF2B5EF4-FFF2-40B4-BE49-F238E27FC236}">
                  <a16:creationId xmlns:a16="http://schemas.microsoft.com/office/drawing/2014/main" id="{475E4321-8282-4D6F-AB22-82190EAC2187}"/>
                </a:ext>
              </a:extLst>
            </p:cNvPr>
            <p:cNvSpPr/>
            <p:nvPr/>
          </p:nvSpPr>
          <p:spPr>
            <a:xfrm>
              <a:off x="2858832" y="4679118"/>
              <a:ext cx="577951" cy="256610"/>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2" name="TextBox 101">
              <a:extLst>
                <a:ext uri="{FF2B5EF4-FFF2-40B4-BE49-F238E27FC236}">
                  <a16:creationId xmlns:a16="http://schemas.microsoft.com/office/drawing/2014/main" id="{1ACB6122-6FDE-4971-BDA0-449C865CBACD}"/>
                </a:ext>
              </a:extLst>
            </p:cNvPr>
            <p:cNvSpPr txBox="1"/>
            <p:nvPr/>
          </p:nvSpPr>
          <p:spPr>
            <a:xfrm>
              <a:off x="2884756" y="4679118"/>
              <a:ext cx="538264"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4</a:t>
              </a:r>
            </a:p>
          </p:txBody>
        </p:sp>
        <p:sp>
          <p:nvSpPr>
            <p:cNvPr id="103" name="Прямоугольник: скругленные углы 102">
              <a:extLst>
                <a:ext uri="{FF2B5EF4-FFF2-40B4-BE49-F238E27FC236}">
                  <a16:creationId xmlns:a16="http://schemas.microsoft.com/office/drawing/2014/main" id="{2B1333F7-D051-4134-82D3-F01305AD5FA9}"/>
                </a:ext>
              </a:extLst>
            </p:cNvPr>
            <p:cNvSpPr/>
            <p:nvPr/>
          </p:nvSpPr>
          <p:spPr>
            <a:xfrm>
              <a:off x="3613349" y="4322166"/>
              <a:ext cx="577951" cy="256610"/>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4" name="TextBox 103">
              <a:extLst>
                <a:ext uri="{FF2B5EF4-FFF2-40B4-BE49-F238E27FC236}">
                  <a16:creationId xmlns:a16="http://schemas.microsoft.com/office/drawing/2014/main" id="{4B1205D2-BB05-4949-B407-EDAA02CC6A26}"/>
                </a:ext>
              </a:extLst>
            </p:cNvPr>
            <p:cNvSpPr txBox="1"/>
            <p:nvPr/>
          </p:nvSpPr>
          <p:spPr>
            <a:xfrm>
              <a:off x="3648374" y="4322166"/>
              <a:ext cx="529162"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2</a:t>
              </a:r>
            </a:p>
          </p:txBody>
        </p:sp>
        <p:sp>
          <p:nvSpPr>
            <p:cNvPr id="105" name="Прямоугольник: скругленные углы 104">
              <a:extLst>
                <a:ext uri="{FF2B5EF4-FFF2-40B4-BE49-F238E27FC236}">
                  <a16:creationId xmlns:a16="http://schemas.microsoft.com/office/drawing/2014/main" id="{816CE62B-EFC5-409E-B547-332E9141414B}"/>
                </a:ext>
              </a:extLst>
            </p:cNvPr>
            <p:cNvSpPr/>
            <p:nvPr/>
          </p:nvSpPr>
          <p:spPr>
            <a:xfrm>
              <a:off x="2884756" y="5680023"/>
              <a:ext cx="577951" cy="256610"/>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6" name="TextBox 105">
              <a:extLst>
                <a:ext uri="{FF2B5EF4-FFF2-40B4-BE49-F238E27FC236}">
                  <a16:creationId xmlns:a16="http://schemas.microsoft.com/office/drawing/2014/main" id="{CE602D13-0AC7-4FF4-947F-60152CAB8FBB}"/>
                </a:ext>
              </a:extLst>
            </p:cNvPr>
            <p:cNvSpPr txBox="1"/>
            <p:nvPr/>
          </p:nvSpPr>
          <p:spPr>
            <a:xfrm>
              <a:off x="2926360" y="5680023"/>
              <a:ext cx="522584"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3</a:t>
              </a:r>
            </a:p>
          </p:txBody>
        </p:sp>
        <p:sp>
          <p:nvSpPr>
            <p:cNvPr id="69" name="TextBox 68">
              <a:extLst>
                <a:ext uri="{FF2B5EF4-FFF2-40B4-BE49-F238E27FC236}">
                  <a16:creationId xmlns:a16="http://schemas.microsoft.com/office/drawing/2014/main" id="{6C844161-0901-9187-69F6-864F3C1CBB83}"/>
                </a:ext>
              </a:extLst>
            </p:cNvPr>
            <p:cNvSpPr txBox="1"/>
            <p:nvPr/>
          </p:nvSpPr>
          <p:spPr>
            <a:xfrm rot="16200000">
              <a:off x="4503057" y="4186031"/>
              <a:ext cx="1020465" cy="333617"/>
            </a:xfrm>
            <a:prstGeom prst="rect">
              <a:avLst/>
            </a:prstGeom>
            <a:noFill/>
          </p:spPr>
          <p:txBody>
            <a:bodyPr wrap="square">
              <a:spAutoFit/>
            </a:bodyPr>
            <a:lstStyle/>
            <a:p>
              <a:pPr algn="just">
                <a:lnSpc>
                  <a:spcPct val="120000"/>
                </a:lnSpc>
                <a:spcBef>
                  <a:spcPts val="600"/>
                </a:spcBef>
                <a:spcAft>
                  <a:spcPts val="600"/>
                </a:spcAft>
              </a:pPr>
              <a:r>
                <a:rPr lang="ru-RU" sz="1400" b="1" dirty="0" err="1">
                  <a:solidFill>
                    <a:schemeClr val="accent1">
                      <a:lumMod val="75000"/>
                    </a:schemeClr>
                  </a:solidFill>
                  <a:latin typeface="TT Norms" panose="02000503030000020003"/>
                </a:rPr>
                <a:t>Кгл+Кал</a:t>
              </a:r>
              <a:endParaRPr lang="ru-RU" sz="1400" b="1" dirty="0">
                <a:solidFill>
                  <a:schemeClr val="accent1">
                    <a:lumMod val="75000"/>
                  </a:schemeClr>
                </a:solidFill>
                <a:latin typeface="TT Norms" panose="02000503030000020003"/>
              </a:endParaRPr>
            </a:p>
          </p:txBody>
        </p:sp>
        <p:sp>
          <p:nvSpPr>
            <p:cNvPr id="109" name="Прямоугольник: скругленные углы 108">
              <a:extLst>
                <a:ext uri="{FF2B5EF4-FFF2-40B4-BE49-F238E27FC236}">
                  <a16:creationId xmlns:a16="http://schemas.microsoft.com/office/drawing/2014/main" id="{06F3188C-41F5-4C7C-88A5-8505331BCE3C}"/>
                </a:ext>
              </a:extLst>
            </p:cNvPr>
            <p:cNvSpPr/>
            <p:nvPr/>
          </p:nvSpPr>
          <p:spPr>
            <a:xfrm>
              <a:off x="4013463" y="4760347"/>
              <a:ext cx="577951" cy="256610"/>
            </a:xfrm>
            <a:prstGeom prst="roundRect">
              <a:avLst>
                <a:gd name="adj" fmla="val 50000"/>
              </a:avLst>
            </a:prstGeom>
            <a:solidFill>
              <a:schemeClr val="bg1">
                <a:alpha val="82000"/>
              </a:scheme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0" name="TextBox 109">
              <a:extLst>
                <a:ext uri="{FF2B5EF4-FFF2-40B4-BE49-F238E27FC236}">
                  <a16:creationId xmlns:a16="http://schemas.microsoft.com/office/drawing/2014/main" id="{0B423A32-62D0-4009-929E-148778EF16C4}"/>
                </a:ext>
              </a:extLst>
            </p:cNvPr>
            <p:cNvSpPr txBox="1"/>
            <p:nvPr/>
          </p:nvSpPr>
          <p:spPr>
            <a:xfrm>
              <a:off x="4055067" y="4760347"/>
              <a:ext cx="522584"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1</a:t>
              </a:r>
            </a:p>
          </p:txBody>
        </p:sp>
      </p:grpSp>
      <p:grpSp>
        <p:nvGrpSpPr>
          <p:cNvPr id="21" name="Группа 20">
            <a:extLst>
              <a:ext uri="{FF2B5EF4-FFF2-40B4-BE49-F238E27FC236}">
                <a16:creationId xmlns:a16="http://schemas.microsoft.com/office/drawing/2014/main" id="{56626B19-F6F7-49C7-9033-A92B2494385E}"/>
              </a:ext>
            </a:extLst>
          </p:cNvPr>
          <p:cNvGrpSpPr/>
          <p:nvPr/>
        </p:nvGrpSpPr>
        <p:grpSpPr>
          <a:xfrm>
            <a:off x="7369037" y="4042908"/>
            <a:ext cx="3739700" cy="2255933"/>
            <a:chOff x="6926649" y="4016972"/>
            <a:chExt cx="4268416" cy="2574875"/>
          </a:xfrm>
        </p:grpSpPr>
        <p:pic>
          <p:nvPicPr>
            <p:cNvPr id="114" name="Рисунок 113">
              <a:extLst>
                <a:ext uri="{FF2B5EF4-FFF2-40B4-BE49-F238E27FC236}">
                  <a16:creationId xmlns:a16="http://schemas.microsoft.com/office/drawing/2014/main" id="{4938DA83-6EE0-484A-8FF5-F671B5BFB0AA}"/>
                </a:ext>
              </a:extLst>
            </p:cNvPr>
            <p:cNvPicPr>
              <a:picLocks noChangeAspect="1"/>
            </p:cNvPicPr>
            <p:nvPr/>
          </p:nvPicPr>
          <p:blipFill>
            <a:blip r:embed="rId3"/>
            <a:stretch>
              <a:fillRect/>
            </a:stretch>
          </p:blipFill>
          <p:spPr>
            <a:xfrm>
              <a:off x="6926649" y="4016972"/>
              <a:ext cx="4268416" cy="2574875"/>
            </a:xfrm>
            <a:prstGeom prst="rect">
              <a:avLst/>
            </a:prstGeom>
          </p:spPr>
        </p:pic>
        <p:cxnSp>
          <p:nvCxnSpPr>
            <p:cNvPr id="115" name="Прямая соединительная линия 114">
              <a:extLst>
                <a:ext uri="{FF2B5EF4-FFF2-40B4-BE49-F238E27FC236}">
                  <a16:creationId xmlns:a16="http://schemas.microsoft.com/office/drawing/2014/main" id="{7B151803-B4DC-459D-8A74-69D0EC547DD4}"/>
                </a:ext>
              </a:extLst>
            </p:cNvPr>
            <p:cNvCxnSpPr>
              <a:cxnSpLocks/>
            </p:cNvCxnSpPr>
            <p:nvPr/>
          </p:nvCxnSpPr>
          <p:spPr>
            <a:xfrm>
              <a:off x="7292363" y="6488122"/>
              <a:ext cx="79436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a:extLst>
                <a:ext uri="{FF2B5EF4-FFF2-40B4-BE49-F238E27FC236}">
                  <a16:creationId xmlns:a16="http://schemas.microsoft.com/office/drawing/2014/main" id="{C1EBA7B3-57D0-4579-9428-F43E62622688}"/>
                </a:ext>
              </a:extLst>
            </p:cNvPr>
            <p:cNvCxnSpPr>
              <a:cxnSpLocks/>
            </p:cNvCxnSpPr>
            <p:nvPr/>
          </p:nvCxnSpPr>
          <p:spPr>
            <a:xfrm>
              <a:off x="8270875" y="6488122"/>
              <a:ext cx="304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Прямая соединительная линия 116">
              <a:extLst>
                <a:ext uri="{FF2B5EF4-FFF2-40B4-BE49-F238E27FC236}">
                  <a16:creationId xmlns:a16="http://schemas.microsoft.com/office/drawing/2014/main" id="{55F937BA-6115-49B4-948F-22D1E8741F41}"/>
                </a:ext>
              </a:extLst>
            </p:cNvPr>
            <p:cNvCxnSpPr>
              <a:cxnSpLocks/>
            </p:cNvCxnSpPr>
            <p:nvPr/>
          </p:nvCxnSpPr>
          <p:spPr>
            <a:xfrm>
              <a:off x="9001125" y="6488122"/>
              <a:ext cx="9842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Прямая соединительная линия 117">
              <a:extLst>
                <a:ext uri="{FF2B5EF4-FFF2-40B4-BE49-F238E27FC236}">
                  <a16:creationId xmlns:a16="http://schemas.microsoft.com/office/drawing/2014/main" id="{A197428A-1FB8-4F78-B889-0B32989C9D01}"/>
                </a:ext>
              </a:extLst>
            </p:cNvPr>
            <p:cNvCxnSpPr>
              <a:cxnSpLocks/>
            </p:cNvCxnSpPr>
            <p:nvPr/>
          </p:nvCxnSpPr>
          <p:spPr>
            <a:xfrm>
              <a:off x="9248775" y="6488122"/>
              <a:ext cx="1968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 name="Группа 18">
            <a:extLst>
              <a:ext uri="{FF2B5EF4-FFF2-40B4-BE49-F238E27FC236}">
                <a16:creationId xmlns:a16="http://schemas.microsoft.com/office/drawing/2014/main" id="{780DA6C5-172F-43C8-A43D-281063337098}"/>
              </a:ext>
            </a:extLst>
          </p:cNvPr>
          <p:cNvGrpSpPr/>
          <p:nvPr/>
        </p:nvGrpSpPr>
        <p:grpSpPr>
          <a:xfrm>
            <a:off x="7361995" y="1346795"/>
            <a:ext cx="3782178" cy="2161244"/>
            <a:chOff x="6869926" y="1138041"/>
            <a:chExt cx="4316899" cy="2466799"/>
          </a:xfrm>
        </p:grpSpPr>
        <p:pic>
          <p:nvPicPr>
            <p:cNvPr id="111" name="Рисунок 110">
              <a:extLst>
                <a:ext uri="{FF2B5EF4-FFF2-40B4-BE49-F238E27FC236}">
                  <a16:creationId xmlns:a16="http://schemas.microsoft.com/office/drawing/2014/main" id="{4DAFD435-896A-44EE-88C7-2F7D86B2FE35}"/>
                </a:ext>
              </a:extLst>
            </p:cNvPr>
            <p:cNvPicPr>
              <a:picLocks noChangeAspect="1"/>
            </p:cNvPicPr>
            <p:nvPr/>
          </p:nvPicPr>
          <p:blipFill>
            <a:blip r:embed="rId4"/>
            <a:stretch>
              <a:fillRect/>
            </a:stretch>
          </p:blipFill>
          <p:spPr>
            <a:xfrm>
              <a:off x="6869926" y="1138041"/>
              <a:ext cx="4316899" cy="2466799"/>
            </a:xfrm>
            <a:prstGeom prst="rect">
              <a:avLst/>
            </a:prstGeom>
          </p:spPr>
        </p:pic>
        <p:cxnSp>
          <p:nvCxnSpPr>
            <p:cNvPr id="119" name="Прямая соединительная линия 118">
              <a:extLst>
                <a:ext uri="{FF2B5EF4-FFF2-40B4-BE49-F238E27FC236}">
                  <a16:creationId xmlns:a16="http://schemas.microsoft.com/office/drawing/2014/main" id="{243F41D0-9DA3-4006-9342-B929328F82FD}"/>
                </a:ext>
              </a:extLst>
            </p:cNvPr>
            <p:cNvCxnSpPr>
              <a:cxnSpLocks/>
            </p:cNvCxnSpPr>
            <p:nvPr/>
          </p:nvCxnSpPr>
          <p:spPr>
            <a:xfrm>
              <a:off x="7254263" y="3569915"/>
              <a:ext cx="40383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a:extLst>
                <a:ext uri="{FF2B5EF4-FFF2-40B4-BE49-F238E27FC236}">
                  <a16:creationId xmlns:a16="http://schemas.microsoft.com/office/drawing/2014/main" id="{DE48A7B9-9CDA-40B3-AA14-5F4A03CA4A1E}"/>
                </a:ext>
              </a:extLst>
            </p:cNvPr>
            <p:cNvCxnSpPr>
              <a:cxnSpLocks/>
            </p:cNvCxnSpPr>
            <p:nvPr/>
          </p:nvCxnSpPr>
          <p:spPr>
            <a:xfrm>
              <a:off x="7987517" y="3569915"/>
              <a:ext cx="44845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1" name="Прямая соединительная линия 120">
              <a:extLst>
                <a:ext uri="{FF2B5EF4-FFF2-40B4-BE49-F238E27FC236}">
                  <a16:creationId xmlns:a16="http://schemas.microsoft.com/office/drawing/2014/main" id="{7A0D4D42-AF7A-4FF6-B631-1ACF1942E8CB}"/>
                </a:ext>
              </a:extLst>
            </p:cNvPr>
            <p:cNvCxnSpPr>
              <a:cxnSpLocks/>
            </p:cNvCxnSpPr>
            <p:nvPr/>
          </p:nvCxnSpPr>
          <p:spPr>
            <a:xfrm>
              <a:off x="9063842" y="3569915"/>
              <a:ext cx="66118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Прямая соединительная линия 121">
              <a:extLst>
                <a:ext uri="{FF2B5EF4-FFF2-40B4-BE49-F238E27FC236}">
                  <a16:creationId xmlns:a16="http://schemas.microsoft.com/office/drawing/2014/main" id="{5A33E8DB-CAA4-4AF0-A6B9-F6F13D06E4CF}"/>
                </a:ext>
              </a:extLst>
            </p:cNvPr>
            <p:cNvCxnSpPr>
              <a:cxnSpLocks/>
            </p:cNvCxnSpPr>
            <p:nvPr/>
          </p:nvCxnSpPr>
          <p:spPr>
            <a:xfrm>
              <a:off x="10095717" y="3569915"/>
              <a:ext cx="16588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 name="Группа 12">
            <a:extLst>
              <a:ext uri="{FF2B5EF4-FFF2-40B4-BE49-F238E27FC236}">
                <a16:creationId xmlns:a16="http://schemas.microsoft.com/office/drawing/2014/main" id="{141E4C7D-9F84-422B-B22B-345F78F9D9A1}"/>
              </a:ext>
            </a:extLst>
          </p:cNvPr>
          <p:cNvGrpSpPr/>
          <p:nvPr/>
        </p:nvGrpSpPr>
        <p:grpSpPr>
          <a:xfrm>
            <a:off x="958686" y="1279984"/>
            <a:ext cx="4525847" cy="2324856"/>
            <a:chOff x="958686" y="1136263"/>
            <a:chExt cx="4805631" cy="2468577"/>
          </a:xfrm>
        </p:grpSpPr>
        <p:pic>
          <p:nvPicPr>
            <p:cNvPr id="46" name="Рисунок 45">
              <a:extLst>
                <a:ext uri="{FF2B5EF4-FFF2-40B4-BE49-F238E27FC236}">
                  <a16:creationId xmlns:a16="http://schemas.microsoft.com/office/drawing/2014/main" id="{CBDDDC33-CDCF-C1DD-8BFA-E2E00F9FCBF2}"/>
                </a:ext>
              </a:extLst>
            </p:cNvPr>
            <p:cNvPicPr>
              <a:picLocks noChangeAspect="1"/>
            </p:cNvPicPr>
            <p:nvPr/>
          </p:nvPicPr>
          <p:blipFill>
            <a:blip r:embed="rId2"/>
            <a:stretch>
              <a:fillRect/>
            </a:stretch>
          </p:blipFill>
          <p:spPr>
            <a:xfrm>
              <a:off x="958686" y="1136263"/>
              <a:ext cx="4805631" cy="2468577"/>
            </a:xfrm>
            <a:prstGeom prst="rect">
              <a:avLst/>
            </a:prstGeom>
          </p:spPr>
        </p:pic>
        <p:cxnSp>
          <p:nvCxnSpPr>
            <p:cNvPr id="48" name="Прямая соединительная линия 47">
              <a:extLst>
                <a:ext uri="{FF2B5EF4-FFF2-40B4-BE49-F238E27FC236}">
                  <a16:creationId xmlns:a16="http://schemas.microsoft.com/office/drawing/2014/main" id="{3AF4DCFD-D0E7-99B8-26EF-E1DDDA67C183}"/>
                </a:ext>
              </a:extLst>
            </p:cNvPr>
            <p:cNvCxnSpPr>
              <a:cxnSpLocks/>
            </p:cNvCxnSpPr>
            <p:nvPr/>
          </p:nvCxnSpPr>
          <p:spPr>
            <a:xfrm flipV="1">
              <a:off x="2231651" y="1459087"/>
              <a:ext cx="2646714" cy="1715913"/>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1" name="Прямоугольник: скругленные углы 80">
              <a:extLst>
                <a:ext uri="{FF2B5EF4-FFF2-40B4-BE49-F238E27FC236}">
                  <a16:creationId xmlns:a16="http://schemas.microsoft.com/office/drawing/2014/main" id="{2226DFE0-4186-4E8B-87FE-EA0E59C404C1}"/>
                </a:ext>
              </a:extLst>
            </p:cNvPr>
            <p:cNvSpPr/>
            <p:nvPr/>
          </p:nvSpPr>
          <p:spPr>
            <a:xfrm>
              <a:off x="2128964" y="2375679"/>
              <a:ext cx="658813" cy="276623"/>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2" name="TextBox 81">
              <a:extLst>
                <a:ext uri="{FF2B5EF4-FFF2-40B4-BE49-F238E27FC236}">
                  <a16:creationId xmlns:a16="http://schemas.microsoft.com/office/drawing/2014/main" id="{E382EF61-F89D-4DCF-9F05-D7F3C7B32688}"/>
                </a:ext>
              </a:extLst>
            </p:cNvPr>
            <p:cNvSpPr txBox="1"/>
            <p:nvPr/>
          </p:nvSpPr>
          <p:spPr>
            <a:xfrm>
              <a:off x="2201756" y="2375679"/>
              <a:ext cx="586021" cy="277783"/>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4</a:t>
              </a:r>
            </a:p>
          </p:txBody>
        </p:sp>
        <p:sp>
          <p:nvSpPr>
            <p:cNvPr id="83" name="Прямоугольник: скругленные углы 82">
              <a:extLst>
                <a:ext uri="{FF2B5EF4-FFF2-40B4-BE49-F238E27FC236}">
                  <a16:creationId xmlns:a16="http://schemas.microsoft.com/office/drawing/2014/main" id="{DE2D7F07-A49D-44A8-920C-72E31F411085}"/>
                </a:ext>
              </a:extLst>
            </p:cNvPr>
            <p:cNvSpPr/>
            <p:nvPr/>
          </p:nvSpPr>
          <p:spPr>
            <a:xfrm>
              <a:off x="3334738" y="1575506"/>
              <a:ext cx="711974" cy="276623"/>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4" name="TextBox 83">
              <a:extLst>
                <a:ext uri="{FF2B5EF4-FFF2-40B4-BE49-F238E27FC236}">
                  <a16:creationId xmlns:a16="http://schemas.microsoft.com/office/drawing/2014/main" id="{69050E9B-525C-4C00-9D8C-55FEF86AD708}"/>
                </a:ext>
              </a:extLst>
            </p:cNvPr>
            <p:cNvSpPr txBox="1"/>
            <p:nvPr/>
          </p:nvSpPr>
          <p:spPr>
            <a:xfrm>
              <a:off x="3407531" y="1575506"/>
              <a:ext cx="579645"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2</a:t>
              </a:r>
            </a:p>
          </p:txBody>
        </p:sp>
        <p:sp>
          <p:nvSpPr>
            <p:cNvPr id="85" name="Прямоугольник: скругленные углы 84">
              <a:extLst>
                <a:ext uri="{FF2B5EF4-FFF2-40B4-BE49-F238E27FC236}">
                  <a16:creationId xmlns:a16="http://schemas.microsoft.com/office/drawing/2014/main" id="{D8B7E343-5260-4979-847E-37D8C3A392A8}"/>
                </a:ext>
              </a:extLst>
            </p:cNvPr>
            <p:cNvSpPr/>
            <p:nvPr/>
          </p:nvSpPr>
          <p:spPr>
            <a:xfrm>
              <a:off x="4179394" y="2406635"/>
              <a:ext cx="641263" cy="276623"/>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2" name="TextBox 91">
              <a:extLst>
                <a:ext uri="{FF2B5EF4-FFF2-40B4-BE49-F238E27FC236}">
                  <a16:creationId xmlns:a16="http://schemas.microsoft.com/office/drawing/2014/main" id="{F93A9091-2A2D-4158-9495-8166938A2C57}"/>
                </a:ext>
              </a:extLst>
            </p:cNvPr>
            <p:cNvSpPr txBox="1"/>
            <p:nvPr/>
          </p:nvSpPr>
          <p:spPr>
            <a:xfrm>
              <a:off x="4252187" y="2406635"/>
              <a:ext cx="543185" cy="277783"/>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1</a:t>
              </a:r>
            </a:p>
          </p:txBody>
        </p:sp>
      </p:grpSp>
      <p:sp>
        <p:nvSpPr>
          <p:cNvPr id="2" name="Номер слайда 1">
            <a:extLst>
              <a:ext uri="{FF2B5EF4-FFF2-40B4-BE49-F238E27FC236}">
                <a16:creationId xmlns:a16="http://schemas.microsoft.com/office/drawing/2014/main" id="{143C507C-3D61-07D0-658D-6FA7B0347AAB}"/>
              </a:ext>
            </a:extLst>
          </p:cNvPr>
          <p:cNvSpPr>
            <a:spLocks noGrp="1"/>
          </p:cNvSpPr>
          <p:nvPr>
            <p:ph type="sldNum" sz="quarter" idx="12"/>
          </p:nvPr>
        </p:nvSpPr>
        <p:spPr/>
        <p:txBody>
          <a:bodyPr/>
          <a:lstStyle/>
          <a:p>
            <a:fld id="{D3D20775-C6ED-4CFC-A0E3-2E43A9156611}" type="slidenum">
              <a:rPr lang="ru-RU" smtClean="0"/>
              <a:pPr/>
              <a:t>26</a:t>
            </a:fld>
            <a:endParaRPr lang="ru-RU" dirty="0"/>
          </a:p>
        </p:txBody>
      </p:sp>
      <p:sp>
        <p:nvSpPr>
          <p:cNvPr id="6" name="TextBox 5">
            <a:extLst>
              <a:ext uri="{FF2B5EF4-FFF2-40B4-BE49-F238E27FC236}">
                <a16:creationId xmlns:a16="http://schemas.microsoft.com/office/drawing/2014/main" id="{34650BC3-43F9-4138-742D-DF3E24FC44C6}"/>
              </a:ext>
            </a:extLst>
          </p:cNvPr>
          <p:cNvSpPr txBox="1"/>
          <p:nvPr/>
        </p:nvSpPr>
        <p:spPr>
          <a:xfrm rot="16200000">
            <a:off x="4526741" y="1429275"/>
            <a:ext cx="1020465" cy="333617"/>
          </a:xfrm>
          <a:prstGeom prst="rect">
            <a:avLst/>
          </a:prstGeom>
          <a:noFill/>
        </p:spPr>
        <p:txBody>
          <a:bodyPr wrap="square">
            <a:spAutoFit/>
          </a:bodyPr>
          <a:lstStyle/>
          <a:p>
            <a:pPr algn="just">
              <a:lnSpc>
                <a:spcPct val="120000"/>
              </a:lnSpc>
              <a:spcBef>
                <a:spcPts val="600"/>
              </a:spcBef>
              <a:spcAft>
                <a:spcPts val="600"/>
              </a:spcAft>
            </a:pPr>
            <a:r>
              <a:rPr lang="ru-RU" sz="1400" b="1" dirty="0" err="1">
                <a:solidFill>
                  <a:schemeClr val="accent1">
                    <a:lumMod val="75000"/>
                  </a:schemeClr>
                </a:solidFill>
                <a:latin typeface="TT Norms" panose="02000503030000020003"/>
              </a:rPr>
              <a:t>Кгл+Кал</a:t>
            </a:r>
            <a:endParaRPr lang="ru-RU" sz="1400" b="1" dirty="0">
              <a:solidFill>
                <a:schemeClr val="accent1">
                  <a:lumMod val="75000"/>
                </a:schemeClr>
              </a:solidFill>
              <a:latin typeface="TT Norms" panose="02000503030000020003"/>
            </a:endParaRPr>
          </a:p>
        </p:txBody>
      </p:sp>
      <p:sp>
        <p:nvSpPr>
          <p:cNvPr id="7" name="TextBox 6">
            <a:extLst>
              <a:ext uri="{FF2B5EF4-FFF2-40B4-BE49-F238E27FC236}">
                <a16:creationId xmlns:a16="http://schemas.microsoft.com/office/drawing/2014/main" id="{D472D3EC-D356-BA55-E44C-A92CB66D40AF}"/>
              </a:ext>
            </a:extLst>
          </p:cNvPr>
          <p:cNvSpPr txBox="1"/>
          <p:nvPr/>
        </p:nvSpPr>
        <p:spPr>
          <a:xfrm rot="16200000">
            <a:off x="530170" y="2173172"/>
            <a:ext cx="623028" cy="402546"/>
          </a:xfrm>
          <a:prstGeom prst="rect">
            <a:avLst/>
          </a:prstGeom>
          <a:noFill/>
        </p:spPr>
        <p:txBody>
          <a:bodyPr wrap="square">
            <a:spAutoFit/>
          </a:bodyPr>
          <a:lstStyle/>
          <a:p>
            <a:pPr algn="just">
              <a:lnSpc>
                <a:spcPct val="120000"/>
              </a:lnSpc>
              <a:spcBef>
                <a:spcPts val="600"/>
              </a:spcBef>
              <a:spcAft>
                <a:spcPts val="600"/>
              </a:spcAft>
            </a:pPr>
            <a:r>
              <a:rPr lang="ru-RU" dirty="0" err="1">
                <a:solidFill>
                  <a:schemeClr val="accent1">
                    <a:lumMod val="75000"/>
                  </a:schemeClr>
                </a:solidFill>
                <a:latin typeface="TT Norms" panose="02000503030000020003"/>
              </a:rPr>
              <a:t>Кп</a:t>
            </a:r>
            <a:endParaRPr lang="ru-RU" dirty="0">
              <a:solidFill>
                <a:schemeClr val="accent1">
                  <a:lumMod val="75000"/>
                </a:schemeClr>
              </a:solidFill>
              <a:latin typeface="TT Norms" panose="02000503030000020003"/>
            </a:endParaRPr>
          </a:p>
        </p:txBody>
      </p:sp>
      <p:sp>
        <p:nvSpPr>
          <p:cNvPr id="56" name="TextBox 55">
            <a:extLst>
              <a:ext uri="{FF2B5EF4-FFF2-40B4-BE49-F238E27FC236}">
                <a16:creationId xmlns:a16="http://schemas.microsoft.com/office/drawing/2014/main" id="{28DDE3FA-28E4-15DF-61D2-D3E589C59DA9}"/>
              </a:ext>
            </a:extLst>
          </p:cNvPr>
          <p:cNvSpPr txBox="1"/>
          <p:nvPr/>
        </p:nvSpPr>
        <p:spPr>
          <a:xfrm rot="16200000">
            <a:off x="526384" y="5052560"/>
            <a:ext cx="623028" cy="402546"/>
          </a:xfrm>
          <a:prstGeom prst="rect">
            <a:avLst/>
          </a:prstGeom>
          <a:noFill/>
        </p:spPr>
        <p:txBody>
          <a:bodyPr wrap="square">
            <a:spAutoFit/>
          </a:bodyPr>
          <a:lstStyle/>
          <a:p>
            <a:pPr algn="just">
              <a:lnSpc>
                <a:spcPct val="120000"/>
              </a:lnSpc>
              <a:spcBef>
                <a:spcPts val="600"/>
              </a:spcBef>
              <a:spcAft>
                <a:spcPts val="600"/>
              </a:spcAft>
            </a:pPr>
            <a:r>
              <a:rPr lang="ru-RU" dirty="0" err="1">
                <a:solidFill>
                  <a:schemeClr val="accent1">
                    <a:lumMod val="75000"/>
                  </a:schemeClr>
                </a:solidFill>
                <a:latin typeface="TT Norms" panose="02000503030000020003"/>
              </a:rPr>
              <a:t>Кп</a:t>
            </a:r>
            <a:endParaRPr lang="ru-RU" dirty="0">
              <a:solidFill>
                <a:schemeClr val="accent1">
                  <a:lumMod val="75000"/>
                </a:schemeClr>
              </a:solidFill>
              <a:latin typeface="TT Norms" panose="02000503030000020003"/>
            </a:endParaRPr>
          </a:p>
        </p:txBody>
      </p:sp>
      <p:cxnSp>
        <p:nvCxnSpPr>
          <p:cNvPr id="86" name="Прямая соединительная линия 85">
            <a:extLst>
              <a:ext uri="{FF2B5EF4-FFF2-40B4-BE49-F238E27FC236}">
                <a16:creationId xmlns:a16="http://schemas.microsoft.com/office/drawing/2014/main" id="{DD0F22F8-9F3F-04E4-74B6-4CAEC933F7A0}"/>
              </a:ext>
            </a:extLst>
          </p:cNvPr>
          <p:cNvCxnSpPr>
            <a:cxnSpLocks/>
          </p:cNvCxnSpPr>
          <p:nvPr/>
        </p:nvCxnSpPr>
        <p:spPr>
          <a:xfrm>
            <a:off x="5561302" y="1827063"/>
            <a:ext cx="510233"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A3D13141-E004-3989-C120-52FE70A968C7}"/>
              </a:ext>
            </a:extLst>
          </p:cNvPr>
          <p:cNvSpPr txBox="1"/>
          <p:nvPr/>
        </p:nvSpPr>
        <p:spPr>
          <a:xfrm>
            <a:off x="5744969" y="1533995"/>
            <a:ext cx="477542" cy="333617"/>
          </a:xfrm>
          <a:prstGeom prst="rect">
            <a:avLst/>
          </a:prstGeom>
          <a:noFill/>
        </p:spPr>
        <p:txBody>
          <a:bodyPr wrap="square">
            <a:spAutoFit/>
          </a:bodyPr>
          <a:lstStyle/>
          <a:p>
            <a:pPr algn="just">
              <a:lnSpc>
                <a:spcPct val="120000"/>
              </a:lnSpc>
              <a:spcBef>
                <a:spcPts val="600"/>
              </a:spcBef>
              <a:spcAft>
                <a:spcPts val="600"/>
              </a:spcAft>
            </a:pPr>
            <a:r>
              <a:rPr lang="en-US" sz="1400" b="1" dirty="0">
                <a:solidFill>
                  <a:srgbClr val="C00000"/>
                </a:solidFill>
                <a:latin typeface="TT Norms" panose="02000503030000020003"/>
              </a:rPr>
              <a:t>0.2</a:t>
            </a:r>
            <a:endParaRPr lang="ru-RU" sz="1400" b="1" dirty="0">
              <a:solidFill>
                <a:srgbClr val="C00000"/>
              </a:solidFill>
              <a:latin typeface="TT Norms" panose="02000503030000020003"/>
            </a:endParaRPr>
          </a:p>
        </p:txBody>
      </p:sp>
      <p:cxnSp>
        <p:nvCxnSpPr>
          <p:cNvPr id="88" name="Прямая соединительная линия 87">
            <a:extLst>
              <a:ext uri="{FF2B5EF4-FFF2-40B4-BE49-F238E27FC236}">
                <a16:creationId xmlns:a16="http://schemas.microsoft.com/office/drawing/2014/main" id="{45C48151-C31F-4112-C4CC-8E72A79FC576}"/>
              </a:ext>
            </a:extLst>
          </p:cNvPr>
          <p:cNvCxnSpPr>
            <a:cxnSpLocks/>
          </p:cNvCxnSpPr>
          <p:nvPr/>
        </p:nvCxnSpPr>
        <p:spPr>
          <a:xfrm>
            <a:off x="5611002" y="4723724"/>
            <a:ext cx="510233"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5CDDA979-D746-E200-AEDA-46D6C6C8C783}"/>
              </a:ext>
            </a:extLst>
          </p:cNvPr>
          <p:cNvSpPr txBox="1"/>
          <p:nvPr/>
        </p:nvSpPr>
        <p:spPr>
          <a:xfrm>
            <a:off x="5784653" y="4426730"/>
            <a:ext cx="477542" cy="333617"/>
          </a:xfrm>
          <a:prstGeom prst="rect">
            <a:avLst/>
          </a:prstGeom>
          <a:noFill/>
        </p:spPr>
        <p:txBody>
          <a:bodyPr wrap="square">
            <a:spAutoFit/>
          </a:bodyPr>
          <a:lstStyle/>
          <a:p>
            <a:pPr algn="just">
              <a:lnSpc>
                <a:spcPct val="120000"/>
              </a:lnSpc>
              <a:spcBef>
                <a:spcPts val="600"/>
              </a:spcBef>
              <a:spcAft>
                <a:spcPts val="600"/>
              </a:spcAft>
            </a:pPr>
            <a:r>
              <a:rPr lang="en-US" sz="1400" b="1" dirty="0">
                <a:solidFill>
                  <a:srgbClr val="C00000"/>
                </a:solidFill>
                <a:latin typeface="TT Norms" panose="02000503030000020003"/>
              </a:rPr>
              <a:t>0.2</a:t>
            </a:r>
            <a:endParaRPr lang="ru-RU" sz="1400" b="1" dirty="0">
              <a:solidFill>
                <a:srgbClr val="C00000"/>
              </a:solidFill>
              <a:latin typeface="TT Norms" panose="02000503030000020003"/>
            </a:endParaRPr>
          </a:p>
        </p:txBody>
      </p:sp>
      <p:cxnSp>
        <p:nvCxnSpPr>
          <p:cNvPr id="49" name="Прямая соединительная линия 48">
            <a:extLst>
              <a:ext uri="{FF2B5EF4-FFF2-40B4-BE49-F238E27FC236}">
                <a16:creationId xmlns:a16="http://schemas.microsoft.com/office/drawing/2014/main" id="{E5F4396C-01B1-17BD-A1F1-34DAA7D8CA89}"/>
              </a:ext>
            </a:extLst>
          </p:cNvPr>
          <p:cNvCxnSpPr>
            <a:cxnSpLocks/>
          </p:cNvCxnSpPr>
          <p:nvPr/>
        </p:nvCxnSpPr>
        <p:spPr>
          <a:xfrm flipV="1">
            <a:off x="3084486" y="1443596"/>
            <a:ext cx="0" cy="20243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191486F4-F5EA-DD9C-CB2A-11AA64D9DF16}"/>
              </a:ext>
            </a:extLst>
          </p:cNvPr>
          <p:cNvCxnSpPr>
            <a:cxnSpLocks/>
          </p:cNvCxnSpPr>
          <p:nvPr/>
        </p:nvCxnSpPr>
        <p:spPr>
          <a:xfrm flipV="1">
            <a:off x="2157539" y="3200025"/>
            <a:ext cx="0" cy="26790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EAA79551-3CA5-4F13-73D6-8841F6294F94}"/>
              </a:ext>
            </a:extLst>
          </p:cNvPr>
          <p:cNvSpPr txBox="1"/>
          <p:nvPr/>
        </p:nvSpPr>
        <p:spPr>
          <a:xfrm>
            <a:off x="1862766" y="3207241"/>
            <a:ext cx="586755" cy="314194"/>
          </a:xfrm>
          <a:prstGeom prst="rect">
            <a:avLst/>
          </a:prstGeom>
          <a:noFill/>
        </p:spPr>
        <p:txBody>
          <a:bodyPr wrap="square">
            <a:spAutoFit/>
          </a:bodyPr>
          <a:lstStyle/>
          <a:p>
            <a:pPr algn="just">
              <a:lnSpc>
                <a:spcPct val="120000"/>
              </a:lnSpc>
              <a:spcBef>
                <a:spcPts val="600"/>
              </a:spcBef>
              <a:spcAft>
                <a:spcPts val="600"/>
              </a:spcAft>
            </a:pPr>
            <a:r>
              <a:rPr lang="ru-RU" sz="1400" b="1" dirty="0">
                <a:solidFill>
                  <a:srgbClr val="C00000"/>
                </a:solidFill>
                <a:latin typeface="TT Norms" panose="02000503030000020003"/>
              </a:rPr>
              <a:t>10</a:t>
            </a:r>
          </a:p>
        </p:txBody>
      </p:sp>
      <p:sp>
        <p:nvSpPr>
          <p:cNvPr id="91" name="TextBox 90">
            <a:extLst>
              <a:ext uri="{FF2B5EF4-FFF2-40B4-BE49-F238E27FC236}">
                <a16:creationId xmlns:a16="http://schemas.microsoft.com/office/drawing/2014/main" id="{3F462D85-72BF-AD7F-5541-2D504DD7CDB0}"/>
              </a:ext>
            </a:extLst>
          </p:cNvPr>
          <p:cNvSpPr txBox="1"/>
          <p:nvPr/>
        </p:nvSpPr>
        <p:spPr>
          <a:xfrm>
            <a:off x="3061619" y="3205830"/>
            <a:ext cx="586755" cy="314194"/>
          </a:xfrm>
          <a:prstGeom prst="rect">
            <a:avLst/>
          </a:prstGeom>
          <a:noFill/>
        </p:spPr>
        <p:txBody>
          <a:bodyPr wrap="square">
            <a:spAutoFit/>
          </a:bodyPr>
          <a:lstStyle/>
          <a:p>
            <a:pPr algn="just">
              <a:lnSpc>
                <a:spcPct val="120000"/>
              </a:lnSpc>
              <a:spcBef>
                <a:spcPts val="600"/>
              </a:spcBef>
              <a:spcAft>
                <a:spcPts val="600"/>
              </a:spcAft>
            </a:pPr>
            <a:r>
              <a:rPr lang="ru-RU" sz="1400" b="1" dirty="0">
                <a:solidFill>
                  <a:srgbClr val="C00000"/>
                </a:solidFill>
                <a:latin typeface="TT Norms" panose="02000503030000020003"/>
              </a:rPr>
              <a:t>100</a:t>
            </a:r>
          </a:p>
        </p:txBody>
      </p:sp>
      <p:sp>
        <p:nvSpPr>
          <p:cNvPr id="54" name="Прямоугольник: скругленные углы 53">
            <a:extLst>
              <a:ext uri="{FF2B5EF4-FFF2-40B4-BE49-F238E27FC236}">
                <a16:creationId xmlns:a16="http://schemas.microsoft.com/office/drawing/2014/main" id="{C058007F-E71A-4CB3-81BE-3915384C1E17}"/>
              </a:ext>
            </a:extLst>
          </p:cNvPr>
          <p:cNvSpPr/>
          <p:nvPr/>
        </p:nvSpPr>
        <p:spPr>
          <a:xfrm>
            <a:off x="-262208" y="488336"/>
            <a:ext cx="350065" cy="41075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TextBox 56">
            <a:extLst>
              <a:ext uri="{FF2B5EF4-FFF2-40B4-BE49-F238E27FC236}">
                <a16:creationId xmlns:a16="http://schemas.microsoft.com/office/drawing/2014/main" id="{0EBF47B2-392A-479A-8663-C63DDA1209E8}"/>
              </a:ext>
            </a:extLst>
          </p:cNvPr>
          <p:cNvSpPr txBox="1"/>
          <p:nvPr/>
        </p:nvSpPr>
        <p:spPr>
          <a:xfrm>
            <a:off x="644455" y="437424"/>
            <a:ext cx="8737670"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Разработка критериев выделения  геологических тел</a:t>
            </a:r>
          </a:p>
        </p:txBody>
      </p:sp>
      <p:grpSp>
        <p:nvGrpSpPr>
          <p:cNvPr id="58" name="Рисунок 7">
            <a:extLst>
              <a:ext uri="{FF2B5EF4-FFF2-40B4-BE49-F238E27FC236}">
                <a16:creationId xmlns:a16="http://schemas.microsoft.com/office/drawing/2014/main" id="{D160396C-866D-48E5-BFE9-8AEC69695183}"/>
              </a:ext>
            </a:extLst>
          </p:cNvPr>
          <p:cNvGrpSpPr/>
          <p:nvPr/>
        </p:nvGrpSpPr>
        <p:grpSpPr>
          <a:xfrm>
            <a:off x="10523034" y="397549"/>
            <a:ext cx="1202981" cy="199524"/>
            <a:chOff x="3551339" y="3006890"/>
            <a:chExt cx="5089184" cy="844082"/>
          </a:xfrm>
        </p:grpSpPr>
        <p:sp>
          <p:nvSpPr>
            <p:cNvPr id="59" name="Полилиния: фигура 58">
              <a:extLst>
                <a:ext uri="{FF2B5EF4-FFF2-40B4-BE49-F238E27FC236}">
                  <a16:creationId xmlns:a16="http://schemas.microsoft.com/office/drawing/2014/main" id="{AE08798F-17D8-4D08-B264-26499A65D287}"/>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60" name="Полилиния: фигура 59">
              <a:extLst>
                <a:ext uri="{FF2B5EF4-FFF2-40B4-BE49-F238E27FC236}">
                  <a16:creationId xmlns:a16="http://schemas.microsoft.com/office/drawing/2014/main" id="{58C57843-1D66-43E3-97C3-37780E408943}"/>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61" name="TextBox 60">
            <a:extLst>
              <a:ext uri="{FF2B5EF4-FFF2-40B4-BE49-F238E27FC236}">
                <a16:creationId xmlns:a16="http://schemas.microsoft.com/office/drawing/2014/main" id="{0E9D98C8-B7AD-4F1F-9A69-A7B72C20098B}"/>
              </a:ext>
            </a:extLst>
          </p:cNvPr>
          <p:cNvSpPr txBox="1"/>
          <p:nvPr/>
        </p:nvSpPr>
        <p:spPr>
          <a:xfrm>
            <a:off x="10427312" y="64151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
        <p:nvSpPr>
          <p:cNvPr id="62" name="Прямоугольник: скругленные углы 61">
            <a:extLst>
              <a:ext uri="{FF2B5EF4-FFF2-40B4-BE49-F238E27FC236}">
                <a16:creationId xmlns:a16="http://schemas.microsoft.com/office/drawing/2014/main" id="{3073252B-B277-48C4-9650-B3BCEA44EB37}"/>
              </a:ext>
            </a:extLst>
          </p:cNvPr>
          <p:cNvSpPr/>
          <p:nvPr/>
        </p:nvSpPr>
        <p:spPr>
          <a:xfrm>
            <a:off x="536385" y="1115219"/>
            <a:ext cx="5458381" cy="2548801"/>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3" name="Прямоугольник: скругленные углы 62">
            <a:extLst>
              <a:ext uri="{FF2B5EF4-FFF2-40B4-BE49-F238E27FC236}">
                <a16:creationId xmlns:a16="http://schemas.microsoft.com/office/drawing/2014/main" id="{7F6E2714-8E64-4894-B867-0F549F1EF196}"/>
              </a:ext>
            </a:extLst>
          </p:cNvPr>
          <p:cNvSpPr/>
          <p:nvPr/>
        </p:nvSpPr>
        <p:spPr>
          <a:xfrm>
            <a:off x="6748414" y="1109555"/>
            <a:ext cx="4964161" cy="2548801"/>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Прямоугольник: скругленные углы 63">
            <a:extLst>
              <a:ext uri="{FF2B5EF4-FFF2-40B4-BE49-F238E27FC236}">
                <a16:creationId xmlns:a16="http://schemas.microsoft.com/office/drawing/2014/main" id="{9A5F46E4-0F39-4AE4-B7B4-1F941D41172F}"/>
              </a:ext>
            </a:extLst>
          </p:cNvPr>
          <p:cNvSpPr/>
          <p:nvPr/>
        </p:nvSpPr>
        <p:spPr>
          <a:xfrm>
            <a:off x="6728612" y="1077395"/>
            <a:ext cx="1824284"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TextBox 64">
            <a:extLst>
              <a:ext uri="{FF2B5EF4-FFF2-40B4-BE49-F238E27FC236}">
                <a16:creationId xmlns:a16="http://schemas.microsoft.com/office/drawing/2014/main" id="{02752388-102D-4EDF-A721-60A67F831088}"/>
              </a:ext>
            </a:extLst>
          </p:cNvPr>
          <p:cNvSpPr txBox="1"/>
          <p:nvPr/>
        </p:nvSpPr>
        <p:spPr>
          <a:xfrm>
            <a:off x="6854259" y="1077396"/>
            <a:ext cx="1631961"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Классификация 5</a:t>
            </a:r>
          </a:p>
        </p:txBody>
      </p:sp>
      <p:sp>
        <p:nvSpPr>
          <p:cNvPr id="72" name="Прямоугольник: скругленные углы 71">
            <a:extLst>
              <a:ext uri="{FF2B5EF4-FFF2-40B4-BE49-F238E27FC236}">
                <a16:creationId xmlns:a16="http://schemas.microsoft.com/office/drawing/2014/main" id="{59F07403-A872-4E58-AF75-3B80AA84E2B6}"/>
              </a:ext>
            </a:extLst>
          </p:cNvPr>
          <p:cNvSpPr/>
          <p:nvPr/>
        </p:nvSpPr>
        <p:spPr>
          <a:xfrm>
            <a:off x="538668" y="3771469"/>
            <a:ext cx="1824284"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TextBox 77">
            <a:extLst>
              <a:ext uri="{FF2B5EF4-FFF2-40B4-BE49-F238E27FC236}">
                <a16:creationId xmlns:a16="http://schemas.microsoft.com/office/drawing/2014/main" id="{A74C52AB-48EE-4D8A-8E92-1D6D79C47248}"/>
              </a:ext>
            </a:extLst>
          </p:cNvPr>
          <p:cNvSpPr txBox="1"/>
          <p:nvPr/>
        </p:nvSpPr>
        <p:spPr>
          <a:xfrm>
            <a:off x="664315" y="3771470"/>
            <a:ext cx="1631961"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Классификация 6</a:t>
            </a:r>
          </a:p>
        </p:txBody>
      </p:sp>
      <p:sp>
        <p:nvSpPr>
          <p:cNvPr id="79" name="Прямоугольник: скругленные углы 78">
            <a:extLst>
              <a:ext uri="{FF2B5EF4-FFF2-40B4-BE49-F238E27FC236}">
                <a16:creationId xmlns:a16="http://schemas.microsoft.com/office/drawing/2014/main" id="{986A34C5-E11E-4D94-996D-DF5097021D80}"/>
              </a:ext>
            </a:extLst>
          </p:cNvPr>
          <p:cNvSpPr/>
          <p:nvPr/>
        </p:nvSpPr>
        <p:spPr>
          <a:xfrm>
            <a:off x="6701689" y="3771467"/>
            <a:ext cx="1824284" cy="276999"/>
          </a:xfrm>
          <a:prstGeom prst="roundRect">
            <a:avLst>
              <a:gd name="adj" fmla="val 50000"/>
            </a:avLst>
          </a:prstGeom>
          <a:solidFill>
            <a:srgbClr val="0353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TextBox 79">
            <a:extLst>
              <a:ext uri="{FF2B5EF4-FFF2-40B4-BE49-F238E27FC236}">
                <a16:creationId xmlns:a16="http://schemas.microsoft.com/office/drawing/2014/main" id="{F89DC548-22E0-4F2A-AC7E-40E32D4938BA}"/>
              </a:ext>
            </a:extLst>
          </p:cNvPr>
          <p:cNvSpPr txBox="1"/>
          <p:nvPr/>
        </p:nvSpPr>
        <p:spPr>
          <a:xfrm>
            <a:off x="6827336" y="3771468"/>
            <a:ext cx="1631961"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Классификация 7</a:t>
            </a:r>
          </a:p>
        </p:txBody>
      </p:sp>
      <p:sp>
        <p:nvSpPr>
          <p:cNvPr id="96" name="Прямоугольник: скругленные углы 95">
            <a:extLst>
              <a:ext uri="{FF2B5EF4-FFF2-40B4-BE49-F238E27FC236}">
                <a16:creationId xmlns:a16="http://schemas.microsoft.com/office/drawing/2014/main" id="{CCD9C41A-C7DD-4E1F-BE7A-0C8789A12A84}"/>
              </a:ext>
            </a:extLst>
          </p:cNvPr>
          <p:cNvSpPr/>
          <p:nvPr/>
        </p:nvSpPr>
        <p:spPr>
          <a:xfrm>
            <a:off x="544778" y="3796436"/>
            <a:ext cx="5458381" cy="2548801"/>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8" name="Прямоугольник: скругленные углы 97">
            <a:extLst>
              <a:ext uri="{FF2B5EF4-FFF2-40B4-BE49-F238E27FC236}">
                <a16:creationId xmlns:a16="http://schemas.microsoft.com/office/drawing/2014/main" id="{AC2C732A-BC07-4D3B-BE0A-0EC6608B7904}"/>
              </a:ext>
            </a:extLst>
          </p:cNvPr>
          <p:cNvSpPr/>
          <p:nvPr/>
        </p:nvSpPr>
        <p:spPr>
          <a:xfrm>
            <a:off x="6756807" y="3790772"/>
            <a:ext cx="4964161" cy="2548801"/>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7" name="Прямоугольник: скругленные углы 106">
            <a:extLst>
              <a:ext uri="{FF2B5EF4-FFF2-40B4-BE49-F238E27FC236}">
                <a16:creationId xmlns:a16="http://schemas.microsoft.com/office/drawing/2014/main" id="{3E729327-C6CB-4CF0-8278-B7597F87C765}"/>
              </a:ext>
            </a:extLst>
          </p:cNvPr>
          <p:cNvSpPr/>
          <p:nvPr/>
        </p:nvSpPr>
        <p:spPr>
          <a:xfrm>
            <a:off x="2358116" y="3101653"/>
            <a:ext cx="670523" cy="260518"/>
          </a:xfrm>
          <a:prstGeom prst="roundRect">
            <a:avLst>
              <a:gd name="adj" fmla="val 50000"/>
            </a:avLst>
          </a:prstGeom>
          <a:solidFill>
            <a:srgbClr val="03539A">
              <a:alpha val="7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8" name="TextBox 107">
            <a:extLst>
              <a:ext uri="{FF2B5EF4-FFF2-40B4-BE49-F238E27FC236}">
                <a16:creationId xmlns:a16="http://schemas.microsoft.com/office/drawing/2014/main" id="{4611D2AA-CD1B-4F9A-904E-34EFA962C4A4}"/>
              </a:ext>
            </a:extLst>
          </p:cNvPr>
          <p:cNvSpPr txBox="1"/>
          <p:nvPr/>
        </p:nvSpPr>
        <p:spPr>
          <a:xfrm>
            <a:off x="2426671" y="3101653"/>
            <a:ext cx="545898"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3</a:t>
            </a:r>
          </a:p>
        </p:txBody>
      </p:sp>
      <p:sp>
        <p:nvSpPr>
          <p:cNvPr id="123" name="Прямоугольник: скругленные углы 122">
            <a:extLst>
              <a:ext uri="{FF2B5EF4-FFF2-40B4-BE49-F238E27FC236}">
                <a16:creationId xmlns:a16="http://schemas.microsoft.com/office/drawing/2014/main" id="{CFDB82E7-75F2-43B0-8272-63CA76B5DDAF}"/>
              </a:ext>
            </a:extLst>
          </p:cNvPr>
          <p:cNvSpPr/>
          <p:nvPr/>
        </p:nvSpPr>
        <p:spPr>
          <a:xfrm>
            <a:off x="766763" y="1069079"/>
            <a:ext cx="709813" cy="286732"/>
          </a:xfrm>
          <a:prstGeom prst="roundRect">
            <a:avLst>
              <a:gd name="adj" fmla="val 50000"/>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4" name="TextBox 123">
            <a:extLst>
              <a:ext uri="{FF2B5EF4-FFF2-40B4-BE49-F238E27FC236}">
                <a16:creationId xmlns:a16="http://schemas.microsoft.com/office/drawing/2014/main" id="{E91E6F38-6251-4082-807B-CAB33F00360D}"/>
              </a:ext>
            </a:extLst>
          </p:cNvPr>
          <p:cNvSpPr txBox="1"/>
          <p:nvPr/>
        </p:nvSpPr>
        <p:spPr>
          <a:xfrm>
            <a:off x="846417" y="1047502"/>
            <a:ext cx="537148" cy="307777"/>
          </a:xfrm>
          <a:prstGeom prst="rect">
            <a:avLst/>
          </a:prstGeom>
          <a:noFill/>
        </p:spPr>
        <p:txBody>
          <a:bodyPr wrap="square">
            <a:spAutoFit/>
          </a:bodyPr>
          <a:lstStyle/>
          <a:p>
            <a:r>
              <a:rPr lang="ru-RU" sz="1400" dirty="0" err="1">
                <a:solidFill>
                  <a:srgbClr val="03539A"/>
                </a:solidFill>
                <a:latin typeface="Nekst Medium" panose="00000600000000000000" pitchFamily="2" charset="-52"/>
                <a:ea typeface="Calibri" panose="020F0502020204030204" pitchFamily="34" charset="0"/>
                <a:cs typeface="Arial" panose="020B0604020202020204" pitchFamily="34" charset="0"/>
              </a:rPr>
              <a:t>Кпр</a:t>
            </a:r>
            <a:endParaRPr lang="ru-RU" dirty="0"/>
          </a:p>
        </p:txBody>
      </p:sp>
      <p:sp>
        <p:nvSpPr>
          <p:cNvPr id="125" name="Прямоугольник: скругленные углы 124">
            <a:extLst>
              <a:ext uri="{FF2B5EF4-FFF2-40B4-BE49-F238E27FC236}">
                <a16:creationId xmlns:a16="http://schemas.microsoft.com/office/drawing/2014/main" id="{1DC782DB-3676-4886-ADDF-06950395D4F3}"/>
              </a:ext>
            </a:extLst>
          </p:cNvPr>
          <p:cNvSpPr/>
          <p:nvPr/>
        </p:nvSpPr>
        <p:spPr>
          <a:xfrm>
            <a:off x="2433122" y="3774749"/>
            <a:ext cx="709813" cy="267395"/>
          </a:xfrm>
          <a:prstGeom prst="roundRect">
            <a:avLst>
              <a:gd name="adj" fmla="val 50000"/>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6" name="TextBox 125">
            <a:extLst>
              <a:ext uri="{FF2B5EF4-FFF2-40B4-BE49-F238E27FC236}">
                <a16:creationId xmlns:a16="http://schemas.microsoft.com/office/drawing/2014/main" id="{78DBBA6F-7E06-4DFA-92EB-765BD91C19F3}"/>
              </a:ext>
            </a:extLst>
          </p:cNvPr>
          <p:cNvSpPr txBox="1"/>
          <p:nvPr/>
        </p:nvSpPr>
        <p:spPr>
          <a:xfrm>
            <a:off x="2512776" y="3733836"/>
            <a:ext cx="537148" cy="307777"/>
          </a:xfrm>
          <a:prstGeom prst="rect">
            <a:avLst/>
          </a:prstGeom>
          <a:noFill/>
        </p:spPr>
        <p:txBody>
          <a:bodyPr wrap="square">
            <a:spAutoFit/>
          </a:bodyPr>
          <a:lstStyle/>
          <a:p>
            <a:r>
              <a:rPr lang="ru-RU" sz="1400" dirty="0" err="1">
                <a:solidFill>
                  <a:srgbClr val="03539A"/>
                </a:solidFill>
                <a:latin typeface="Nekst Medium" panose="00000600000000000000" pitchFamily="2" charset="-52"/>
                <a:ea typeface="Calibri" panose="020F0502020204030204" pitchFamily="34" charset="0"/>
                <a:cs typeface="Arial" panose="020B0604020202020204" pitchFamily="34" charset="0"/>
              </a:rPr>
              <a:t>Кпр</a:t>
            </a:r>
            <a:endParaRPr lang="ru-RU" dirty="0"/>
          </a:p>
        </p:txBody>
      </p:sp>
    </p:spTree>
    <p:extLst>
      <p:ext uri="{BB962C8B-B14F-4D97-AF65-F5344CB8AC3E}">
        <p14:creationId xmlns:p14="http://schemas.microsoft.com/office/powerpoint/2010/main" val="2124545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2F3A1488-19AF-E06B-3D96-750BFCE1ED3A}"/>
              </a:ext>
            </a:extLst>
          </p:cNvPr>
          <p:cNvSpPr>
            <a:spLocks noGrp="1"/>
          </p:cNvSpPr>
          <p:nvPr>
            <p:ph type="sldNum" sz="quarter" idx="12"/>
          </p:nvPr>
        </p:nvSpPr>
        <p:spPr/>
        <p:txBody>
          <a:bodyPr/>
          <a:lstStyle/>
          <a:p>
            <a:fld id="{D3D20775-C6ED-4CFC-A0E3-2E43A9156611}" type="slidenum">
              <a:rPr lang="ru-RU" smtClean="0"/>
              <a:pPr/>
              <a:t>27</a:t>
            </a:fld>
            <a:endParaRPr lang="ru-RU" dirty="0"/>
          </a:p>
        </p:txBody>
      </p:sp>
      <p:sp>
        <p:nvSpPr>
          <p:cNvPr id="5" name="TextBox 4">
            <a:extLst>
              <a:ext uri="{FF2B5EF4-FFF2-40B4-BE49-F238E27FC236}">
                <a16:creationId xmlns:a16="http://schemas.microsoft.com/office/drawing/2014/main" id="{D6EC23A2-04CA-FBFB-A8ED-D1AEB8D937AF}"/>
              </a:ext>
            </a:extLst>
          </p:cNvPr>
          <p:cNvSpPr txBox="1"/>
          <p:nvPr/>
        </p:nvSpPr>
        <p:spPr>
          <a:xfrm rot="16200000">
            <a:off x="530426" y="2271554"/>
            <a:ext cx="623028" cy="402546"/>
          </a:xfrm>
          <a:prstGeom prst="rect">
            <a:avLst/>
          </a:prstGeom>
          <a:noFill/>
        </p:spPr>
        <p:txBody>
          <a:bodyPr wrap="square">
            <a:spAutoFit/>
          </a:bodyPr>
          <a:lstStyle/>
          <a:p>
            <a:pPr algn="ctr">
              <a:lnSpc>
                <a:spcPct val="120000"/>
              </a:lnSpc>
              <a:spcBef>
                <a:spcPts val="600"/>
              </a:spcBef>
              <a:spcAft>
                <a:spcPts val="600"/>
              </a:spcAft>
            </a:pPr>
            <a:r>
              <a:rPr lang="ru-RU" dirty="0" err="1">
                <a:solidFill>
                  <a:schemeClr val="accent1">
                    <a:lumMod val="75000"/>
                  </a:schemeClr>
                </a:solidFill>
                <a:latin typeface="TT Norms" panose="02000503030000020003"/>
              </a:rPr>
              <a:t>Кп</a:t>
            </a:r>
            <a:endParaRPr lang="ru-RU" dirty="0">
              <a:solidFill>
                <a:schemeClr val="accent1">
                  <a:lumMod val="75000"/>
                </a:schemeClr>
              </a:solidFill>
              <a:latin typeface="TT Norms" panose="02000503030000020003"/>
            </a:endParaRPr>
          </a:p>
        </p:txBody>
      </p:sp>
      <p:sp>
        <p:nvSpPr>
          <p:cNvPr id="11" name="TextBox 10">
            <a:extLst>
              <a:ext uri="{FF2B5EF4-FFF2-40B4-BE49-F238E27FC236}">
                <a16:creationId xmlns:a16="http://schemas.microsoft.com/office/drawing/2014/main" id="{FB0CA5F8-5513-5CB9-A9DE-F808060F7C02}"/>
              </a:ext>
            </a:extLst>
          </p:cNvPr>
          <p:cNvSpPr txBox="1"/>
          <p:nvPr/>
        </p:nvSpPr>
        <p:spPr>
          <a:xfrm rot="16200000">
            <a:off x="513048" y="4915248"/>
            <a:ext cx="623028" cy="402546"/>
          </a:xfrm>
          <a:prstGeom prst="rect">
            <a:avLst/>
          </a:prstGeom>
          <a:noFill/>
        </p:spPr>
        <p:txBody>
          <a:bodyPr wrap="square">
            <a:spAutoFit/>
          </a:bodyPr>
          <a:lstStyle/>
          <a:p>
            <a:pPr algn="ctr">
              <a:lnSpc>
                <a:spcPct val="120000"/>
              </a:lnSpc>
              <a:spcBef>
                <a:spcPts val="600"/>
              </a:spcBef>
              <a:spcAft>
                <a:spcPts val="600"/>
              </a:spcAft>
            </a:pPr>
            <a:r>
              <a:rPr lang="ru-RU" dirty="0" err="1">
                <a:solidFill>
                  <a:schemeClr val="accent1">
                    <a:lumMod val="75000"/>
                  </a:schemeClr>
                </a:solidFill>
                <a:latin typeface="TT Norms" panose="02000503030000020003"/>
              </a:rPr>
              <a:t>Кп</a:t>
            </a:r>
            <a:endParaRPr lang="ru-RU" dirty="0">
              <a:solidFill>
                <a:schemeClr val="accent1">
                  <a:lumMod val="75000"/>
                </a:schemeClr>
              </a:solidFill>
              <a:latin typeface="TT Norms" panose="02000503030000020003"/>
            </a:endParaRPr>
          </a:p>
        </p:txBody>
      </p:sp>
      <p:cxnSp>
        <p:nvCxnSpPr>
          <p:cNvPr id="15" name="Прямая соединительная линия 14">
            <a:extLst>
              <a:ext uri="{FF2B5EF4-FFF2-40B4-BE49-F238E27FC236}">
                <a16:creationId xmlns:a16="http://schemas.microsoft.com/office/drawing/2014/main" id="{D7C30288-EB22-6E23-F164-07896E3FFFB0}"/>
              </a:ext>
            </a:extLst>
          </p:cNvPr>
          <p:cNvCxnSpPr>
            <a:cxnSpLocks/>
          </p:cNvCxnSpPr>
          <p:nvPr/>
        </p:nvCxnSpPr>
        <p:spPr>
          <a:xfrm>
            <a:off x="5874601" y="4491672"/>
            <a:ext cx="510233"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7745533-B7F2-9434-7628-D60BD1EB4B04}"/>
              </a:ext>
            </a:extLst>
          </p:cNvPr>
          <p:cNvSpPr txBox="1"/>
          <p:nvPr/>
        </p:nvSpPr>
        <p:spPr>
          <a:xfrm>
            <a:off x="6058267" y="4198604"/>
            <a:ext cx="439971" cy="333617"/>
          </a:xfrm>
          <a:prstGeom prst="rect">
            <a:avLst/>
          </a:prstGeom>
          <a:noFill/>
        </p:spPr>
        <p:txBody>
          <a:bodyPr wrap="square">
            <a:spAutoFit/>
          </a:bodyPr>
          <a:lstStyle/>
          <a:p>
            <a:pPr algn="just">
              <a:lnSpc>
                <a:spcPct val="120000"/>
              </a:lnSpc>
              <a:spcBef>
                <a:spcPts val="600"/>
              </a:spcBef>
              <a:spcAft>
                <a:spcPts val="600"/>
              </a:spcAft>
            </a:pPr>
            <a:r>
              <a:rPr lang="en-US" sz="1400" b="1" dirty="0">
                <a:solidFill>
                  <a:srgbClr val="C00000"/>
                </a:solidFill>
                <a:latin typeface="TT Norms" panose="02000503030000020003"/>
              </a:rPr>
              <a:t>0.2</a:t>
            </a:r>
            <a:endParaRPr lang="ru-RU" sz="1400" b="1" dirty="0">
              <a:solidFill>
                <a:srgbClr val="C00000"/>
              </a:solidFill>
              <a:latin typeface="TT Norms" panose="02000503030000020003"/>
            </a:endParaRPr>
          </a:p>
        </p:txBody>
      </p:sp>
      <p:pic>
        <p:nvPicPr>
          <p:cNvPr id="4" name="Рисунок 3">
            <a:extLst>
              <a:ext uri="{FF2B5EF4-FFF2-40B4-BE49-F238E27FC236}">
                <a16:creationId xmlns:a16="http://schemas.microsoft.com/office/drawing/2014/main" id="{3BC21E57-29FE-E190-75A7-ACFCC1600A03}"/>
              </a:ext>
            </a:extLst>
          </p:cNvPr>
          <p:cNvPicPr>
            <a:picLocks noChangeAspect="1"/>
          </p:cNvPicPr>
          <p:nvPr/>
        </p:nvPicPr>
        <p:blipFill>
          <a:blip r:embed="rId3"/>
          <a:stretch>
            <a:fillRect/>
          </a:stretch>
        </p:blipFill>
        <p:spPr>
          <a:xfrm>
            <a:off x="1403611" y="1355279"/>
            <a:ext cx="3790228" cy="2239051"/>
          </a:xfrm>
          <a:prstGeom prst="rect">
            <a:avLst/>
          </a:prstGeom>
        </p:spPr>
      </p:pic>
      <p:cxnSp>
        <p:nvCxnSpPr>
          <p:cNvPr id="6" name="Прямая соединительная линия 5">
            <a:extLst>
              <a:ext uri="{FF2B5EF4-FFF2-40B4-BE49-F238E27FC236}">
                <a16:creationId xmlns:a16="http://schemas.microsoft.com/office/drawing/2014/main" id="{6F033816-C324-B57D-8E28-97CF088B7352}"/>
              </a:ext>
            </a:extLst>
          </p:cNvPr>
          <p:cNvCxnSpPr>
            <a:cxnSpLocks/>
          </p:cNvCxnSpPr>
          <p:nvPr/>
        </p:nvCxnSpPr>
        <p:spPr>
          <a:xfrm flipV="1">
            <a:off x="3200479" y="1512886"/>
            <a:ext cx="0" cy="19452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a:extLst>
              <a:ext uri="{FF2B5EF4-FFF2-40B4-BE49-F238E27FC236}">
                <a16:creationId xmlns:a16="http://schemas.microsoft.com/office/drawing/2014/main" id="{5C53535F-2763-E87E-DD5E-A258EA56A361}"/>
              </a:ext>
            </a:extLst>
          </p:cNvPr>
          <p:cNvCxnSpPr>
            <a:cxnSpLocks/>
          </p:cNvCxnSpPr>
          <p:nvPr/>
        </p:nvCxnSpPr>
        <p:spPr>
          <a:xfrm flipV="1">
            <a:off x="3896658" y="1512886"/>
            <a:ext cx="0" cy="19452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963063ED-4E7C-E84D-61D6-18EA3F0992EB}"/>
              </a:ext>
            </a:extLst>
          </p:cNvPr>
          <p:cNvCxnSpPr>
            <a:cxnSpLocks/>
          </p:cNvCxnSpPr>
          <p:nvPr/>
        </p:nvCxnSpPr>
        <p:spPr>
          <a:xfrm flipH="1">
            <a:off x="1643735" y="2881585"/>
            <a:ext cx="33099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76F7E089-8CB6-5FBE-919D-E878162AC475}"/>
              </a:ext>
            </a:extLst>
          </p:cNvPr>
          <p:cNvCxnSpPr>
            <a:cxnSpLocks/>
          </p:cNvCxnSpPr>
          <p:nvPr/>
        </p:nvCxnSpPr>
        <p:spPr>
          <a:xfrm flipH="1">
            <a:off x="1643735" y="2383738"/>
            <a:ext cx="33099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59570C-36E8-E1F5-0472-B0C1239A8193}"/>
              </a:ext>
            </a:extLst>
          </p:cNvPr>
          <p:cNvSpPr txBox="1"/>
          <p:nvPr/>
        </p:nvSpPr>
        <p:spPr>
          <a:xfrm>
            <a:off x="2872911" y="3187010"/>
            <a:ext cx="565099" cy="302598"/>
          </a:xfrm>
          <a:prstGeom prst="rect">
            <a:avLst/>
          </a:prstGeom>
          <a:noFill/>
        </p:spPr>
        <p:txBody>
          <a:bodyPr wrap="square">
            <a:spAutoFit/>
          </a:bodyPr>
          <a:lstStyle/>
          <a:p>
            <a:pPr algn="just">
              <a:lnSpc>
                <a:spcPct val="120000"/>
              </a:lnSpc>
              <a:spcBef>
                <a:spcPts val="600"/>
              </a:spcBef>
              <a:spcAft>
                <a:spcPts val="600"/>
              </a:spcAft>
            </a:pPr>
            <a:r>
              <a:rPr lang="en-US" sz="1400" b="1" dirty="0">
                <a:solidFill>
                  <a:srgbClr val="C00000"/>
                </a:solidFill>
                <a:latin typeface="TT Norms" panose="02000503030000020003"/>
              </a:rPr>
              <a:t>5</a:t>
            </a:r>
            <a:r>
              <a:rPr lang="ru-RU" sz="1400" b="1" dirty="0">
                <a:solidFill>
                  <a:srgbClr val="C00000"/>
                </a:solidFill>
                <a:latin typeface="TT Norms" panose="02000503030000020003"/>
              </a:rPr>
              <a:t>0</a:t>
            </a:r>
          </a:p>
        </p:txBody>
      </p:sp>
      <p:sp>
        <p:nvSpPr>
          <p:cNvPr id="19" name="TextBox 18">
            <a:extLst>
              <a:ext uri="{FF2B5EF4-FFF2-40B4-BE49-F238E27FC236}">
                <a16:creationId xmlns:a16="http://schemas.microsoft.com/office/drawing/2014/main" id="{1B50A475-56B3-478B-1CE0-F57EA05FEF05}"/>
              </a:ext>
            </a:extLst>
          </p:cNvPr>
          <p:cNvSpPr txBox="1"/>
          <p:nvPr/>
        </p:nvSpPr>
        <p:spPr>
          <a:xfrm>
            <a:off x="3483029" y="3192305"/>
            <a:ext cx="565099" cy="302598"/>
          </a:xfrm>
          <a:prstGeom prst="rect">
            <a:avLst/>
          </a:prstGeom>
          <a:noFill/>
        </p:spPr>
        <p:txBody>
          <a:bodyPr wrap="square">
            <a:spAutoFit/>
          </a:bodyPr>
          <a:lstStyle/>
          <a:p>
            <a:pPr algn="just">
              <a:lnSpc>
                <a:spcPct val="120000"/>
              </a:lnSpc>
              <a:spcBef>
                <a:spcPts val="600"/>
              </a:spcBef>
              <a:spcAft>
                <a:spcPts val="600"/>
              </a:spcAft>
            </a:pPr>
            <a:r>
              <a:rPr lang="en-US" sz="1400" b="1" dirty="0">
                <a:solidFill>
                  <a:srgbClr val="C00000"/>
                </a:solidFill>
                <a:latin typeface="TT Norms" panose="02000503030000020003"/>
              </a:rPr>
              <a:t>3</a:t>
            </a:r>
            <a:r>
              <a:rPr lang="ru-RU" sz="1400" b="1" dirty="0">
                <a:solidFill>
                  <a:srgbClr val="C00000"/>
                </a:solidFill>
                <a:latin typeface="TT Norms" panose="02000503030000020003"/>
              </a:rPr>
              <a:t>00</a:t>
            </a:r>
          </a:p>
        </p:txBody>
      </p:sp>
      <p:grpSp>
        <p:nvGrpSpPr>
          <p:cNvPr id="28" name="Группа 27">
            <a:extLst>
              <a:ext uri="{FF2B5EF4-FFF2-40B4-BE49-F238E27FC236}">
                <a16:creationId xmlns:a16="http://schemas.microsoft.com/office/drawing/2014/main" id="{8C11706E-E2F3-484E-B8C4-F60DE67A0884}"/>
              </a:ext>
            </a:extLst>
          </p:cNvPr>
          <p:cNvGrpSpPr/>
          <p:nvPr/>
        </p:nvGrpSpPr>
        <p:grpSpPr>
          <a:xfrm>
            <a:off x="6810118" y="1260909"/>
            <a:ext cx="3840669" cy="2218468"/>
            <a:chOff x="6306961" y="922585"/>
            <a:chExt cx="4426384" cy="2556792"/>
          </a:xfrm>
        </p:grpSpPr>
        <p:pic>
          <p:nvPicPr>
            <p:cNvPr id="20" name="Рисунок 19">
              <a:extLst>
                <a:ext uri="{FF2B5EF4-FFF2-40B4-BE49-F238E27FC236}">
                  <a16:creationId xmlns:a16="http://schemas.microsoft.com/office/drawing/2014/main" id="{D713A18C-A33E-A104-92A4-9E551E79952F}"/>
                </a:ext>
              </a:extLst>
            </p:cNvPr>
            <p:cNvPicPr>
              <a:picLocks noChangeAspect="1"/>
            </p:cNvPicPr>
            <p:nvPr/>
          </p:nvPicPr>
          <p:blipFill>
            <a:blip r:embed="rId4"/>
            <a:stretch>
              <a:fillRect/>
            </a:stretch>
          </p:blipFill>
          <p:spPr>
            <a:xfrm>
              <a:off x="6306961" y="922585"/>
              <a:ext cx="4426384" cy="2556792"/>
            </a:xfrm>
            <a:prstGeom prst="rect">
              <a:avLst/>
            </a:prstGeom>
          </p:spPr>
        </p:pic>
        <p:cxnSp>
          <p:nvCxnSpPr>
            <p:cNvPr id="22" name="Прямая соединительная линия 21">
              <a:extLst>
                <a:ext uri="{FF2B5EF4-FFF2-40B4-BE49-F238E27FC236}">
                  <a16:creationId xmlns:a16="http://schemas.microsoft.com/office/drawing/2014/main" id="{161AB1CF-3B4E-44D2-FB2F-294E6EE5B54D}"/>
                </a:ext>
              </a:extLst>
            </p:cNvPr>
            <p:cNvCxnSpPr>
              <a:cxnSpLocks/>
            </p:cNvCxnSpPr>
            <p:nvPr/>
          </p:nvCxnSpPr>
          <p:spPr>
            <a:xfrm flipV="1">
              <a:off x="8081368" y="1184563"/>
              <a:ext cx="0" cy="21489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id="{B7235485-0D17-8EA9-AB6C-23148D706158}"/>
                </a:ext>
              </a:extLst>
            </p:cNvPr>
            <p:cNvCxnSpPr>
              <a:cxnSpLocks/>
            </p:cNvCxnSpPr>
            <p:nvPr/>
          </p:nvCxnSpPr>
          <p:spPr>
            <a:xfrm flipV="1">
              <a:off x="8774097" y="1184563"/>
              <a:ext cx="0" cy="214468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a:extLst>
                <a:ext uri="{FF2B5EF4-FFF2-40B4-BE49-F238E27FC236}">
                  <a16:creationId xmlns:a16="http://schemas.microsoft.com/office/drawing/2014/main" id="{A47E7468-8B2B-FCB4-F7C5-B66398BA7207}"/>
                </a:ext>
              </a:extLst>
            </p:cNvPr>
            <p:cNvCxnSpPr>
              <a:cxnSpLocks/>
            </p:cNvCxnSpPr>
            <p:nvPr/>
          </p:nvCxnSpPr>
          <p:spPr>
            <a:xfrm flipH="1">
              <a:off x="6549043" y="2701882"/>
              <a:ext cx="33098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E04CC914-9703-0634-5C59-64C3E9CE89ED}"/>
                </a:ext>
              </a:extLst>
            </p:cNvPr>
            <p:cNvCxnSpPr>
              <a:cxnSpLocks/>
            </p:cNvCxnSpPr>
            <p:nvPr/>
          </p:nvCxnSpPr>
          <p:spPr>
            <a:xfrm flipH="1">
              <a:off x="6549043" y="2161313"/>
              <a:ext cx="33098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E359FBF-CA2A-7AE3-6806-EBB9D91DDDAC}"/>
                </a:ext>
              </a:extLst>
            </p:cNvPr>
            <p:cNvSpPr txBox="1"/>
            <p:nvPr/>
          </p:nvSpPr>
          <p:spPr>
            <a:xfrm rot="16200000">
              <a:off x="9877563" y="1296587"/>
              <a:ext cx="770872" cy="333617"/>
            </a:xfrm>
            <a:prstGeom prst="rect">
              <a:avLst/>
            </a:prstGeom>
            <a:noFill/>
          </p:spPr>
          <p:txBody>
            <a:bodyPr wrap="square">
              <a:spAutoFit/>
            </a:bodyPr>
            <a:lstStyle/>
            <a:p>
              <a:pPr algn="ctr">
                <a:lnSpc>
                  <a:spcPct val="120000"/>
                </a:lnSpc>
                <a:spcBef>
                  <a:spcPts val="600"/>
                </a:spcBef>
                <a:spcAft>
                  <a:spcPts val="600"/>
                </a:spcAft>
              </a:pPr>
              <a:r>
                <a:rPr lang="ru-RU" sz="1400" b="1" dirty="0" err="1">
                  <a:solidFill>
                    <a:schemeClr val="accent1">
                      <a:lumMod val="75000"/>
                    </a:schemeClr>
                  </a:solidFill>
                  <a:latin typeface="TT Norms" panose="02000503030000020003"/>
                </a:rPr>
                <a:t>Кв.св</a:t>
              </a:r>
              <a:endParaRPr lang="ru-RU" sz="1400" b="1" dirty="0">
                <a:solidFill>
                  <a:schemeClr val="accent1">
                    <a:lumMod val="75000"/>
                  </a:schemeClr>
                </a:solidFill>
                <a:latin typeface="TT Norms" panose="02000503030000020003"/>
              </a:endParaRPr>
            </a:p>
          </p:txBody>
        </p:sp>
        <p:sp>
          <p:nvSpPr>
            <p:cNvPr id="33" name="TextBox 32">
              <a:extLst>
                <a:ext uri="{FF2B5EF4-FFF2-40B4-BE49-F238E27FC236}">
                  <a16:creationId xmlns:a16="http://schemas.microsoft.com/office/drawing/2014/main" id="{5193A227-3C2B-54A5-1CE3-A9984800AC15}"/>
                </a:ext>
              </a:extLst>
            </p:cNvPr>
            <p:cNvSpPr txBox="1"/>
            <p:nvPr/>
          </p:nvSpPr>
          <p:spPr>
            <a:xfrm>
              <a:off x="7724262" y="3044973"/>
              <a:ext cx="623028" cy="333617"/>
            </a:xfrm>
            <a:prstGeom prst="rect">
              <a:avLst/>
            </a:prstGeom>
            <a:noFill/>
          </p:spPr>
          <p:txBody>
            <a:bodyPr wrap="square">
              <a:spAutoFit/>
            </a:bodyPr>
            <a:lstStyle/>
            <a:p>
              <a:pPr algn="just">
                <a:lnSpc>
                  <a:spcPct val="120000"/>
                </a:lnSpc>
                <a:spcBef>
                  <a:spcPts val="600"/>
                </a:spcBef>
                <a:spcAft>
                  <a:spcPts val="600"/>
                </a:spcAft>
              </a:pPr>
              <a:r>
                <a:rPr lang="en-US" sz="1400" b="1" dirty="0">
                  <a:solidFill>
                    <a:srgbClr val="C00000"/>
                  </a:solidFill>
                  <a:latin typeface="TT Norms" panose="02000503030000020003"/>
                </a:rPr>
                <a:t>5</a:t>
              </a:r>
              <a:r>
                <a:rPr lang="ru-RU" sz="1400" b="1" dirty="0">
                  <a:solidFill>
                    <a:srgbClr val="C00000"/>
                  </a:solidFill>
                  <a:latin typeface="TT Norms" panose="02000503030000020003"/>
                </a:rPr>
                <a:t>0</a:t>
              </a:r>
            </a:p>
          </p:txBody>
        </p:sp>
        <p:sp>
          <p:nvSpPr>
            <p:cNvPr id="34" name="TextBox 33">
              <a:extLst>
                <a:ext uri="{FF2B5EF4-FFF2-40B4-BE49-F238E27FC236}">
                  <a16:creationId xmlns:a16="http://schemas.microsoft.com/office/drawing/2014/main" id="{EECBEB8D-5070-A0F1-DDD2-B69C19D295E4}"/>
                </a:ext>
              </a:extLst>
            </p:cNvPr>
            <p:cNvSpPr txBox="1"/>
            <p:nvPr/>
          </p:nvSpPr>
          <p:spPr>
            <a:xfrm>
              <a:off x="8337186" y="3044062"/>
              <a:ext cx="623028" cy="333617"/>
            </a:xfrm>
            <a:prstGeom prst="rect">
              <a:avLst/>
            </a:prstGeom>
            <a:noFill/>
          </p:spPr>
          <p:txBody>
            <a:bodyPr wrap="square">
              <a:spAutoFit/>
            </a:bodyPr>
            <a:lstStyle/>
            <a:p>
              <a:pPr algn="just">
                <a:lnSpc>
                  <a:spcPct val="120000"/>
                </a:lnSpc>
                <a:spcBef>
                  <a:spcPts val="600"/>
                </a:spcBef>
                <a:spcAft>
                  <a:spcPts val="600"/>
                </a:spcAft>
              </a:pPr>
              <a:r>
                <a:rPr lang="en-US" sz="1400" b="1" dirty="0">
                  <a:solidFill>
                    <a:srgbClr val="C00000"/>
                  </a:solidFill>
                  <a:latin typeface="TT Norms" panose="02000503030000020003"/>
                </a:rPr>
                <a:t>3</a:t>
              </a:r>
              <a:r>
                <a:rPr lang="ru-RU" sz="1400" b="1" dirty="0">
                  <a:solidFill>
                    <a:srgbClr val="C00000"/>
                  </a:solidFill>
                  <a:latin typeface="TT Norms" panose="02000503030000020003"/>
                </a:rPr>
                <a:t>00</a:t>
              </a:r>
            </a:p>
          </p:txBody>
        </p:sp>
      </p:grpSp>
      <p:grpSp>
        <p:nvGrpSpPr>
          <p:cNvPr id="21" name="Группа 20">
            <a:extLst>
              <a:ext uri="{FF2B5EF4-FFF2-40B4-BE49-F238E27FC236}">
                <a16:creationId xmlns:a16="http://schemas.microsoft.com/office/drawing/2014/main" id="{CD87C7A3-84E5-4296-876B-108B55C38FEE}"/>
              </a:ext>
            </a:extLst>
          </p:cNvPr>
          <p:cNvGrpSpPr/>
          <p:nvPr/>
        </p:nvGrpSpPr>
        <p:grpSpPr>
          <a:xfrm>
            <a:off x="1269415" y="3916303"/>
            <a:ext cx="4465315" cy="2376407"/>
            <a:chOff x="1269414" y="3643324"/>
            <a:chExt cx="4923057" cy="2620013"/>
          </a:xfrm>
        </p:grpSpPr>
        <p:pic>
          <p:nvPicPr>
            <p:cNvPr id="29" name="Рисунок 28">
              <a:extLst>
                <a:ext uri="{FF2B5EF4-FFF2-40B4-BE49-F238E27FC236}">
                  <a16:creationId xmlns:a16="http://schemas.microsoft.com/office/drawing/2014/main" id="{8F6BBACD-4359-70D3-14A3-6A68577C2B69}"/>
                </a:ext>
              </a:extLst>
            </p:cNvPr>
            <p:cNvPicPr>
              <a:picLocks noChangeAspect="1"/>
            </p:cNvPicPr>
            <p:nvPr/>
          </p:nvPicPr>
          <p:blipFill>
            <a:blip r:embed="rId5"/>
            <a:stretch>
              <a:fillRect/>
            </a:stretch>
          </p:blipFill>
          <p:spPr>
            <a:xfrm>
              <a:off x="1386840" y="3794760"/>
              <a:ext cx="4805631" cy="2468577"/>
            </a:xfrm>
            <a:prstGeom prst="rect">
              <a:avLst/>
            </a:prstGeom>
          </p:spPr>
        </p:pic>
        <p:cxnSp>
          <p:nvCxnSpPr>
            <p:cNvPr id="35" name="Прямая соединительная линия 34">
              <a:extLst>
                <a:ext uri="{FF2B5EF4-FFF2-40B4-BE49-F238E27FC236}">
                  <a16:creationId xmlns:a16="http://schemas.microsoft.com/office/drawing/2014/main" id="{85C07585-5B92-A37D-4622-C3AD6EF188FA}"/>
                </a:ext>
              </a:extLst>
            </p:cNvPr>
            <p:cNvCxnSpPr>
              <a:cxnSpLocks/>
            </p:cNvCxnSpPr>
            <p:nvPr/>
          </p:nvCxnSpPr>
          <p:spPr>
            <a:xfrm flipV="1">
              <a:off x="3361135" y="3946358"/>
              <a:ext cx="0" cy="21661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2FA6B555-9A4C-F2B4-E36F-55CA8EA555AC}"/>
                </a:ext>
              </a:extLst>
            </p:cNvPr>
            <p:cNvCxnSpPr>
              <a:cxnSpLocks/>
            </p:cNvCxnSpPr>
            <p:nvPr/>
          </p:nvCxnSpPr>
          <p:spPr>
            <a:xfrm flipV="1">
              <a:off x="4118969" y="3946358"/>
              <a:ext cx="0" cy="21661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22A9B016-7EB0-BC82-9EC0-EC1CACC2BAAE}"/>
                </a:ext>
              </a:extLst>
            </p:cNvPr>
            <p:cNvCxnSpPr>
              <a:cxnSpLocks/>
            </p:cNvCxnSpPr>
            <p:nvPr/>
          </p:nvCxnSpPr>
          <p:spPr>
            <a:xfrm flipH="1">
              <a:off x="1668350" y="5489171"/>
              <a:ext cx="171632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a:extLst>
                <a:ext uri="{FF2B5EF4-FFF2-40B4-BE49-F238E27FC236}">
                  <a16:creationId xmlns:a16="http://schemas.microsoft.com/office/drawing/2014/main" id="{935C8B83-FFC0-BDA8-1731-AFF418C509F9}"/>
                </a:ext>
              </a:extLst>
            </p:cNvPr>
            <p:cNvCxnSpPr>
              <a:cxnSpLocks/>
            </p:cNvCxnSpPr>
            <p:nvPr/>
          </p:nvCxnSpPr>
          <p:spPr>
            <a:xfrm flipH="1">
              <a:off x="3361135" y="4940534"/>
              <a:ext cx="19565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id="{6AD819FB-C715-A610-C5D4-869E209CFDD8}"/>
                </a:ext>
              </a:extLst>
            </p:cNvPr>
            <p:cNvCxnSpPr>
              <a:cxnSpLocks/>
            </p:cNvCxnSpPr>
            <p:nvPr/>
          </p:nvCxnSpPr>
          <p:spPr>
            <a:xfrm flipV="1">
              <a:off x="3384677" y="4064596"/>
              <a:ext cx="1993042" cy="1363439"/>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id="{7C293221-259D-7D2B-64E3-2F0F02AE02FF}"/>
                </a:ext>
              </a:extLst>
            </p:cNvPr>
            <p:cNvCxnSpPr>
              <a:cxnSpLocks/>
            </p:cNvCxnSpPr>
            <p:nvPr/>
          </p:nvCxnSpPr>
          <p:spPr>
            <a:xfrm>
              <a:off x="3010733" y="4735232"/>
              <a:ext cx="562406" cy="349571"/>
            </a:xfrm>
            <a:prstGeom prst="straightConnector1">
              <a:avLst/>
            </a:prstGeom>
            <a:ln w="19050">
              <a:solidFill>
                <a:srgbClr val="0353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0990DB78-BF6A-56C7-3B41-A31DB90BC288}"/>
                </a:ext>
              </a:extLst>
            </p:cNvPr>
            <p:cNvSpPr txBox="1"/>
            <p:nvPr/>
          </p:nvSpPr>
          <p:spPr>
            <a:xfrm>
              <a:off x="1269414" y="5154150"/>
              <a:ext cx="470554" cy="402546"/>
            </a:xfrm>
            <a:prstGeom prst="rect">
              <a:avLst/>
            </a:prstGeom>
            <a:noFill/>
          </p:spPr>
          <p:txBody>
            <a:bodyPr wrap="square">
              <a:spAutoFit/>
            </a:bodyPr>
            <a:lstStyle/>
            <a:p>
              <a:pPr algn="just">
                <a:lnSpc>
                  <a:spcPct val="120000"/>
                </a:lnSpc>
                <a:spcBef>
                  <a:spcPts val="600"/>
                </a:spcBef>
                <a:spcAft>
                  <a:spcPts val="600"/>
                </a:spcAft>
              </a:pPr>
              <a:r>
                <a:rPr lang="ru-RU" dirty="0">
                  <a:latin typeface="TT Norms" panose="02000503030000020003"/>
                </a:rPr>
                <a:t>16</a:t>
              </a:r>
            </a:p>
          </p:txBody>
        </p:sp>
        <p:sp>
          <p:nvSpPr>
            <p:cNvPr id="69" name="TextBox 68">
              <a:extLst>
                <a:ext uri="{FF2B5EF4-FFF2-40B4-BE49-F238E27FC236}">
                  <a16:creationId xmlns:a16="http://schemas.microsoft.com/office/drawing/2014/main" id="{C643D290-6F69-3032-C249-03363083813E}"/>
                </a:ext>
              </a:extLst>
            </p:cNvPr>
            <p:cNvSpPr txBox="1"/>
            <p:nvPr/>
          </p:nvSpPr>
          <p:spPr>
            <a:xfrm>
              <a:off x="5287228" y="4613523"/>
              <a:ext cx="470554" cy="366331"/>
            </a:xfrm>
            <a:prstGeom prst="rect">
              <a:avLst/>
            </a:prstGeom>
            <a:noFill/>
          </p:spPr>
          <p:txBody>
            <a:bodyPr wrap="square">
              <a:spAutoFit/>
            </a:bodyPr>
            <a:lstStyle/>
            <a:p>
              <a:pPr algn="just">
                <a:lnSpc>
                  <a:spcPct val="120000"/>
                </a:lnSpc>
                <a:spcBef>
                  <a:spcPts val="600"/>
                </a:spcBef>
                <a:spcAft>
                  <a:spcPts val="600"/>
                </a:spcAft>
              </a:pPr>
              <a:r>
                <a:rPr lang="ru-RU" sz="1400" dirty="0">
                  <a:solidFill>
                    <a:srgbClr val="03539A"/>
                  </a:solidFill>
                  <a:latin typeface="Gilroy SemiBold" panose="00000700000000000000" pitchFamily="2" charset="-52"/>
                </a:rPr>
                <a:t>21</a:t>
              </a:r>
            </a:p>
          </p:txBody>
        </p:sp>
        <p:sp>
          <p:nvSpPr>
            <p:cNvPr id="26" name="TextBox 25">
              <a:extLst>
                <a:ext uri="{FF2B5EF4-FFF2-40B4-BE49-F238E27FC236}">
                  <a16:creationId xmlns:a16="http://schemas.microsoft.com/office/drawing/2014/main" id="{BF4A30B1-6E80-2446-A77A-490F8864A934}"/>
                </a:ext>
              </a:extLst>
            </p:cNvPr>
            <p:cNvSpPr txBox="1"/>
            <p:nvPr/>
          </p:nvSpPr>
          <p:spPr>
            <a:xfrm>
              <a:off x="3016847" y="5826993"/>
              <a:ext cx="623028" cy="333617"/>
            </a:xfrm>
            <a:prstGeom prst="rect">
              <a:avLst/>
            </a:prstGeom>
            <a:noFill/>
          </p:spPr>
          <p:txBody>
            <a:bodyPr wrap="square">
              <a:spAutoFit/>
            </a:bodyPr>
            <a:lstStyle/>
            <a:p>
              <a:pPr algn="just">
                <a:lnSpc>
                  <a:spcPct val="120000"/>
                </a:lnSpc>
                <a:spcBef>
                  <a:spcPts val="600"/>
                </a:spcBef>
                <a:spcAft>
                  <a:spcPts val="600"/>
                </a:spcAft>
              </a:pPr>
              <a:r>
                <a:rPr lang="en-US" sz="1400" b="1" dirty="0">
                  <a:solidFill>
                    <a:srgbClr val="C00000"/>
                  </a:solidFill>
                  <a:latin typeface="TT Norms" panose="02000503030000020003"/>
                </a:rPr>
                <a:t>5</a:t>
              </a:r>
              <a:r>
                <a:rPr lang="ru-RU" sz="1400" b="1" dirty="0">
                  <a:solidFill>
                    <a:srgbClr val="C00000"/>
                  </a:solidFill>
                  <a:latin typeface="TT Norms" panose="02000503030000020003"/>
                </a:rPr>
                <a:t>0</a:t>
              </a:r>
            </a:p>
          </p:txBody>
        </p:sp>
        <p:sp>
          <p:nvSpPr>
            <p:cNvPr id="27" name="TextBox 26">
              <a:extLst>
                <a:ext uri="{FF2B5EF4-FFF2-40B4-BE49-F238E27FC236}">
                  <a16:creationId xmlns:a16="http://schemas.microsoft.com/office/drawing/2014/main" id="{02204016-5806-0190-7F16-05761E1D3133}"/>
                </a:ext>
              </a:extLst>
            </p:cNvPr>
            <p:cNvSpPr txBox="1"/>
            <p:nvPr/>
          </p:nvSpPr>
          <p:spPr>
            <a:xfrm>
              <a:off x="3671337" y="5826992"/>
              <a:ext cx="623028" cy="333617"/>
            </a:xfrm>
            <a:prstGeom prst="rect">
              <a:avLst/>
            </a:prstGeom>
            <a:noFill/>
          </p:spPr>
          <p:txBody>
            <a:bodyPr wrap="square">
              <a:spAutoFit/>
            </a:bodyPr>
            <a:lstStyle/>
            <a:p>
              <a:pPr algn="just">
                <a:lnSpc>
                  <a:spcPct val="120000"/>
                </a:lnSpc>
                <a:spcBef>
                  <a:spcPts val="600"/>
                </a:spcBef>
                <a:spcAft>
                  <a:spcPts val="600"/>
                </a:spcAft>
              </a:pPr>
              <a:r>
                <a:rPr lang="en-US" sz="1400" b="1" dirty="0">
                  <a:solidFill>
                    <a:srgbClr val="C00000"/>
                  </a:solidFill>
                  <a:latin typeface="TT Norms" panose="02000503030000020003"/>
                </a:rPr>
                <a:t>3</a:t>
              </a:r>
              <a:r>
                <a:rPr lang="ru-RU" sz="1400" b="1" dirty="0">
                  <a:solidFill>
                    <a:srgbClr val="C00000"/>
                  </a:solidFill>
                  <a:latin typeface="TT Norms" panose="02000503030000020003"/>
                </a:rPr>
                <a:t>00</a:t>
              </a:r>
            </a:p>
          </p:txBody>
        </p:sp>
        <p:sp>
          <p:nvSpPr>
            <p:cNvPr id="39" name="TextBox 38">
              <a:extLst>
                <a:ext uri="{FF2B5EF4-FFF2-40B4-BE49-F238E27FC236}">
                  <a16:creationId xmlns:a16="http://schemas.microsoft.com/office/drawing/2014/main" id="{E2439EF2-A6E2-A483-F9D2-C90100BC4FAA}"/>
                </a:ext>
              </a:extLst>
            </p:cNvPr>
            <p:cNvSpPr txBox="1"/>
            <p:nvPr/>
          </p:nvSpPr>
          <p:spPr>
            <a:xfrm rot="16200000">
              <a:off x="5197457" y="3986748"/>
              <a:ext cx="1020465" cy="333617"/>
            </a:xfrm>
            <a:prstGeom prst="rect">
              <a:avLst/>
            </a:prstGeom>
            <a:noFill/>
          </p:spPr>
          <p:txBody>
            <a:bodyPr wrap="square">
              <a:spAutoFit/>
            </a:bodyPr>
            <a:lstStyle/>
            <a:p>
              <a:pPr algn="just">
                <a:lnSpc>
                  <a:spcPct val="120000"/>
                </a:lnSpc>
                <a:spcBef>
                  <a:spcPts val="600"/>
                </a:spcBef>
                <a:spcAft>
                  <a:spcPts val="600"/>
                </a:spcAft>
              </a:pPr>
              <a:r>
                <a:rPr lang="ru-RU" sz="1400" b="1" dirty="0" err="1">
                  <a:solidFill>
                    <a:schemeClr val="accent1">
                      <a:lumMod val="75000"/>
                    </a:schemeClr>
                  </a:solidFill>
                  <a:latin typeface="TT Norms" panose="02000503030000020003"/>
                </a:rPr>
                <a:t>Кгл+Кал</a:t>
              </a:r>
              <a:endParaRPr lang="ru-RU" sz="1400" b="1" dirty="0">
                <a:solidFill>
                  <a:schemeClr val="accent1">
                    <a:lumMod val="75000"/>
                  </a:schemeClr>
                </a:solidFill>
                <a:latin typeface="TT Norms" panose="02000503030000020003"/>
              </a:endParaRPr>
            </a:p>
          </p:txBody>
        </p:sp>
        <p:cxnSp>
          <p:nvCxnSpPr>
            <p:cNvPr id="40" name="Прямая со стрелкой 39">
              <a:extLst>
                <a:ext uri="{FF2B5EF4-FFF2-40B4-BE49-F238E27FC236}">
                  <a16:creationId xmlns:a16="http://schemas.microsoft.com/office/drawing/2014/main" id="{B2F5B104-A004-B35C-67F4-ED2D9FB47BF5}"/>
                </a:ext>
              </a:extLst>
            </p:cNvPr>
            <p:cNvCxnSpPr>
              <a:cxnSpLocks/>
            </p:cNvCxnSpPr>
            <p:nvPr/>
          </p:nvCxnSpPr>
          <p:spPr>
            <a:xfrm flipH="1" flipV="1">
              <a:off x="4968379" y="4777553"/>
              <a:ext cx="526766" cy="425878"/>
            </a:xfrm>
            <a:prstGeom prst="straightConnector1">
              <a:avLst/>
            </a:prstGeom>
            <a:ln w="19050">
              <a:solidFill>
                <a:srgbClr val="0353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a:extLst>
                <a:ext uri="{FF2B5EF4-FFF2-40B4-BE49-F238E27FC236}">
                  <a16:creationId xmlns:a16="http://schemas.microsoft.com/office/drawing/2014/main" id="{D513B3B7-616D-5AA6-7E31-9C1033EC22F3}"/>
                </a:ext>
              </a:extLst>
            </p:cNvPr>
            <p:cNvCxnSpPr>
              <a:cxnSpLocks/>
            </p:cNvCxnSpPr>
            <p:nvPr/>
          </p:nvCxnSpPr>
          <p:spPr>
            <a:xfrm flipH="1" flipV="1">
              <a:off x="3878168" y="5316608"/>
              <a:ext cx="526766" cy="425878"/>
            </a:xfrm>
            <a:prstGeom prst="straightConnector1">
              <a:avLst/>
            </a:prstGeom>
            <a:ln w="19050">
              <a:solidFill>
                <a:srgbClr val="0353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9BBB15DA-C833-2A5B-3370-A8E68F88A77C}"/>
              </a:ext>
            </a:extLst>
          </p:cNvPr>
          <p:cNvSpPr txBox="1"/>
          <p:nvPr/>
        </p:nvSpPr>
        <p:spPr>
          <a:xfrm>
            <a:off x="644455" y="437424"/>
            <a:ext cx="11067767"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Разработка критериев для расчета структуры запасов</a:t>
            </a:r>
          </a:p>
        </p:txBody>
      </p:sp>
      <p:sp>
        <p:nvSpPr>
          <p:cNvPr id="55" name="Прямоугольник: скругленные углы 54">
            <a:extLst>
              <a:ext uri="{FF2B5EF4-FFF2-40B4-BE49-F238E27FC236}">
                <a16:creationId xmlns:a16="http://schemas.microsoft.com/office/drawing/2014/main" id="{361BE00E-EA13-4E8C-BD73-604D0059A12C}"/>
              </a:ext>
            </a:extLst>
          </p:cNvPr>
          <p:cNvSpPr/>
          <p:nvPr/>
        </p:nvSpPr>
        <p:spPr>
          <a:xfrm>
            <a:off x="536385" y="1115219"/>
            <a:ext cx="5458381" cy="2548801"/>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Прямоугольник: скругленные углы 63">
            <a:extLst>
              <a:ext uri="{FF2B5EF4-FFF2-40B4-BE49-F238E27FC236}">
                <a16:creationId xmlns:a16="http://schemas.microsoft.com/office/drawing/2014/main" id="{56D87B4C-0FC6-4627-9A20-25D45D742093}"/>
              </a:ext>
            </a:extLst>
          </p:cNvPr>
          <p:cNvSpPr/>
          <p:nvPr/>
        </p:nvSpPr>
        <p:spPr>
          <a:xfrm>
            <a:off x="544778" y="3796436"/>
            <a:ext cx="5458381" cy="2548801"/>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6" name="Прямоугольник: скругленные углы 65">
            <a:extLst>
              <a:ext uri="{FF2B5EF4-FFF2-40B4-BE49-F238E27FC236}">
                <a16:creationId xmlns:a16="http://schemas.microsoft.com/office/drawing/2014/main" id="{C58CE2B3-D2C4-4E8E-9AB2-3C3400ECC93C}"/>
              </a:ext>
            </a:extLst>
          </p:cNvPr>
          <p:cNvSpPr/>
          <p:nvPr/>
        </p:nvSpPr>
        <p:spPr>
          <a:xfrm>
            <a:off x="766763" y="1069079"/>
            <a:ext cx="709813" cy="286732"/>
          </a:xfrm>
          <a:prstGeom prst="roundRect">
            <a:avLst>
              <a:gd name="adj" fmla="val 50000"/>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TextBox 66">
            <a:extLst>
              <a:ext uri="{FF2B5EF4-FFF2-40B4-BE49-F238E27FC236}">
                <a16:creationId xmlns:a16="http://schemas.microsoft.com/office/drawing/2014/main" id="{3044EABB-58C2-414F-8E06-72B98B626ED5}"/>
              </a:ext>
            </a:extLst>
          </p:cNvPr>
          <p:cNvSpPr txBox="1"/>
          <p:nvPr/>
        </p:nvSpPr>
        <p:spPr>
          <a:xfrm>
            <a:off x="846417" y="1047502"/>
            <a:ext cx="537148" cy="307777"/>
          </a:xfrm>
          <a:prstGeom prst="rect">
            <a:avLst/>
          </a:prstGeom>
          <a:noFill/>
        </p:spPr>
        <p:txBody>
          <a:bodyPr wrap="square">
            <a:spAutoFit/>
          </a:bodyPr>
          <a:lstStyle/>
          <a:p>
            <a:r>
              <a:rPr lang="ru-RU" sz="1400" dirty="0" err="1">
                <a:solidFill>
                  <a:srgbClr val="03539A"/>
                </a:solidFill>
                <a:latin typeface="Nekst Medium" panose="00000600000000000000" pitchFamily="2" charset="-52"/>
                <a:ea typeface="Calibri" panose="020F0502020204030204" pitchFamily="34" charset="0"/>
                <a:cs typeface="Arial" panose="020B0604020202020204" pitchFamily="34" charset="0"/>
              </a:rPr>
              <a:t>Кпр</a:t>
            </a:r>
            <a:endParaRPr lang="ru-RU" dirty="0"/>
          </a:p>
        </p:txBody>
      </p:sp>
      <p:grpSp>
        <p:nvGrpSpPr>
          <p:cNvPr id="31" name="Группа 30">
            <a:extLst>
              <a:ext uri="{FF2B5EF4-FFF2-40B4-BE49-F238E27FC236}">
                <a16:creationId xmlns:a16="http://schemas.microsoft.com/office/drawing/2014/main" id="{E0D852B9-966B-4F10-AAE5-704C47C8ADD7}"/>
              </a:ext>
            </a:extLst>
          </p:cNvPr>
          <p:cNvGrpSpPr/>
          <p:nvPr/>
        </p:nvGrpSpPr>
        <p:grpSpPr>
          <a:xfrm>
            <a:off x="2604114" y="2475833"/>
            <a:ext cx="332585" cy="261610"/>
            <a:chOff x="2060830" y="2447241"/>
            <a:chExt cx="332585" cy="261610"/>
          </a:xfrm>
        </p:grpSpPr>
        <p:sp>
          <p:nvSpPr>
            <p:cNvPr id="70" name="Прямоугольник: скругленные углы 69">
              <a:extLst>
                <a:ext uri="{FF2B5EF4-FFF2-40B4-BE49-F238E27FC236}">
                  <a16:creationId xmlns:a16="http://schemas.microsoft.com/office/drawing/2014/main" id="{65892958-4099-4C92-93C2-4E2DC82291C7}"/>
                </a:ext>
              </a:extLst>
            </p:cNvPr>
            <p:cNvSpPr/>
            <p:nvPr/>
          </p:nvSpPr>
          <p:spPr>
            <a:xfrm>
              <a:off x="2060830" y="2447241"/>
              <a:ext cx="332585"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1" name="TextBox 70">
              <a:extLst>
                <a:ext uri="{FF2B5EF4-FFF2-40B4-BE49-F238E27FC236}">
                  <a16:creationId xmlns:a16="http://schemas.microsoft.com/office/drawing/2014/main" id="{E723A06C-A759-45AC-8D0B-FC929CAB6722}"/>
                </a:ext>
              </a:extLst>
            </p:cNvPr>
            <p:cNvSpPr txBox="1"/>
            <p:nvPr/>
          </p:nvSpPr>
          <p:spPr>
            <a:xfrm>
              <a:off x="2091467"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Т</a:t>
              </a:r>
            </a:p>
          </p:txBody>
        </p:sp>
      </p:grpSp>
      <p:grpSp>
        <p:nvGrpSpPr>
          <p:cNvPr id="89" name="Группа 88">
            <a:extLst>
              <a:ext uri="{FF2B5EF4-FFF2-40B4-BE49-F238E27FC236}">
                <a16:creationId xmlns:a16="http://schemas.microsoft.com/office/drawing/2014/main" id="{2A1AFE29-EB36-4050-B796-1BB1C019B56D}"/>
              </a:ext>
            </a:extLst>
          </p:cNvPr>
          <p:cNvGrpSpPr/>
          <p:nvPr/>
        </p:nvGrpSpPr>
        <p:grpSpPr>
          <a:xfrm>
            <a:off x="2626786" y="3003685"/>
            <a:ext cx="332585" cy="261610"/>
            <a:chOff x="2060830" y="2447241"/>
            <a:chExt cx="332585" cy="261610"/>
          </a:xfrm>
        </p:grpSpPr>
        <p:sp>
          <p:nvSpPr>
            <p:cNvPr id="90" name="Прямоугольник: скругленные углы 89">
              <a:extLst>
                <a:ext uri="{FF2B5EF4-FFF2-40B4-BE49-F238E27FC236}">
                  <a16:creationId xmlns:a16="http://schemas.microsoft.com/office/drawing/2014/main" id="{2E6BD2B0-210D-470B-A8B2-422200CAC130}"/>
                </a:ext>
              </a:extLst>
            </p:cNvPr>
            <p:cNvSpPr/>
            <p:nvPr/>
          </p:nvSpPr>
          <p:spPr>
            <a:xfrm>
              <a:off x="2060830" y="2447241"/>
              <a:ext cx="332585"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1" name="TextBox 90">
              <a:extLst>
                <a:ext uri="{FF2B5EF4-FFF2-40B4-BE49-F238E27FC236}">
                  <a16:creationId xmlns:a16="http://schemas.microsoft.com/office/drawing/2014/main" id="{56D5D0F1-0155-488E-9A5B-87B4C7413C83}"/>
                </a:ext>
              </a:extLst>
            </p:cNvPr>
            <p:cNvSpPr txBox="1"/>
            <p:nvPr/>
          </p:nvSpPr>
          <p:spPr>
            <a:xfrm>
              <a:off x="2091467"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Т</a:t>
              </a:r>
            </a:p>
          </p:txBody>
        </p:sp>
      </p:grpSp>
      <p:grpSp>
        <p:nvGrpSpPr>
          <p:cNvPr id="92" name="Группа 91">
            <a:extLst>
              <a:ext uri="{FF2B5EF4-FFF2-40B4-BE49-F238E27FC236}">
                <a16:creationId xmlns:a16="http://schemas.microsoft.com/office/drawing/2014/main" id="{3F884CCF-2215-458C-A711-2B5BEA2D2732}"/>
              </a:ext>
            </a:extLst>
          </p:cNvPr>
          <p:cNvGrpSpPr/>
          <p:nvPr/>
        </p:nvGrpSpPr>
        <p:grpSpPr>
          <a:xfrm>
            <a:off x="3366154" y="2951903"/>
            <a:ext cx="332585" cy="261610"/>
            <a:chOff x="2060830" y="2447241"/>
            <a:chExt cx="332585" cy="261610"/>
          </a:xfrm>
        </p:grpSpPr>
        <p:sp>
          <p:nvSpPr>
            <p:cNvPr id="93" name="Прямоугольник: скругленные углы 92">
              <a:extLst>
                <a:ext uri="{FF2B5EF4-FFF2-40B4-BE49-F238E27FC236}">
                  <a16:creationId xmlns:a16="http://schemas.microsoft.com/office/drawing/2014/main" id="{4D39B719-BC96-4991-9D0E-2BBA02694CC2}"/>
                </a:ext>
              </a:extLst>
            </p:cNvPr>
            <p:cNvSpPr/>
            <p:nvPr/>
          </p:nvSpPr>
          <p:spPr>
            <a:xfrm>
              <a:off x="2060830" y="2447241"/>
              <a:ext cx="332585"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4" name="TextBox 93">
              <a:extLst>
                <a:ext uri="{FF2B5EF4-FFF2-40B4-BE49-F238E27FC236}">
                  <a16:creationId xmlns:a16="http://schemas.microsoft.com/office/drawing/2014/main" id="{3220625B-F584-481D-8ECA-9171A2CE04E2}"/>
                </a:ext>
              </a:extLst>
            </p:cNvPr>
            <p:cNvSpPr txBox="1"/>
            <p:nvPr/>
          </p:nvSpPr>
          <p:spPr>
            <a:xfrm>
              <a:off x="2091467"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Т</a:t>
              </a:r>
            </a:p>
          </p:txBody>
        </p:sp>
      </p:grpSp>
      <p:grpSp>
        <p:nvGrpSpPr>
          <p:cNvPr id="95" name="Группа 94">
            <a:extLst>
              <a:ext uri="{FF2B5EF4-FFF2-40B4-BE49-F238E27FC236}">
                <a16:creationId xmlns:a16="http://schemas.microsoft.com/office/drawing/2014/main" id="{0F43AB3E-E627-4F80-9CC8-11AF0BFF53A0}"/>
              </a:ext>
            </a:extLst>
          </p:cNvPr>
          <p:cNvGrpSpPr/>
          <p:nvPr/>
        </p:nvGrpSpPr>
        <p:grpSpPr>
          <a:xfrm>
            <a:off x="4241518" y="2475833"/>
            <a:ext cx="332585" cy="261610"/>
            <a:chOff x="2060830" y="2447241"/>
            <a:chExt cx="332585" cy="261610"/>
          </a:xfrm>
        </p:grpSpPr>
        <p:sp>
          <p:nvSpPr>
            <p:cNvPr id="96" name="Прямоугольник: скругленные углы 95">
              <a:extLst>
                <a:ext uri="{FF2B5EF4-FFF2-40B4-BE49-F238E27FC236}">
                  <a16:creationId xmlns:a16="http://schemas.microsoft.com/office/drawing/2014/main" id="{42808814-A68A-44E5-B81D-0C5CF84341C1}"/>
                </a:ext>
              </a:extLst>
            </p:cNvPr>
            <p:cNvSpPr/>
            <p:nvPr/>
          </p:nvSpPr>
          <p:spPr>
            <a:xfrm>
              <a:off x="2060830" y="2447241"/>
              <a:ext cx="332585"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7" name="TextBox 96">
              <a:extLst>
                <a:ext uri="{FF2B5EF4-FFF2-40B4-BE49-F238E27FC236}">
                  <a16:creationId xmlns:a16="http://schemas.microsoft.com/office/drawing/2014/main" id="{8B9051C0-2B2F-458E-B894-5646207FEE70}"/>
                </a:ext>
              </a:extLst>
            </p:cNvPr>
            <p:cNvSpPr txBox="1"/>
            <p:nvPr/>
          </p:nvSpPr>
          <p:spPr>
            <a:xfrm>
              <a:off x="2091467"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Л</a:t>
              </a:r>
            </a:p>
          </p:txBody>
        </p:sp>
      </p:grpSp>
      <p:grpSp>
        <p:nvGrpSpPr>
          <p:cNvPr id="98" name="Группа 97">
            <a:extLst>
              <a:ext uri="{FF2B5EF4-FFF2-40B4-BE49-F238E27FC236}">
                <a16:creationId xmlns:a16="http://schemas.microsoft.com/office/drawing/2014/main" id="{D802E08F-3CA7-4B27-AEBB-33C4563CE796}"/>
              </a:ext>
            </a:extLst>
          </p:cNvPr>
          <p:cNvGrpSpPr/>
          <p:nvPr/>
        </p:nvGrpSpPr>
        <p:grpSpPr>
          <a:xfrm>
            <a:off x="4237509" y="2023021"/>
            <a:ext cx="332585" cy="261610"/>
            <a:chOff x="2060830" y="2447241"/>
            <a:chExt cx="332585" cy="261610"/>
          </a:xfrm>
        </p:grpSpPr>
        <p:sp>
          <p:nvSpPr>
            <p:cNvPr id="99" name="Прямоугольник: скругленные углы 98">
              <a:extLst>
                <a:ext uri="{FF2B5EF4-FFF2-40B4-BE49-F238E27FC236}">
                  <a16:creationId xmlns:a16="http://schemas.microsoft.com/office/drawing/2014/main" id="{38EF1629-641E-4AB2-8D73-A15A4D3E581C}"/>
                </a:ext>
              </a:extLst>
            </p:cNvPr>
            <p:cNvSpPr/>
            <p:nvPr/>
          </p:nvSpPr>
          <p:spPr>
            <a:xfrm>
              <a:off x="2060830" y="2447241"/>
              <a:ext cx="332585"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0" name="TextBox 99">
              <a:extLst>
                <a:ext uri="{FF2B5EF4-FFF2-40B4-BE49-F238E27FC236}">
                  <a16:creationId xmlns:a16="http://schemas.microsoft.com/office/drawing/2014/main" id="{98137F2A-0FE6-40CD-84BA-4D4E12506FF9}"/>
                </a:ext>
              </a:extLst>
            </p:cNvPr>
            <p:cNvSpPr txBox="1"/>
            <p:nvPr/>
          </p:nvSpPr>
          <p:spPr>
            <a:xfrm>
              <a:off x="2091467"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Л</a:t>
              </a:r>
            </a:p>
          </p:txBody>
        </p:sp>
      </p:grpSp>
      <p:grpSp>
        <p:nvGrpSpPr>
          <p:cNvPr id="101" name="Группа 100">
            <a:extLst>
              <a:ext uri="{FF2B5EF4-FFF2-40B4-BE49-F238E27FC236}">
                <a16:creationId xmlns:a16="http://schemas.microsoft.com/office/drawing/2014/main" id="{E30747AD-F8CE-4BD3-B298-D220A742A01B}"/>
              </a:ext>
            </a:extLst>
          </p:cNvPr>
          <p:cNvGrpSpPr/>
          <p:nvPr/>
        </p:nvGrpSpPr>
        <p:grpSpPr>
          <a:xfrm>
            <a:off x="3366154" y="2017955"/>
            <a:ext cx="332585" cy="261610"/>
            <a:chOff x="2060830" y="2447241"/>
            <a:chExt cx="332585" cy="261610"/>
          </a:xfrm>
        </p:grpSpPr>
        <p:sp>
          <p:nvSpPr>
            <p:cNvPr id="102" name="Прямоугольник: скругленные углы 101">
              <a:extLst>
                <a:ext uri="{FF2B5EF4-FFF2-40B4-BE49-F238E27FC236}">
                  <a16:creationId xmlns:a16="http://schemas.microsoft.com/office/drawing/2014/main" id="{939AD778-06A1-4439-94D6-6C8AA83C76CE}"/>
                </a:ext>
              </a:extLst>
            </p:cNvPr>
            <p:cNvSpPr/>
            <p:nvPr/>
          </p:nvSpPr>
          <p:spPr>
            <a:xfrm>
              <a:off x="2060830" y="2447241"/>
              <a:ext cx="332585"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3" name="TextBox 102">
              <a:extLst>
                <a:ext uri="{FF2B5EF4-FFF2-40B4-BE49-F238E27FC236}">
                  <a16:creationId xmlns:a16="http://schemas.microsoft.com/office/drawing/2014/main" id="{CCD8D611-CFD2-4DB6-8D0B-811E65AFE534}"/>
                </a:ext>
              </a:extLst>
            </p:cNvPr>
            <p:cNvSpPr txBox="1"/>
            <p:nvPr/>
          </p:nvSpPr>
          <p:spPr>
            <a:xfrm>
              <a:off x="2091467"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Л</a:t>
              </a:r>
            </a:p>
          </p:txBody>
        </p:sp>
      </p:grpSp>
      <p:sp>
        <p:nvSpPr>
          <p:cNvPr id="104" name="Прямоугольник: скругленные углы 103">
            <a:extLst>
              <a:ext uri="{FF2B5EF4-FFF2-40B4-BE49-F238E27FC236}">
                <a16:creationId xmlns:a16="http://schemas.microsoft.com/office/drawing/2014/main" id="{FDCB9179-DFD9-48C4-BB83-169F9A534A11}"/>
              </a:ext>
            </a:extLst>
          </p:cNvPr>
          <p:cNvSpPr/>
          <p:nvPr/>
        </p:nvSpPr>
        <p:spPr>
          <a:xfrm>
            <a:off x="766763" y="3773432"/>
            <a:ext cx="709813" cy="286732"/>
          </a:xfrm>
          <a:prstGeom prst="roundRect">
            <a:avLst>
              <a:gd name="adj" fmla="val 50000"/>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5" name="TextBox 104">
            <a:extLst>
              <a:ext uri="{FF2B5EF4-FFF2-40B4-BE49-F238E27FC236}">
                <a16:creationId xmlns:a16="http://schemas.microsoft.com/office/drawing/2014/main" id="{D9CA2123-FC34-4BFC-A354-B0D3D3B93D7B}"/>
              </a:ext>
            </a:extLst>
          </p:cNvPr>
          <p:cNvSpPr txBox="1"/>
          <p:nvPr/>
        </p:nvSpPr>
        <p:spPr>
          <a:xfrm>
            <a:off x="846417" y="3751855"/>
            <a:ext cx="537148" cy="307777"/>
          </a:xfrm>
          <a:prstGeom prst="rect">
            <a:avLst/>
          </a:prstGeom>
          <a:noFill/>
        </p:spPr>
        <p:txBody>
          <a:bodyPr wrap="square">
            <a:spAutoFit/>
          </a:bodyPr>
          <a:lstStyle/>
          <a:p>
            <a:r>
              <a:rPr lang="ru-RU" sz="1400" dirty="0" err="1">
                <a:solidFill>
                  <a:srgbClr val="03539A"/>
                </a:solidFill>
                <a:latin typeface="Nekst Medium" panose="00000600000000000000" pitchFamily="2" charset="-52"/>
                <a:ea typeface="Calibri" panose="020F0502020204030204" pitchFamily="34" charset="0"/>
                <a:cs typeface="Arial" panose="020B0604020202020204" pitchFamily="34" charset="0"/>
              </a:rPr>
              <a:t>Кпр</a:t>
            </a:r>
            <a:endParaRPr lang="ru-RU" dirty="0"/>
          </a:p>
        </p:txBody>
      </p:sp>
      <p:sp>
        <p:nvSpPr>
          <p:cNvPr id="106" name="Прямоугольник: скругленные углы 105">
            <a:extLst>
              <a:ext uri="{FF2B5EF4-FFF2-40B4-BE49-F238E27FC236}">
                <a16:creationId xmlns:a16="http://schemas.microsoft.com/office/drawing/2014/main" id="{6502DF05-50AD-4C9F-A78F-ECF8CFA08405}"/>
              </a:ext>
            </a:extLst>
          </p:cNvPr>
          <p:cNvSpPr/>
          <p:nvPr/>
        </p:nvSpPr>
        <p:spPr>
          <a:xfrm>
            <a:off x="6242464" y="1122800"/>
            <a:ext cx="5458381" cy="2548801"/>
          </a:xfrm>
          <a:prstGeom prst="roundRect">
            <a:avLst>
              <a:gd name="adj" fmla="val 5026"/>
            </a:avLst>
          </a:prstGeom>
          <a:noFill/>
          <a:ln>
            <a:solidFill>
              <a:srgbClr val="03539A">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7" name="Прямоугольник: скругленные углы 106">
            <a:extLst>
              <a:ext uri="{FF2B5EF4-FFF2-40B4-BE49-F238E27FC236}">
                <a16:creationId xmlns:a16="http://schemas.microsoft.com/office/drawing/2014/main" id="{43510770-9340-4C7B-8197-12B6F4CA8634}"/>
              </a:ext>
            </a:extLst>
          </p:cNvPr>
          <p:cNvSpPr/>
          <p:nvPr/>
        </p:nvSpPr>
        <p:spPr>
          <a:xfrm>
            <a:off x="6472842" y="1076660"/>
            <a:ext cx="709813" cy="286732"/>
          </a:xfrm>
          <a:prstGeom prst="roundRect">
            <a:avLst>
              <a:gd name="adj" fmla="val 50000"/>
            </a:avLst>
          </a:prstGeom>
          <a:solidFill>
            <a:srgbClr val="F2F6FA"/>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TextBox 107">
            <a:extLst>
              <a:ext uri="{FF2B5EF4-FFF2-40B4-BE49-F238E27FC236}">
                <a16:creationId xmlns:a16="http://schemas.microsoft.com/office/drawing/2014/main" id="{52958ABE-05B6-4B55-AA39-44015A485DB5}"/>
              </a:ext>
            </a:extLst>
          </p:cNvPr>
          <p:cNvSpPr txBox="1"/>
          <p:nvPr/>
        </p:nvSpPr>
        <p:spPr>
          <a:xfrm>
            <a:off x="6552496" y="1055083"/>
            <a:ext cx="537148" cy="307777"/>
          </a:xfrm>
          <a:prstGeom prst="rect">
            <a:avLst/>
          </a:prstGeom>
          <a:noFill/>
        </p:spPr>
        <p:txBody>
          <a:bodyPr wrap="square">
            <a:spAutoFit/>
          </a:bodyPr>
          <a:lstStyle/>
          <a:p>
            <a:r>
              <a:rPr lang="ru-RU" sz="1400" dirty="0" err="1">
                <a:solidFill>
                  <a:srgbClr val="03539A"/>
                </a:solidFill>
                <a:latin typeface="Nekst Medium" panose="00000600000000000000" pitchFamily="2" charset="-52"/>
                <a:ea typeface="Calibri" panose="020F0502020204030204" pitchFamily="34" charset="0"/>
                <a:cs typeface="Arial" panose="020B0604020202020204" pitchFamily="34" charset="0"/>
              </a:rPr>
              <a:t>Кпр</a:t>
            </a:r>
            <a:endParaRPr lang="ru-RU" dirty="0"/>
          </a:p>
        </p:txBody>
      </p:sp>
      <p:sp>
        <p:nvSpPr>
          <p:cNvPr id="109" name="TextBox 108">
            <a:extLst>
              <a:ext uri="{FF2B5EF4-FFF2-40B4-BE49-F238E27FC236}">
                <a16:creationId xmlns:a16="http://schemas.microsoft.com/office/drawing/2014/main" id="{17173E40-6363-4126-AD56-40852C9B43A8}"/>
              </a:ext>
            </a:extLst>
          </p:cNvPr>
          <p:cNvSpPr txBox="1"/>
          <p:nvPr/>
        </p:nvSpPr>
        <p:spPr>
          <a:xfrm rot="16200000">
            <a:off x="6270599" y="2033495"/>
            <a:ext cx="540587" cy="349280"/>
          </a:xfrm>
          <a:prstGeom prst="rect">
            <a:avLst/>
          </a:prstGeom>
          <a:noFill/>
        </p:spPr>
        <p:txBody>
          <a:bodyPr wrap="square">
            <a:spAutoFit/>
          </a:bodyPr>
          <a:lstStyle/>
          <a:p>
            <a:pPr algn="just">
              <a:lnSpc>
                <a:spcPct val="120000"/>
              </a:lnSpc>
              <a:spcBef>
                <a:spcPts val="600"/>
              </a:spcBef>
              <a:spcAft>
                <a:spcPts val="600"/>
              </a:spcAft>
            </a:pPr>
            <a:r>
              <a:rPr lang="ru-RU" dirty="0" err="1">
                <a:solidFill>
                  <a:schemeClr val="accent1">
                    <a:lumMod val="75000"/>
                  </a:schemeClr>
                </a:solidFill>
                <a:latin typeface="TT Norms" panose="02000503030000020003"/>
              </a:rPr>
              <a:t>Кп</a:t>
            </a:r>
            <a:endParaRPr lang="ru-RU" dirty="0">
              <a:solidFill>
                <a:schemeClr val="accent1">
                  <a:lumMod val="75000"/>
                </a:schemeClr>
              </a:solidFill>
              <a:latin typeface="TT Norms" panose="02000503030000020003"/>
            </a:endParaRPr>
          </a:p>
        </p:txBody>
      </p:sp>
      <p:grpSp>
        <p:nvGrpSpPr>
          <p:cNvPr id="110" name="Группа 109">
            <a:extLst>
              <a:ext uri="{FF2B5EF4-FFF2-40B4-BE49-F238E27FC236}">
                <a16:creationId xmlns:a16="http://schemas.microsoft.com/office/drawing/2014/main" id="{B6D7FE83-B804-4D1C-ADEA-A8E286B94AE2}"/>
              </a:ext>
            </a:extLst>
          </p:cNvPr>
          <p:cNvGrpSpPr/>
          <p:nvPr/>
        </p:nvGrpSpPr>
        <p:grpSpPr>
          <a:xfrm>
            <a:off x="5084888" y="5295052"/>
            <a:ext cx="695574" cy="261610"/>
            <a:chOff x="2060830" y="2447241"/>
            <a:chExt cx="290331" cy="261610"/>
          </a:xfrm>
        </p:grpSpPr>
        <p:sp>
          <p:nvSpPr>
            <p:cNvPr id="111" name="Прямоугольник: скругленные углы 110">
              <a:extLst>
                <a:ext uri="{FF2B5EF4-FFF2-40B4-BE49-F238E27FC236}">
                  <a16:creationId xmlns:a16="http://schemas.microsoft.com/office/drawing/2014/main" id="{6873B72B-47B3-42FA-ACE9-949CA97574BC}"/>
                </a:ext>
              </a:extLst>
            </p:cNvPr>
            <p:cNvSpPr/>
            <p:nvPr/>
          </p:nvSpPr>
          <p:spPr>
            <a:xfrm>
              <a:off x="2060830" y="2447241"/>
              <a:ext cx="290331"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2" name="TextBox 111">
              <a:extLst>
                <a:ext uri="{FF2B5EF4-FFF2-40B4-BE49-F238E27FC236}">
                  <a16:creationId xmlns:a16="http://schemas.microsoft.com/office/drawing/2014/main" id="{E56982E4-6BB9-4019-A248-66FF85F27DBA}"/>
                </a:ext>
              </a:extLst>
            </p:cNvPr>
            <p:cNvSpPr txBox="1"/>
            <p:nvPr/>
          </p:nvSpPr>
          <p:spPr>
            <a:xfrm>
              <a:off x="2072690"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Е3</a:t>
              </a:r>
            </a:p>
          </p:txBody>
        </p:sp>
      </p:grpSp>
      <p:grpSp>
        <p:nvGrpSpPr>
          <p:cNvPr id="113" name="Группа 112">
            <a:extLst>
              <a:ext uri="{FF2B5EF4-FFF2-40B4-BE49-F238E27FC236}">
                <a16:creationId xmlns:a16="http://schemas.microsoft.com/office/drawing/2014/main" id="{30DBD09E-3F56-4478-A319-4A7C06FD87E4}"/>
              </a:ext>
            </a:extLst>
          </p:cNvPr>
          <p:cNvGrpSpPr/>
          <p:nvPr/>
        </p:nvGrpSpPr>
        <p:grpSpPr>
          <a:xfrm>
            <a:off x="4183139" y="5390161"/>
            <a:ext cx="695574" cy="261610"/>
            <a:chOff x="2060830" y="2447241"/>
            <a:chExt cx="290331" cy="261610"/>
          </a:xfrm>
        </p:grpSpPr>
        <p:sp>
          <p:nvSpPr>
            <p:cNvPr id="114" name="Прямоугольник: скругленные углы 113">
              <a:extLst>
                <a:ext uri="{FF2B5EF4-FFF2-40B4-BE49-F238E27FC236}">
                  <a16:creationId xmlns:a16="http://schemas.microsoft.com/office/drawing/2014/main" id="{5FF544FA-0E61-4D48-AC84-8A1D798681CD}"/>
                </a:ext>
              </a:extLst>
            </p:cNvPr>
            <p:cNvSpPr/>
            <p:nvPr/>
          </p:nvSpPr>
          <p:spPr>
            <a:xfrm>
              <a:off x="2060830" y="2447241"/>
              <a:ext cx="290331"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5" name="TextBox 114">
              <a:extLst>
                <a:ext uri="{FF2B5EF4-FFF2-40B4-BE49-F238E27FC236}">
                  <a16:creationId xmlns:a16="http://schemas.microsoft.com/office/drawing/2014/main" id="{66C80713-2380-4837-AA14-7B835831BE54}"/>
                </a:ext>
              </a:extLst>
            </p:cNvPr>
            <p:cNvSpPr txBox="1"/>
            <p:nvPr/>
          </p:nvSpPr>
          <p:spPr>
            <a:xfrm>
              <a:off x="2072690"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Е2</a:t>
              </a:r>
            </a:p>
          </p:txBody>
        </p:sp>
      </p:grpSp>
      <p:grpSp>
        <p:nvGrpSpPr>
          <p:cNvPr id="116" name="Группа 115">
            <a:extLst>
              <a:ext uri="{FF2B5EF4-FFF2-40B4-BE49-F238E27FC236}">
                <a16:creationId xmlns:a16="http://schemas.microsoft.com/office/drawing/2014/main" id="{073DF392-B72C-4782-AED5-C9A39B8F7DB0}"/>
              </a:ext>
            </a:extLst>
          </p:cNvPr>
          <p:cNvGrpSpPr/>
          <p:nvPr/>
        </p:nvGrpSpPr>
        <p:grpSpPr>
          <a:xfrm>
            <a:off x="4029830" y="5815898"/>
            <a:ext cx="695574" cy="261610"/>
            <a:chOff x="2060830" y="2447241"/>
            <a:chExt cx="290331" cy="261610"/>
          </a:xfrm>
        </p:grpSpPr>
        <p:sp>
          <p:nvSpPr>
            <p:cNvPr id="117" name="Прямоугольник: скругленные углы 116">
              <a:extLst>
                <a:ext uri="{FF2B5EF4-FFF2-40B4-BE49-F238E27FC236}">
                  <a16:creationId xmlns:a16="http://schemas.microsoft.com/office/drawing/2014/main" id="{5A222F5C-BE6D-4F35-A466-99842B200BA6}"/>
                </a:ext>
              </a:extLst>
            </p:cNvPr>
            <p:cNvSpPr/>
            <p:nvPr/>
          </p:nvSpPr>
          <p:spPr>
            <a:xfrm>
              <a:off x="2060830" y="2447241"/>
              <a:ext cx="290331"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8" name="TextBox 117">
              <a:extLst>
                <a:ext uri="{FF2B5EF4-FFF2-40B4-BE49-F238E27FC236}">
                  <a16:creationId xmlns:a16="http://schemas.microsoft.com/office/drawing/2014/main" id="{1B79CF42-9E67-442E-B5BD-A23F88F90E41}"/>
                </a:ext>
              </a:extLst>
            </p:cNvPr>
            <p:cNvSpPr txBox="1"/>
            <p:nvPr/>
          </p:nvSpPr>
          <p:spPr>
            <a:xfrm>
              <a:off x="2072690"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М1</a:t>
              </a:r>
            </a:p>
          </p:txBody>
        </p:sp>
      </p:grpSp>
      <p:grpSp>
        <p:nvGrpSpPr>
          <p:cNvPr id="119" name="Группа 118">
            <a:extLst>
              <a:ext uri="{FF2B5EF4-FFF2-40B4-BE49-F238E27FC236}">
                <a16:creationId xmlns:a16="http://schemas.microsoft.com/office/drawing/2014/main" id="{6750DF9E-74D8-4D90-A8F0-24208D3C52C3}"/>
              </a:ext>
            </a:extLst>
          </p:cNvPr>
          <p:cNvGrpSpPr/>
          <p:nvPr/>
        </p:nvGrpSpPr>
        <p:grpSpPr>
          <a:xfrm>
            <a:off x="2142397" y="4689101"/>
            <a:ext cx="714396" cy="261610"/>
            <a:chOff x="2060830" y="2447241"/>
            <a:chExt cx="290331" cy="261610"/>
          </a:xfrm>
        </p:grpSpPr>
        <p:sp>
          <p:nvSpPr>
            <p:cNvPr id="120" name="Прямоугольник: скругленные углы 119">
              <a:extLst>
                <a:ext uri="{FF2B5EF4-FFF2-40B4-BE49-F238E27FC236}">
                  <a16:creationId xmlns:a16="http://schemas.microsoft.com/office/drawing/2014/main" id="{1E579B7B-383E-4560-B12F-76ADD82F108D}"/>
                </a:ext>
              </a:extLst>
            </p:cNvPr>
            <p:cNvSpPr/>
            <p:nvPr/>
          </p:nvSpPr>
          <p:spPr>
            <a:xfrm>
              <a:off x="2060830" y="2447241"/>
              <a:ext cx="290331"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1" name="TextBox 120">
              <a:extLst>
                <a:ext uri="{FF2B5EF4-FFF2-40B4-BE49-F238E27FC236}">
                  <a16:creationId xmlns:a16="http://schemas.microsoft.com/office/drawing/2014/main" id="{78356923-C2BA-4FAE-B354-4B6ECD7F1886}"/>
                </a:ext>
              </a:extLst>
            </p:cNvPr>
            <p:cNvSpPr txBox="1"/>
            <p:nvPr/>
          </p:nvSpPr>
          <p:spPr>
            <a:xfrm>
              <a:off x="2072690"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Н3</a:t>
              </a:r>
            </a:p>
          </p:txBody>
        </p:sp>
      </p:grpSp>
      <p:grpSp>
        <p:nvGrpSpPr>
          <p:cNvPr id="122" name="Группа 121">
            <a:extLst>
              <a:ext uri="{FF2B5EF4-FFF2-40B4-BE49-F238E27FC236}">
                <a16:creationId xmlns:a16="http://schemas.microsoft.com/office/drawing/2014/main" id="{148AF536-4A9E-46EC-ADB4-85EBADC76835}"/>
              </a:ext>
            </a:extLst>
          </p:cNvPr>
          <p:cNvGrpSpPr/>
          <p:nvPr/>
        </p:nvGrpSpPr>
        <p:grpSpPr>
          <a:xfrm>
            <a:off x="4042122" y="4495750"/>
            <a:ext cx="695574" cy="261610"/>
            <a:chOff x="2060830" y="2447241"/>
            <a:chExt cx="290331" cy="261610"/>
          </a:xfrm>
        </p:grpSpPr>
        <p:sp>
          <p:nvSpPr>
            <p:cNvPr id="123" name="Прямоугольник: скругленные углы 122">
              <a:extLst>
                <a:ext uri="{FF2B5EF4-FFF2-40B4-BE49-F238E27FC236}">
                  <a16:creationId xmlns:a16="http://schemas.microsoft.com/office/drawing/2014/main" id="{7F4BCA08-AC9C-4F66-922A-55C5D32FAC0C}"/>
                </a:ext>
              </a:extLst>
            </p:cNvPr>
            <p:cNvSpPr/>
            <p:nvPr/>
          </p:nvSpPr>
          <p:spPr>
            <a:xfrm>
              <a:off x="2060830" y="2447241"/>
              <a:ext cx="290331"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4" name="TextBox 123">
              <a:extLst>
                <a:ext uri="{FF2B5EF4-FFF2-40B4-BE49-F238E27FC236}">
                  <a16:creationId xmlns:a16="http://schemas.microsoft.com/office/drawing/2014/main" id="{E720156B-8CD0-400A-9D43-F4CBC228391B}"/>
                </a:ext>
              </a:extLst>
            </p:cNvPr>
            <p:cNvSpPr txBox="1"/>
            <p:nvPr/>
          </p:nvSpPr>
          <p:spPr>
            <a:xfrm>
              <a:off x="2072690"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Е1</a:t>
              </a:r>
            </a:p>
          </p:txBody>
        </p:sp>
      </p:grpSp>
      <p:grpSp>
        <p:nvGrpSpPr>
          <p:cNvPr id="125" name="Группа 124">
            <a:extLst>
              <a:ext uri="{FF2B5EF4-FFF2-40B4-BE49-F238E27FC236}">
                <a16:creationId xmlns:a16="http://schemas.microsoft.com/office/drawing/2014/main" id="{7502F6E7-AACC-4EE2-9305-1C476DE9B6E9}"/>
              </a:ext>
            </a:extLst>
          </p:cNvPr>
          <p:cNvGrpSpPr/>
          <p:nvPr/>
        </p:nvGrpSpPr>
        <p:grpSpPr>
          <a:xfrm>
            <a:off x="3266947" y="4721305"/>
            <a:ext cx="746828" cy="261610"/>
            <a:chOff x="2060830" y="2447241"/>
            <a:chExt cx="290331" cy="261610"/>
          </a:xfrm>
        </p:grpSpPr>
        <p:sp>
          <p:nvSpPr>
            <p:cNvPr id="126" name="Прямоугольник: скругленные углы 125">
              <a:extLst>
                <a:ext uri="{FF2B5EF4-FFF2-40B4-BE49-F238E27FC236}">
                  <a16:creationId xmlns:a16="http://schemas.microsoft.com/office/drawing/2014/main" id="{A8DA9B78-B587-4985-A10C-04C6E27288B8}"/>
                </a:ext>
              </a:extLst>
            </p:cNvPr>
            <p:cNvSpPr/>
            <p:nvPr/>
          </p:nvSpPr>
          <p:spPr>
            <a:xfrm>
              <a:off x="2060830" y="2447241"/>
              <a:ext cx="290331"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7" name="TextBox 126">
              <a:extLst>
                <a:ext uri="{FF2B5EF4-FFF2-40B4-BE49-F238E27FC236}">
                  <a16:creationId xmlns:a16="http://schemas.microsoft.com/office/drawing/2014/main" id="{59FDCF3D-F9BA-49AA-BAA1-C66EABCB9329}"/>
                </a:ext>
              </a:extLst>
            </p:cNvPr>
            <p:cNvSpPr txBox="1"/>
            <p:nvPr/>
          </p:nvSpPr>
          <p:spPr>
            <a:xfrm>
              <a:off x="2072690"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М2</a:t>
              </a:r>
            </a:p>
          </p:txBody>
        </p:sp>
      </p:grpSp>
      <p:grpSp>
        <p:nvGrpSpPr>
          <p:cNvPr id="131" name="Группа 130">
            <a:extLst>
              <a:ext uri="{FF2B5EF4-FFF2-40B4-BE49-F238E27FC236}">
                <a16:creationId xmlns:a16="http://schemas.microsoft.com/office/drawing/2014/main" id="{3CBE088F-F7F0-44F0-9C8E-447675D3AAE2}"/>
              </a:ext>
            </a:extLst>
          </p:cNvPr>
          <p:cNvGrpSpPr/>
          <p:nvPr/>
        </p:nvGrpSpPr>
        <p:grpSpPr>
          <a:xfrm>
            <a:off x="2236821" y="5183040"/>
            <a:ext cx="714396" cy="261610"/>
            <a:chOff x="2060830" y="2447241"/>
            <a:chExt cx="290331" cy="261610"/>
          </a:xfrm>
        </p:grpSpPr>
        <p:sp>
          <p:nvSpPr>
            <p:cNvPr id="132" name="Прямоугольник: скругленные углы 131">
              <a:extLst>
                <a:ext uri="{FF2B5EF4-FFF2-40B4-BE49-F238E27FC236}">
                  <a16:creationId xmlns:a16="http://schemas.microsoft.com/office/drawing/2014/main" id="{5E4A35AC-CDEB-4E69-945B-2ED1C24B337A}"/>
                </a:ext>
              </a:extLst>
            </p:cNvPr>
            <p:cNvSpPr/>
            <p:nvPr/>
          </p:nvSpPr>
          <p:spPr>
            <a:xfrm>
              <a:off x="2060830" y="2447241"/>
              <a:ext cx="290331"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3" name="TextBox 132">
              <a:extLst>
                <a:ext uri="{FF2B5EF4-FFF2-40B4-BE49-F238E27FC236}">
                  <a16:creationId xmlns:a16="http://schemas.microsoft.com/office/drawing/2014/main" id="{067594EB-41B3-485B-BB1D-D565C09825CD}"/>
                </a:ext>
              </a:extLst>
            </p:cNvPr>
            <p:cNvSpPr txBox="1"/>
            <p:nvPr/>
          </p:nvSpPr>
          <p:spPr>
            <a:xfrm>
              <a:off x="2072690"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Н2</a:t>
              </a:r>
            </a:p>
          </p:txBody>
        </p:sp>
      </p:grpSp>
      <p:grpSp>
        <p:nvGrpSpPr>
          <p:cNvPr id="134" name="Группа 133">
            <a:extLst>
              <a:ext uri="{FF2B5EF4-FFF2-40B4-BE49-F238E27FC236}">
                <a16:creationId xmlns:a16="http://schemas.microsoft.com/office/drawing/2014/main" id="{02F7CB13-73A3-4F03-876F-C6E8284B1264}"/>
              </a:ext>
            </a:extLst>
          </p:cNvPr>
          <p:cNvGrpSpPr/>
          <p:nvPr/>
        </p:nvGrpSpPr>
        <p:grpSpPr>
          <a:xfrm>
            <a:off x="1712662" y="5679524"/>
            <a:ext cx="684696" cy="261610"/>
            <a:chOff x="2060830" y="2447241"/>
            <a:chExt cx="290331" cy="261610"/>
          </a:xfrm>
        </p:grpSpPr>
        <p:sp>
          <p:nvSpPr>
            <p:cNvPr id="135" name="Прямоугольник: скругленные углы 134">
              <a:extLst>
                <a:ext uri="{FF2B5EF4-FFF2-40B4-BE49-F238E27FC236}">
                  <a16:creationId xmlns:a16="http://schemas.microsoft.com/office/drawing/2014/main" id="{1C7200E9-5F20-4212-A3A7-EA9D034BED1D}"/>
                </a:ext>
              </a:extLst>
            </p:cNvPr>
            <p:cNvSpPr/>
            <p:nvPr/>
          </p:nvSpPr>
          <p:spPr>
            <a:xfrm>
              <a:off x="2060830" y="2447241"/>
              <a:ext cx="290331" cy="260518"/>
            </a:xfrm>
            <a:prstGeom prst="roundRect">
              <a:avLst>
                <a:gd name="adj" fmla="val 50000"/>
              </a:avLst>
            </a:prstGeom>
            <a:solidFill>
              <a:srgbClr val="F2F6FA">
                <a:alpha val="81000"/>
              </a:srgbClr>
            </a:solidFill>
            <a:ln>
              <a:solidFill>
                <a:srgbClr val="03539A">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6" name="TextBox 135">
              <a:extLst>
                <a:ext uri="{FF2B5EF4-FFF2-40B4-BE49-F238E27FC236}">
                  <a16:creationId xmlns:a16="http://schemas.microsoft.com/office/drawing/2014/main" id="{016569AD-06A8-408C-8EEE-A2AA7BEEE1D1}"/>
                </a:ext>
              </a:extLst>
            </p:cNvPr>
            <p:cNvSpPr txBox="1"/>
            <p:nvPr/>
          </p:nvSpPr>
          <p:spPr>
            <a:xfrm>
              <a:off x="2072690" y="2447241"/>
              <a:ext cx="264031" cy="261610"/>
            </a:xfrm>
            <a:prstGeom prst="rect">
              <a:avLst/>
            </a:prstGeom>
            <a:noFill/>
          </p:spPr>
          <p:txBody>
            <a:bodyPr wrap="square">
              <a:spAutoFit/>
            </a:bodyPr>
            <a:lstStyle/>
            <a:p>
              <a:r>
                <a:rPr lang="ru-RU" sz="1100" dirty="0">
                  <a:solidFill>
                    <a:srgbClr val="03539A"/>
                  </a:solidFill>
                  <a:latin typeface="Nekst Semi Bold" panose="00000700000000000000" pitchFamily="2" charset="-52"/>
                </a:rPr>
                <a:t>Кл. Н1</a:t>
              </a:r>
            </a:p>
          </p:txBody>
        </p:sp>
      </p:grpSp>
    </p:spTree>
    <p:extLst>
      <p:ext uri="{BB962C8B-B14F-4D97-AF65-F5344CB8AC3E}">
        <p14:creationId xmlns:p14="http://schemas.microsoft.com/office/powerpoint/2010/main" val="1124358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Группа 49">
            <a:extLst>
              <a:ext uri="{FF2B5EF4-FFF2-40B4-BE49-F238E27FC236}">
                <a16:creationId xmlns:a16="http://schemas.microsoft.com/office/drawing/2014/main" id="{413BCC91-1613-D203-F81D-544E358DCC1D}"/>
              </a:ext>
            </a:extLst>
          </p:cNvPr>
          <p:cNvGrpSpPr/>
          <p:nvPr/>
        </p:nvGrpSpPr>
        <p:grpSpPr>
          <a:xfrm>
            <a:off x="548217" y="1451497"/>
            <a:ext cx="8005848" cy="4893741"/>
            <a:chOff x="548217" y="1630895"/>
            <a:chExt cx="8153400" cy="4983935"/>
          </a:xfrm>
        </p:grpSpPr>
        <p:pic>
          <p:nvPicPr>
            <p:cNvPr id="25" name="Рисунок 24">
              <a:extLst>
                <a:ext uri="{FF2B5EF4-FFF2-40B4-BE49-F238E27FC236}">
                  <a16:creationId xmlns:a16="http://schemas.microsoft.com/office/drawing/2014/main" id="{54CA0268-F742-D273-8C4B-F947E40CBF93}"/>
                </a:ext>
              </a:extLst>
            </p:cNvPr>
            <p:cNvPicPr>
              <a:picLocks noChangeAspect="1"/>
            </p:cNvPicPr>
            <p:nvPr/>
          </p:nvPicPr>
          <p:blipFill>
            <a:blip r:embed="rId3"/>
            <a:srcRect l="969" t="1126" r="1067" b="606"/>
            <a:stretch>
              <a:fillRect/>
            </a:stretch>
          </p:blipFill>
          <p:spPr>
            <a:xfrm>
              <a:off x="548217" y="1630895"/>
              <a:ext cx="8153400" cy="4983935"/>
            </a:xfrm>
            <a:custGeom>
              <a:avLst/>
              <a:gdLst>
                <a:gd name="connsiteX0" fmla="*/ 106756 w 8153400"/>
                <a:gd name="connsiteY0" fmla="*/ 0 h 4983935"/>
                <a:gd name="connsiteX1" fmla="*/ 8046644 w 8153400"/>
                <a:gd name="connsiteY1" fmla="*/ 0 h 4983935"/>
                <a:gd name="connsiteX2" fmla="*/ 8153400 w 8153400"/>
                <a:gd name="connsiteY2" fmla="*/ 106756 h 4983935"/>
                <a:gd name="connsiteX3" fmla="*/ 8153400 w 8153400"/>
                <a:gd name="connsiteY3" fmla="*/ 4877179 h 4983935"/>
                <a:gd name="connsiteX4" fmla="*/ 8046644 w 8153400"/>
                <a:gd name="connsiteY4" fmla="*/ 4983935 h 4983935"/>
                <a:gd name="connsiteX5" fmla="*/ 106756 w 8153400"/>
                <a:gd name="connsiteY5" fmla="*/ 4983935 h 4983935"/>
                <a:gd name="connsiteX6" fmla="*/ 0 w 8153400"/>
                <a:gd name="connsiteY6" fmla="*/ 4877179 h 4983935"/>
                <a:gd name="connsiteX7" fmla="*/ 0 w 8153400"/>
                <a:gd name="connsiteY7" fmla="*/ 106756 h 4983935"/>
                <a:gd name="connsiteX8" fmla="*/ 106756 w 8153400"/>
                <a:gd name="connsiteY8" fmla="*/ 0 h 498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3400" h="4983935">
                  <a:moveTo>
                    <a:pt x="106756" y="0"/>
                  </a:moveTo>
                  <a:lnTo>
                    <a:pt x="8046644" y="0"/>
                  </a:lnTo>
                  <a:cubicBezTo>
                    <a:pt x="8105604" y="0"/>
                    <a:pt x="8153400" y="47796"/>
                    <a:pt x="8153400" y="106756"/>
                  </a:cubicBezTo>
                  <a:lnTo>
                    <a:pt x="8153400" y="4877179"/>
                  </a:lnTo>
                  <a:cubicBezTo>
                    <a:pt x="8153400" y="4936139"/>
                    <a:pt x="8105604" y="4983935"/>
                    <a:pt x="8046644" y="4983935"/>
                  </a:cubicBezTo>
                  <a:lnTo>
                    <a:pt x="106756" y="4983935"/>
                  </a:lnTo>
                  <a:cubicBezTo>
                    <a:pt x="47796" y="4983935"/>
                    <a:pt x="0" y="4936139"/>
                    <a:pt x="0" y="4877179"/>
                  </a:cubicBezTo>
                  <a:lnTo>
                    <a:pt x="0" y="106756"/>
                  </a:lnTo>
                  <a:cubicBezTo>
                    <a:pt x="0" y="47796"/>
                    <a:pt x="47796" y="0"/>
                    <a:pt x="106756" y="0"/>
                  </a:cubicBezTo>
                  <a:close/>
                </a:path>
              </a:pathLst>
            </a:custGeom>
            <a:ln>
              <a:solidFill>
                <a:srgbClr val="03539A">
                  <a:alpha val="20000"/>
                </a:srgbClr>
              </a:solidFill>
            </a:ln>
          </p:spPr>
        </p:pic>
        <p:sp>
          <p:nvSpPr>
            <p:cNvPr id="19" name="Полилиния 16">
              <a:extLst>
                <a:ext uri="{FF2B5EF4-FFF2-40B4-BE49-F238E27FC236}">
                  <a16:creationId xmlns:a16="http://schemas.microsoft.com/office/drawing/2014/main" id="{5F2394C0-1010-2866-8183-05121C57C344}"/>
                </a:ext>
              </a:extLst>
            </p:cNvPr>
            <p:cNvSpPr/>
            <p:nvPr/>
          </p:nvSpPr>
          <p:spPr bwMode="auto">
            <a:xfrm>
              <a:off x="1643112" y="5789894"/>
              <a:ext cx="1928763" cy="438150"/>
            </a:xfrm>
            <a:custGeom>
              <a:avLst/>
              <a:gdLst>
                <a:gd name="connsiteX0" fmla="*/ 0 w 2025650"/>
                <a:gd name="connsiteY0" fmla="*/ 0 h 438150"/>
                <a:gd name="connsiteX1" fmla="*/ 2025650 w 2025650"/>
                <a:gd name="connsiteY1" fmla="*/ 6350 h 438150"/>
                <a:gd name="connsiteX2" fmla="*/ 2019300 w 2025650"/>
                <a:gd name="connsiteY2" fmla="*/ 222250 h 438150"/>
                <a:gd name="connsiteX3" fmla="*/ 476250 w 2025650"/>
                <a:gd name="connsiteY3" fmla="*/ 228600 h 438150"/>
                <a:gd name="connsiteX4" fmla="*/ 482600 w 2025650"/>
                <a:gd name="connsiteY4" fmla="*/ 438150 h 438150"/>
                <a:gd name="connsiteX5" fmla="*/ 6350 w 2025650"/>
                <a:gd name="connsiteY5" fmla="*/ 431800 h 438150"/>
                <a:gd name="connsiteX6" fmla="*/ 0 w 2025650"/>
                <a:gd name="connsiteY6"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5650" h="438150">
                  <a:moveTo>
                    <a:pt x="0" y="0"/>
                  </a:moveTo>
                  <a:lnTo>
                    <a:pt x="2025650" y="6350"/>
                  </a:lnTo>
                  <a:lnTo>
                    <a:pt x="2019300" y="222250"/>
                  </a:lnTo>
                  <a:lnTo>
                    <a:pt x="476250" y="228600"/>
                  </a:lnTo>
                  <a:lnTo>
                    <a:pt x="482600" y="438150"/>
                  </a:lnTo>
                  <a:lnTo>
                    <a:pt x="6350" y="431800"/>
                  </a:lnTo>
                  <a:cubicBezTo>
                    <a:pt x="4233" y="287867"/>
                    <a:pt x="2117" y="143933"/>
                    <a:pt x="0" y="0"/>
                  </a:cubicBezTo>
                  <a:close/>
                </a:path>
              </a:pathLst>
            </a:custGeom>
            <a:noFill/>
            <a:ln w="28575" cap="flat" cmpd="sng" algn="ctr">
              <a:solidFill>
                <a:srgbClr val="03539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ru-RU" sz="1400" b="1"/>
            </a:p>
          </p:txBody>
        </p:sp>
        <p:sp>
          <p:nvSpPr>
            <p:cNvPr id="21" name="Полилиния 17">
              <a:extLst>
                <a:ext uri="{FF2B5EF4-FFF2-40B4-BE49-F238E27FC236}">
                  <a16:creationId xmlns:a16="http://schemas.microsoft.com/office/drawing/2014/main" id="{08BDC6D7-A0AC-464B-1703-D335D3F71125}"/>
                </a:ext>
              </a:extLst>
            </p:cNvPr>
            <p:cNvSpPr/>
            <p:nvPr/>
          </p:nvSpPr>
          <p:spPr bwMode="auto">
            <a:xfrm>
              <a:off x="2125529" y="4977658"/>
              <a:ext cx="1446346" cy="425450"/>
            </a:xfrm>
            <a:custGeom>
              <a:avLst/>
              <a:gdLst>
                <a:gd name="connsiteX0" fmla="*/ 0 w 1549400"/>
                <a:gd name="connsiteY0" fmla="*/ 0 h 425450"/>
                <a:gd name="connsiteX1" fmla="*/ 1549400 w 1549400"/>
                <a:gd name="connsiteY1" fmla="*/ 0 h 425450"/>
                <a:gd name="connsiteX2" fmla="*/ 1549400 w 1549400"/>
                <a:gd name="connsiteY2" fmla="*/ 215900 h 425450"/>
                <a:gd name="connsiteX3" fmla="*/ 476250 w 1549400"/>
                <a:gd name="connsiteY3" fmla="*/ 209550 h 425450"/>
                <a:gd name="connsiteX4" fmla="*/ 476250 w 1549400"/>
                <a:gd name="connsiteY4" fmla="*/ 425450 h 425450"/>
                <a:gd name="connsiteX5" fmla="*/ 6350 w 1549400"/>
                <a:gd name="connsiteY5" fmla="*/ 425450 h 425450"/>
                <a:gd name="connsiteX6" fmla="*/ 0 w 1549400"/>
                <a:gd name="connsiteY6" fmla="*/ 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9400" h="425450">
                  <a:moveTo>
                    <a:pt x="0" y="0"/>
                  </a:moveTo>
                  <a:lnTo>
                    <a:pt x="1549400" y="0"/>
                  </a:lnTo>
                  <a:lnTo>
                    <a:pt x="1549400" y="215900"/>
                  </a:lnTo>
                  <a:lnTo>
                    <a:pt x="476250" y="209550"/>
                  </a:lnTo>
                  <a:lnTo>
                    <a:pt x="476250" y="425450"/>
                  </a:lnTo>
                  <a:lnTo>
                    <a:pt x="6350" y="425450"/>
                  </a:lnTo>
                  <a:cubicBezTo>
                    <a:pt x="4233" y="287867"/>
                    <a:pt x="2117" y="150283"/>
                    <a:pt x="0" y="0"/>
                  </a:cubicBezTo>
                  <a:close/>
                </a:path>
              </a:pathLst>
            </a:custGeom>
            <a:noFill/>
            <a:ln w="28575" cap="flat" cmpd="sng" algn="ctr">
              <a:solidFill>
                <a:srgbClr val="03539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ru-RU" sz="1400" b="1"/>
            </a:p>
          </p:txBody>
        </p:sp>
        <p:sp>
          <p:nvSpPr>
            <p:cNvPr id="22" name="Полилиния 18">
              <a:extLst>
                <a:ext uri="{FF2B5EF4-FFF2-40B4-BE49-F238E27FC236}">
                  <a16:creationId xmlns:a16="http://schemas.microsoft.com/office/drawing/2014/main" id="{9C26369F-7561-25F7-8685-C008FCE2AB32}"/>
                </a:ext>
              </a:extLst>
            </p:cNvPr>
            <p:cNvSpPr/>
            <p:nvPr/>
          </p:nvSpPr>
          <p:spPr bwMode="auto">
            <a:xfrm>
              <a:off x="2514599" y="4170684"/>
              <a:ext cx="1057276" cy="444500"/>
            </a:xfrm>
            <a:custGeom>
              <a:avLst/>
              <a:gdLst>
                <a:gd name="connsiteX0" fmla="*/ 6350 w 1073150"/>
                <a:gd name="connsiteY0" fmla="*/ 0 h 444500"/>
                <a:gd name="connsiteX1" fmla="*/ 1073150 w 1073150"/>
                <a:gd name="connsiteY1" fmla="*/ 0 h 444500"/>
                <a:gd name="connsiteX2" fmla="*/ 1073150 w 1073150"/>
                <a:gd name="connsiteY2" fmla="*/ 444500 h 444500"/>
                <a:gd name="connsiteX3" fmla="*/ 533400 w 1073150"/>
                <a:gd name="connsiteY3" fmla="*/ 438150 h 444500"/>
                <a:gd name="connsiteX4" fmla="*/ 539750 w 1073150"/>
                <a:gd name="connsiteY4" fmla="*/ 209550 h 444500"/>
                <a:gd name="connsiteX5" fmla="*/ 0 w 1073150"/>
                <a:gd name="connsiteY5" fmla="*/ 209550 h 444500"/>
                <a:gd name="connsiteX6" fmla="*/ 6350 w 1073150"/>
                <a:gd name="connsiteY6"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150" h="444500">
                  <a:moveTo>
                    <a:pt x="6350" y="0"/>
                  </a:moveTo>
                  <a:lnTo>
                    <a:pt x="1073150" y="0"/>
                  </a:lnTo>
                  <a:lnTo>
                    <a:pt x="1073150" y="444500"/>
                  </a:lnTo>
                  <a:lnTo>
                    <a:pt x="533400" y="438150"/>
                  </a:lnTo>
                  <a:lnTo>
                    <a:pt x="539750" y="209550"/>
                  </a:lnTo>
                  <a:lnTo>
                    <a:pt x="0" y="209550"/>
                  </a:lnTo>
                  <a:lnTo>
                    <a:pt x="6350" y="0"/>
                  </a:lnTo>
                  <a:close/>
                </a:path>
              </a:pathLst>
            </a:custGeom>
            <a:noFill/>
            <a:ln w="28575" cap="flat" cmpd="sng" algn="ctr">
              <a:solidFill>
                <a:srgbClr val="03539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ru-RU" sz="1400" b="1"/>
            </a:p>
          </p:txBody>
        </p:sp>
      </p:grpSp>
      <p:grpSp>
        <p:nvGrpSpPr>
          <p:cNvPr id="2" name="Рисунок 7">
            <a:extLst>
              <a:ext uri="{FF2B5EF4-FFF2-40B4-BE49-F238E27FC236}">
                <a16:creationId xmlns:a16="http://schemas.microsoft.com/office/drawing/2014/main" id="{4F87887C-C6C8-F614-179E-F94D7C53FBD4}"/>
              </a:ext>
            </a:extLst>
          </p:cNvPr>
          <p:cNvGrpSpPr/>
          <p:nvPr/>
        </p:nvGrpSpPr>
        <p:grpSpPr>
          <a:xfrm>
            <a:off x="10523034" y="397549"/>
            <a:ext cx="1202981" cy="199524"/>
            <a:chOff x="3551339" y="3006890"/>
            <a:chExt cx="5089184" cy="844082"/>
          </a:xfrm>
        </p:grpSpPr>
        <p:sp>
          <p:nvSpPr>
            <p:cNvPr id="3" name="Полилиния: фигура 2">
              <a:extLst>
                <a:ext uri="{FF2B5EF4-FFF2-40B4-BE49-F238E27FC236}">
                  <a16:creationId xmlns:a16="http://schemas.microsoft.com/office/drawing/2014/main" id="{EC3A8DF6-5D8F-12F6-C424-7FF801E44510}"/>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4C3908F3-3BEE-C67D-60F1-0DB54B262078}"/>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5" name="TextBox 4">
            <a:extLst>
              <a:ext uri="{FF2B5EF4-FFF2-40B4-BE49-F238E27FC236}">
                <a16:creationId xmlns:a16="http://schemas.microsoft.com/office/drawing/2014/main" id="{A081C950-DD72-2319-C5DB-BF8DEDD79ED6}"/>
              </a:ext>
            </a:extLst>
          </p:cNvPr>
          <p:cNvSpPr txBox="1"/>
          <p:nvPr/>
        </p:nvSpPr>
        <p:spPr>
          <a:xfrm>
            <a:off x="644455" y="437424"/>
            <a:ext cx="7909610"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Структура запасов углеводородов в толще НГКМ</a:t>
            </a:r>
          </a:p>
        </p:txBody>
      </p:sp>
      <p:pic>
        <p:nvPicPr>
          <p:cNvPr id="29" name="Рисунок 28">
            <a:extLst>
              <a:ext uri="{FF2B5EF4-FFF2-40B4-BE49-F238E27FC236}">
                <a16:creationId xmlns:a16="http://schemas.microsoft.com/office/drawing/2014/main" id="{581448BF-DCF3-C97E-5C90-8B6B8E2B5529}"/>
              </a:ext>
            </a:extLst>
          </p:cNvPr>
          <p:cNvPicPr/>
          <p:nvPr/>
        </p:nvPicPr>
        <p:blipFill>
          <a:blip r:embed="rId4" cstate="print">
            <a:extLst>
              <a:ext uri="{28A0092B-C50C-407E-A947-70E740481C1C}">
                <a14:useLocalDpi xmlns:a14="http://schemas.microsoft.com/office/drawing/2010/main" val="0"/>
              </a:ext>
            </a:extLst>
          </a:blip>
          <a:srcRect l="1021" t="390" r="2351" b="1561"/>
          <a:stretch>
            <a:fillRect/>
          </a:stretch>
        </p:blipFill>
        <p:spPr bwMode="auto">
          <a:xfrm>
            <a:off x="6546744" y="4002474"/>
            <a:ext cx="1957339" cy="2262084"/>
          </a:xfrm>
          <a:custGeom>
            <a:avLst/>
            <a:gdLst>
              <a:gd name="connsiteX0" fmla="*/ 121433 w 1957339"/>
              <a:gd name="connsiteY0" fmla="*/ 0 h 2262084"/>
              <a:gd name="connsiteX1" fmla="*/ 1835906 w 1957339"/>
              <a:gd name="connsiteY1" fmla="*/ 0 h 2262084"/>
              <a:gd name="connsiteX2" fmla="*/ 1957339 w 1957339"/>
              <a:gd name="connsiteY2" fmla="*/ 121433 h 2262084"/>
              <a:gd name="connsiteX3" fmla="*/ 1957339 w 1957339"/>
              <a:gd name="connsiteY3" fmla="*/ 2140651 h 2262084"/>
              <a:gd name="connsiteX4" fmla="*/ 1835906 w 1957339"/>
              <a:gd name="connsiteY4" fmla="*/ 2262084 h 2262084"/>
              <a:gd name="connsiteX5" fmla="*/ 121433 w 1957339"/>
              <a:gd name="connsiteY5" fmla="*/ 2262084 h 2262084"/>
              <a:gd name="connsiteX6" fmla="*/ 0 w 1957339"/>
              <a:gd name="connsiteY6" fmla="*/ 2140651 h 2262084"/>
              <a:gd name="connsiteX7" fmla="*/ 0 w 1957339"/>
              <a:gd name="connsiteY7" fmla="*/ 121433 h 2262084"/>
              <a:gd name="connsiteX8" fmla="*/ 121433 w 1957339"/>
              <a:gd name="connsiteY8" fmla="*/ 0 h 22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7339" h="2262084">
                <a:moveTo>
                  <a:pt x="121433" y="0"/>
                </a:moveTo>
                <a:lnTo>
                  <a:pt x="1835906" y="0"/>
                </a:lnTo>
                <a:cubicBezTo>
                  <a:pt x="1902972" y="0"/>
                  <a:pt x="1957339" y="54367"/>
                  <a:pt x="1957339" y="121433"/>
                </a:cubicBezTo>
                <a:lnTo>
                  <a:pt x="1957339" y="2140651"/>
                </a:lnTo>
                <a:cubicBezTo>
                  <a:pt x="1957339" y="2207717"/>
                  <a:pt x="1902972" y="2262084"/>
                  <a:pt x="1835906" y="2262084"/>
                </a:cubicBezTo>
                <a:lnTo>
                  <a:pt x="121433" y="2262084"/>
                </a:lnTo>
                <a:cubicBezTo>
                  <a:pt x="54367" y="2262084"/>
                  <a:pt x="0" y="2207717"/>
                  <a:pt x="0" y="2140651"/>
                </a:cubicBezTo>
                <a:lnTo>
                  <a:pt x="0" y="121433"/>
                </a:lnTo>
                <a:cubicBezTo>
                  <a:pt x="0" y="54367"/>
                  <a:pt x="54367" y="0"/>
                  <a:pt x="121433" y="0"/>
                </a:cubicBezTo>
                <a:close/>
              </a:path>
            </a:pathLst>
          </a:custGeom>
          <a:noFill/>
          <a:ln>
            <a:solidFill>
              <a:srgbClr val="03539A">
                <a:alpha val="20000"/>
              </a:srgbClr>
            </a:solidFill>
          </a:ln>
          <a:effectLst>
            <a:outerShdw blurRad="50800" dist="38100" dir="2700000" algn="tl" rotWithShape="0">
              <a:srgbClr val="03539A">
                <a:alpha val="40000"/>
              </a:srgbClr>
            </a:outerShdw>
          </a:effectLst>
        </p:spPr>
      </p:pic>
      <p:pic>
        <p:nvPicPr>
          <p:cNvPr id="40" name="Рисунок 39">
            <a:extLst>
              <a:ext uri="{FF2B5EF4-FFF2-40B4-BE49-F238E27FC236}">
                <a16:creationId xmlns:a16="http://schemas.microsoft.com/office/drawing/2014/main" id="{C4B91541-79DC-10D3-74BE-B3155261153F}"/>
              </a:ext>
            </a:extLst>
          </p:cNvPr>
          <p:cNvPicPr/>
          <p:nvPr/>
        </p:nvPicPr>
        <p:blipFill rotWithShape="1">
          <a:blip r:embed="rId5" cstate="print">
            <a:extLst>
              <a:ext uri="{28A0092B-C50C-407E-A947-70E740481C1C}">
                <a14:useLocalDpi xmlns:a14="http://schemas.microsoft.com/office/drawing/2010/main" val="0"/>
              </a:ext>
            </a:extLst>
          </a:blip>
          <a:srcRect l="107" t="16960" r="240" b="6624"/>
          <a:stretch/>
        </p:blipFill>
        <p:spPr bwMode="auto">
          <a:xfrm>
            <a:off x="8905874" y="4366988"/>
            <a:ext cx="2105025" cy="1897570"/>
          </a:xfrm>
          <a:custGeom>
            <a:avLst/>
            <a:gdLst>
              <a:gd name="connsiteX0" fmla="*/ 131775 w 2105025"/>
              <a:gd name="connsiteY0" fmla="*/ 0 h 2188385"/>
              <a:gd name="connsiteX1" fmla="*/ 1973250 w 2105025"/>
              <a:gd name="connsiteY1" fmla="*/ 0 h 2188385"/>
              <a:gd name="connsiteX2" fmla="*/ 2105025 w 2105025"/>
              <a:gd name="connsiteY2" fmla="*/ 131775 h 2188385"/>
              <a:gd name="connsiteX3" fmla="*/ 2105025 w 2105025"/>
              <a:gd name="connsiteY3" fmla="*/ 2056610 h 2188385"/>
              <a:gd name="connsiteX4" fmla="*/ 1973250 w 2105025"/>
              <a:gd name="connsiteY4" fmla="*/ 2188385 h 2188385"/>
              <a:gd name="connsiteX5" fmla="*/ 131775 w 2105025"/>
              <a:gd name="connsiteY5" fmla="*/ 2188385 h 2188385"/>
              <a:gd name="connsiteX6" fmla="*/ 0 w 2105025"/>
              <a:gd name="connsiteY6" fmla="*/ 2056610 h 2188385"/>
              <a:gd name="connsiteX7" fmla="*/ 0 w 2105025"/>
              <a:gd name="connsiteY7" fmla="*/ 131775 h 2188385"/>
              <a:gd name="connsiteX8" fmla="*/ 131775 w 2105025"/>
              <a:gd name="connsiteY8" fmla="*/ 0 h 218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5025" h="2188385">
                <a:moveTo>
                  <a:pt x="131775" y="0"/>
                </a:moveTo>
                <a:lnTo>
                  <a:pt x="1973250" y="0"/>
                </a:lnTo>
                <a:cubicBezTo>
                  <a:pt x="2046027" y="0"/>
                  <a:pt x="2105025" y="58998"/>
                  <a:pt x="2105025" y="131775"/>
                </a:cubicBezTo>
                <a:lnTo>
                  <a:pt x="2105025" y="2056610"/>
                </a:lnTo>
                <a:cubicBezTo>
                  <a:pt x="2105025" y="2129387"/>
                  <a:pt x="2046027" y="2188385"/>
                  <a:pt x="1973250" y="2188385"/>
                </a:cubicBezTo>
                <a:lnTo>
                  <a:pt x="131775" y="2188385"/>
                </a:lnTo>
                <a:cubicBezTo>
                  <a:pt x="58998" y="2188385"/>
                  <a:pt x="0" y="2129387"/>
                  <a:pt x="0" y="2056610"/>
                </a:cubicBezTo>
                <a:lnTo>
                  <a:pt x="0" y="131775"/>
                </a:lnTo>
                <a:cubicBezTo>
                  <a:pt x="0" y="58998"/>
                  <a:pt x="58998" y="0"/>
                  <a:pt x="131775" y="0"/>
                </a:cubicBezTo>
                <a:close/>
              </a:path>
            </a:pathLst>
          </a:custGeom>
          <a:noFill/>
          <a:ln>
            <a:solidFill>
              <a:srgbClr val="03539A">
                <a:alpha val="20000"/>
              </a:srgbClr>
            </a:solidFill>
          </a:ln>
          <a:effectLst>
            <a:outerShdw blurRad="101600" dist="38100" dir="2700000" algn="tl" rotWithShape="0">
              <a:srgbClr val="03539A">
                <a:alpha val="40000"/>
              </a:srgbClr>
            </a:outerShdw>
          </a:effectLst>
        </p:spPr>
      </p:pic>
      <p:pic>
        <p:nvPicPr>
          <p:cNvPr id="41" name="Рисунок 40">
            <a:extLst>
              <a:ext uri="{FF2B5EF4-FFF2-40B4-BE49-F238E27FC236}">
                <a16:creationId xmlns:a16="http://schemas.microsoft.com/office/drawing/2014/main" id="{2F62AC08-8A39-61D3-B11F-5C56EB4EEB01}"/>
              </a:ext>
            </a:extLst>
          </p:cNvPr>
          <p:cNvPicPr/>
          <p:nvPr/>
        </p:nvPicPr>
        <p:blipFill rotWithShape="1">
          <a:blip r:embed="rId6" cstate="print">
            <a:extLst>
              <a:ext uri="{28A0092B-C50C-407E-A947-70E740481C1C}">
                <a14:useLocalDpi xmlns:a14="http://schemas.microsoft.com/office/drawing/2010/main" val="0"/>
              </a:ext>
            </a:extLst>
          </a:blip>
          <a:srcRect l="108" t="18650" r="240" b="6429"/>
          <a:stretch/>
        </p:blipFill>
        <p:spPr bwMode="auto">
          <a:xfrm>
            <a:off x="8905875" y="2325756"/>
            <a:ext cx="2105025" cy="1897570"/>
          </a:xfrm>
          <a:custGeom>
            <a:avLst/>
            <a:gdLst>
              <a:gd name="connsiteX0" fmla="*/ 131775 w 2105025"/>
              <a:gd name="connsiteY0" fmla="*/ 0 h 2188385"/>
              <a:gd name="connsiteX1" fmla="*/ 1973250 w 2105025"/>
              <a:gd name="connsiteY1" fmla="*/ 0 h 2188385"/>
              <a:gd name="connsiteX2" fmla="*/ 2105025 w 2105025"/>
              <a:gd name="connsiteY2" fmla="*/ 131775 h 2188385"/>
              <a:gd name="connsiteX3" fmla="*/ 2105025 w 2105025"/>
              <a:gd name="connsiteY3" fmla="*/ 2056610 h 2188385"/>
              <a:gd name="connsiteX4" fmla="*/ 1973250 w 2105025"/>
              <a:gd name="connsiteY4" fmla="*/ 2188385 h 2188385"/>
              <a:gd name="connsiteX5" fmla="*/ 131775 w 2105025"/>
              <a:gd name="connsiteY5" fmla="*/ 2188385 h 2188385"/>
              <a:gd name="connsiteX6" fmla="*/ 0 w 2105025"/>
              <a:gd name="connsiteY6" fmla="*/ 2056610 h 2188385"/>
              <a:gd name="connsiteX7" fmla="*/ 0 w 2105025"/>
              <a:gd name="connsiteY7" fmla="*/ 131775 h 2188385"/>
              <a:gd name="connsiteX8" fmla="*/ 131775 w 2105025"/>
              <a:gd name="connsiteY8" fmla="*/ 0 h 218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5025" h="2188385">
                <a:moveTo>
                  <a:pt x="131775" y="0"/>
                </a:moveTo>
                <a:lnTo>
                  <a:pt x="1973250" y="0"/>
                </a:lnTo>
                <a:cubicBezTo>
                  <a:pt x="2046027" y="0"/>
                  <a:pt x="2105025" y="58998"/>
                  <a:pt x="2105025" y="131775"/>
                </a:cubicBezTo>
                <a:lnTo>
                  <a:pt x="2105025" y="2056610"/>
                </a:lnTo>
                <a:cubicBezTo>
                  <a:pt x="2105025" y="2129387"/>
                  <a:pt x="2046027" y="2188385"/>
                  <a:pt x="1973250" y="2188385"/>
                </a:cubicBezTo>
                <a:lnTo>
                  <a:pt x="131775" y="2188385"/>
                </a:lnTo>
                <a:cubicBezTo>
                  <a:pt x="58998" y="2188385"/>
                  <a:pt x="0" y="2129387"/>
                  <a:pt x="0" y="2056610"/>
                </a:cubicBezTo>
                <a:lnTo>
                  <a:pt x="0" y="131775"/>
                </a:lnTo>
                <a:cubicBezTo>
                  <a:pt x="0" y="58998"/>
                  <a:pt x="58998" y="0"/>
                  <a:pt x="131775" y="0"/>
                </a:cubicBezTo>
                <a:close/>
              </a:path>
            </a:pathLst>
          </a:custGeom>
          <a:noFill/>
          <a:ln>
            <a:solidFill>
              <a:srgbClr val="03539A">
                <a:alpha val="20000"/>
              </a:srgbClr>
            </a:solidFill>
          </a:ln>
          <a:effectLst>
            <a:outerShdw blurRad="101600" dist="38100" dir="2700000" algn="tl" rotWithShape="0">
              <a:srgbClr val="03539A">
                <a:alpha val="40000"/>
              </a:srgbClr>
            </a:outerShdw>
          </a:effectLst>
        </p:spPr>
      </p:pic>
      <p:cxnSp>
        <p:nvCxnSpPr>
          <p:cNvPr id="11" name="Прямая со стрелкой 10">
            <a:extLst>
              <a:ext uri="{FF2B5EF4-FFF2-40B4-BE49-F238E27FC236}">
                <a16:creationId xmlns:a16="http://schemas.microsoft.com/office/drawing/2014/main" id="{3348CC06-6541-1013-2513-29CAE34609B2}"/>
              </a:ext>
            </a:extLst>
          </p:cNvPr>
          <p:cNvCxnSpPr>
            <a:cxnSpLocks/>
            <a:stCxn id="21" idx="2"/>
          </p:cNvCxnSpPr>
          <p:nvPr/>
        </p:nvCxnSpPr>
        <p:spPr bwMode="auto">
          <a:xfrm>
            <a:off x="3517155" y="4949687"/>
            <a:ext cx="3522742" cy="244999"/>
          </a:xfrm>
          <a:prstGeom prst="straightConnector1">
            <a:avLst/>
          </a:prstGeom>
          <a:solidFill>
            <a:schemeClr val="accent1"/>
          </a:solidFill>
          <a:ln w="19050" cap="flat" cmpd="sng" algn="ctr">
            <a:solidFill>
              <a:srgbClr val="03539A"/>
            </a:solidFill>
            <a:prstDash val="solid"/>
            <a:round/>
            <a:headEnd type="none" w="med" len="med"/>
            <a:tailEnd type="arrow" w="med" len="med"/>
          </a:ln>
          <a:effectLst/>
        </p:spPr>
      </p:cxnSp>
      <p:cxnSp>
        <p:nvCxnSpPr>
          <p:cNvPr id="13" name="Прямая со стрелкой 12">
            <a:extLst>
              <a:ext uri="{FF2B5EF4-FFF2-40B4-BE49-F238E27FC236}">
                <a16:creationId xmlns:a16="http://schemas.microsoft.com/office/drawing/2014/main" id="{CCC44844-AF5E-8D06-D4DA-31FAC5CA7D0D}"/>
              </a:ext>
            </a:extLst>
          </p:cNvPr>
          <p:cNvCxnSpPr>
            <a:cxnSpLocks/>
            <a:stCxn id="19" idx="2"/>
          </p:cNvCxnSpPr>
          <p:nvPr/>
        </p:nvCxnSpPr>
        <p:spPr bwMode="auto">
          <a:xfrm flipV="1">
            <a:off x="3511219" y="5495990"/>
            <a:ext cx="5642306" cy="257469"/>
          </a:xfrm>
          <a:prstGeom prst="straightConnector1">
            <a:avLst/>
          </a:prstGeom>
          <a:solidFill>
            <a:schemeClr val="accent1"/>
          </a:solidFill>
          <a:ln w="19050" cap="flat" cmpd="sng" algn="ctr">
            <a:solidFill>
              <a:srgbClr val="03539A"/>
            </a:solidFill>
            <a:prstDash val="solid"/>
            <a:round/>
            <a:headEnd type="none" w="med" len="med"/>
            <a:tailEnd type="arrow" w="med" len="med"/>
          </a:ln>
          <a:effectLst/>
        </p:spPr>
      </p:cxnSp>
      <p:cxnSp>
        <p:nvCxnSpPr>
          <p:cNvPr id="17" name="Прямая со стрелкой 16">
            <a:extLst>
              <a:ext uri="{FF2B5EF4-FFF2-40B4-BE49-F238E27FC236}">
                <a16:creationId xmlns:a16="http://schemas.microsoft.com/office/drawing/2014/main" id="{1AA1BC8A-49B2-3B37-6E90-8D9948756682}"/>
              </a:ext>
            </a:extLst>
          </p:cNvPr>
          <p:cNvCxnSpPr>
            <a:cxnSpLocks/>
          </p:cNvCxnSpPr>
          <p:nvPr/>
        </p:nvCxnSpPr>
        <p:spPr bwMode="auto">
          <a:xfrm flipV="1">
            <a:off x="3517155" y="3308102"/>
            <a:ext cx="5764497" cy="837813"/>
          </a:xfrm>
          <a:prstGeom prst="straightConnector1">
            <a:avLst/>
          </a:prstGeom>
          <a:solidFill>
            <a:schemeClr val="accent1"/>
          </a:solidFill>
          <a:ln w="19050" cap="flat" cmpd="sng" algn="ctr">
            <a:solidFill>
              <a:srgbClr val="03539A"/>
            </a:solidFill>
            <a:prstDash val="solid"/>
            <a:round/>
            <a:headEnd type="none" w="med" len="med"/>
            <a:tailEnd type="arrow" w="med" len="med"/>
          </a:ln>
          <a:effectLst/>
        </p:spPr>
      </p:cxnSp>
      <p:sp>
        <p:nvSpPr>
          <p:cNvPr id="35" name="TextBox 34">
            <a:extLst>
              <a:ext uri="{FF2B5EF4-FFF2-40B4-BE49-F238E27FC236}">
                <a16:creationId xmlns:a16="http://schemas.microsoft.com/office/drawing/2014/main" id="{866F0471-640F-C488-2078-97D2767A5480}"/>
              </a:ext>
            </a:extLst>
          </p:cNvPr>
          <p:cNvSpPr txBox="1"/>
          <p:nvPr/>
        </p:nvSpPr>
        <p:spPr>
          <a:xfrm>
            <a:off x="644455" y="1102535"/>
            <a:ext cx="4684670" cy="276999"/>
          </a:xfrm>
          <a:prstGeom prst="rect">
            <a:avLst/>
          </a:prstGeom>
          <a:noFill/>
        </p:spPr>
        <p:txBody>
          <a:bodyPr wrap="square">
            <a:spAutoFit/>
          </a:bodyPr>
          <a:lstStyle/>
          <a:p>
            <a:pPr>
              <a:defRPr/>
            </a:pPr>
            <a:r>
              <a:rPr lang="ru-RU" sz="1200" dirty="0">
                <a:solidFill>
                  <a:srgbClr val="00467A"/>
                </a:solidFill>
                <a:latin typeface="Nekst Semi Bold" panose="00000700000000000000" pitchFamily="2" charset="-52"/>
                <a:cs typeface="Arial" panose="020B0604020202020204" pitchFamily="34" charset="0"/>
              </a:rPr>
              <a:t>Таблица структуры запасов продуктивного пласта НГКМ</a:t>
            </a:r>
          </a:p>
        </p:txBody>
      </p:sp>
      <p:sp>
        <p:nvSpPr>
          <p:cNvPr id="36" name="TextBox 35">
            <a:extLst>
              <a:ext uri="{FF2B5EF4-FFF2-40B4-BE49-F238E27FC236}">
                <a16:creationId xmlns:a16="http://schemas.microsoft.com/office/drawing/2014/main" id="{03A0D5B3-B67F-2BA8-7437-349A6FC41CAF}"/>
              </a:ext>
            </a:extLst>
          </p:cNvPr>
          <p:cNvSpPr txBox="1"/>
          <p:nvPr/>
        </p:nvSpPr>
        <p:spPr>
          <a:xfrm>
            <a:off x="8802414" y="1369405"/>
            <a:ext cx="2745132" cy="830997"/>
          </a:xfrm>
          <a:prstGeom prst="rect">
            <a:avLst/>
          </a:prstGeom>
          <a:noFill/>
        </p:spPr>
        <p:txBody>
          <a:bodyPr wrap="square">
            <a:spAutoFit/>
          </a:bodyPr>
          <a:lstStyle/>
          <a:p>
            <a:r>
              <a:rPr lang="ru-RU" sz="1200" dirty="0">
                <a:solidFill>
                  <a:srgbClr val="00467A"/>
                </a:solidFill>
                <a:latin typeface="Nekst Semi Bold" panose="00000700000000000000" pitchFamily="2" charset="-52"/>
                <a:cs typeface="Arial" panose="020B0604020202020204" pitchFamily="34" charset="0"/>
              </a:rPr>
              <a:t>Карты запасов  продуктивного пласта, соответствующие выделенным ячейкам таблицы структуры запасов</a:t>
            </a:r>
          </a:p>
        </p:txBody>
      </p:sp>
      <p:sp>
        <p:nvSpPr>
          <p:cNvPr id="6" name="TextBox 5">
            <a:extLst>
              <a:ext uri="{FF2B5EF4-FFF2-40B4-BE49-F238E27FC236}">
                <a16:creationId xmlns:a16="http://schemas.microsoft.com/office/drawing/2014/main" id="{5A2BAD4B-5C54-491C-9816-467EC72E57A3}"/>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rgbClr val="0D1A47"/>
              </a:solidFill>
              <a:latin typeface="Nekst" panose="00000500000000000000" pitchFamily="2" charset="-52"/>
            </a:endParaRPr>
          </a:p>
        </p:txBody>
      </p:sp>
      <p:sp>
        <p:nvSpPr>
          <p:cNvPr id="7" name="TextBox 6">
            <a:extLst>
              <a:ext uri="{FF2B5EF4-FFF2-40B4-BE49-F238E27FC236}">
                <a16:creationId xmlns:a16="http://schemas.microsoft.com/office/drawing/2014/main" id="{13C3E0D9-29CA-BCD2-ACF1-6E88271931F6}"/>
              </a:ext>
            </a:extLst>
          </p:cNvPr>
          <p:cNvSpPr txBox="1"/>
          <p:nvPr/>
        </p:nvSpPr>
        <p:spPr>
          <a:xfrm>
            <a:off x="11132456" y="6403043"/>
            <a:ext cx="540362"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16</a:t>
            </a:r>
            <a:endParaRPr lang="ru-RU" sz="2800" dirty="0">
              <a:solidFill>
                <a:srgbClr val="03539A"/>
              </a:solidFill>
              <a:latin typeface="Nekst Bold" panose="00000800000000000000" pitchFamily="2" charset="-52"/>
            </a:endParaRPr>
          </a:p>
        </p:txBody>
      </p:sp>
      <p:sp>
        <p:nvSpPr>
          <p:cNvPr id="23" name="Прямоугольник: скругленные углы 22">
            <a:extLst>
              <a:ext uri="{FF2B5EF4-FFF2-40B4-BE49-F238E27FC236}">
                <a16:creationId xmlns:a16="http://schemas.microsoft.com/office/drawing/2014/main" id="{9A7DD02E-226E-40B6-8618-D4D1960789FD}"/>
              </a:ext>
            </a:extLst>
          </p:cNvPr>
          <p:cNvSpPr/>
          <p:nvPr/>
        </p:nvSpPr>
        <p:spPr>
          <a:xfrm>
            <a:off x="-262208" y="486055"/>
            <a:ext cx="350065" cy="461666"/>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81867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a:extLst>
              <a:ext uri="{FF2B5EF4-FFF2-40B4-BE49-F238E27FC236}">
                <a16:creationId xmlns:a16="http://schemas.microsoft.com/office/drawing/2014/main" id="{1EDB50B5-A7A6-F96D-9E46-FFDD7BB3CC2F}"/>
              </a:ext>
            </a:extLst>
          </p:cNvPr>
          <p:cNvPicPr>
            <a:picLocks noChangeAspect="1"/>
          </p:cNvPicPr>
          <p:nvPr/>
        </p:nvPicPr>
        <p:blipFill rotWithShape="1">
          <a:blip r:embed="rId3"/>
          <a:srcRect l="4936" t="4594" r="-4902" b="26904"/>
          <a:stretch/>
        </p:blipFill>
        <p:spPr>
          <a:xfrm>
            <a:off x="8264887" y="4338067"/>
            <a:ext cx="3459955" cy="2007171"/>
          </a:xfrm>
          <a:custGeom>
            <a:avLst/>
            <a:gdLst>
              <a:gd name="connsiteX0" fmla="*/ 117700 w 3614402"/>
              <a:gd name="connsiteY0" fmla="*/ 0 h 2341823"/>
              <a:gd name="connsiteX1" fmla="*/ 3497928 w 3614402"/>
              <a:gd name="connsiteY1" fmla="*/ 0 h 2341823"/>
              <a:gd name="connsiteX2" fmla="*/ 3606379 w 3614402"/>
              <a:gd name="connsiteY2" fmla="*/ 71886 h 2341823"/>
              <a:gd name="connsiteX3" fmla="*/ 3614402 w 3614402"/>
              <a:gd name="connsiteY3" fmla="*/ 111628 h 2341823"/>
              <a:gd name="connsiteX4" fmla="*/ 3614402 w 3614402"/>
              <a:gd name="connsiteY4" fmla="*/ 2230196 h 2341823"/>
              <a:gd name="connsiteX5" fmla="*/ 3606379 w 3614402"/>
              <a:gd name="connsiteY5" fmla="*/ 2269937 h 2341823"/>
              <a:gd name="connsiteX6" fmla="*/ 3497928 w 3614402"/>
              <a:gd name="connsiteY6" fmla="*/ 2341823 h 2341823"/>
              <a:gd name="connsiteX7" fmla="*/ 117700 w 3614402"/>
              <a:gd name="connsiteY7" fmla="*/ 2341823 h 2341823"/>
              <a:gd name="connsiteX8" fmla="*/ 0 w 3614402"/>
              <a:gd name="connsiteY8" fmla="*/ 2224123 h 2341823"/>
              <a:gd name="connsiteX9" fmla="*/ 0 w 3614402"/>
              <a:gd name="connsiteY9" fmla="*/ 117700 h 2341823"/>
              <a:gd name="connsiteX10" fmla="*/ 117700 w 3614402"/>
              <a:gd name="connsiteY10" fmla="*/ 0 h 234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4402" h="2341823">
                <a:moveTo>
                  <a:pt x="117700" y="0"/>
                </a:moveTo>
                <a:lnTo>
                  <a:pt x="3497928" y="0"/>
                </a:lnTo>
                <a:cubicBezTo>
                  <a:pt x="3546681" y="0"/>
                  <a:pt x="3588511" y="29642"/>
                  <a:pt x="3606379" y="71886"/>
                </a:cubicBezTo>
                <a:lnTo>
                  <a:pt x="3614402" y="111628"/>
                </a:lnTo>
                <a:lnTo>
                  <a:pt x="3614402" y="2230196"/>
                </a:lnTo>
                <a:lnTo>
                  <a:pt x="3606379" y="2269937"/>
                </a:lnTo>
                <a:cubicBezTo>
                  <a:pt x="3588511" y="2312182"/>
                  <a:pt x="3546681" y="2341823"/>
                  <a:pt x="3497928" y="2341823"/>
                </a:cubicBezTo>
                <a:lnTo>
                  <a:pt x="117700" y="2341823"/>
                </a:lnTo>
                <a:cubicBezTo>
                  <a:pt x="52696" y="2341823"/>
                  <a:pt x="0" y="2289127"/>
                  <a:pt x="0" y="2224123"/>
                </a:cubicBezTo>
                <a:lnTo>
                  <a:pt x="0" y="117700"/>
                </a:lnTo>
                <a:cubicBezTo>
                  <a:pt x="0" y="52696"/>
                  <a:pt x="52696" y="0"/>
                  <a:pt x="117700" y="0"/>
                </a:cubicBezTo>
                <a:close/>
              </a:path>
            </a:pathLst>
          </a:custGeom>
          <a:ln w="12700">
            <a:solidFill>
              <a:schemeClr val="bg1">
                <a:lumMod val="85000"/>
              </a:schemeClr>
            </a:solidFill>
          </a:ln>
        </p:spPr>
      </p:pic>
      <p:pic>
        <p:nvPicPr>
          <p:cNvPr id="28" name="Рисунок 27">
            <a:extLst>
              <a:ext uri="{FF2B5EF4-FFF2-40B4-BE49-F238E27FC236}">
                <a16:creationId xmlns:a16="http://schemas.microsoft.com/office/drawing/2014/main" id="{342B0634-86F8-A751-3274-AEB50D614CA5}"/>
              </a:ext>
            </a:extLst>
          </p:cNvPr>
          <p:cNvPicPr>
            <a:picLocks noChangeAspect="1"/>
          </p:cNvPicPr>
          <p:nvPr/>
        </p:nvPicPr>
        <p:blipFill rotWithShape="1">
          <a:blip r:embed="rId4"/>
          <a:srcRect l="310" t="-3106" r="193" b="38825"/>
          <a:stretch/>
        </p:blipFill>
        <p:spPr>
          <a:xfrm>
            <a:off x="644455" y="4332575"/>
            <a:ext cx="7271344" cy="2012663"/>
          </a:xfrm>
          <a:custGeom>
            <a:avLst/>
            <a:gdLst>
              <a:gd name="connsiteX0" fmla="*/ 117700 w 7348594"/>
              <a:gd name="connsiteY0" fmla="*/ 0 h 2341823"/>
              <a:gd name="connsiteX1" fmla="*/ 7230894 w 7348594"/>
              <a:gd name="connsiteY1" fmla="*/ 0 h 2341823"/>
              <a:gd name="connsiteX2" fmla="*/ 7348594 w 7348594"/>
              <a:gd name="connsiteY2" fmla="*/ 117700 h 2341823"/>
              <a:gd name="connsiteX3" fmla="*/ 7348594 w 7348594"/>
              <a:gd name="connsiteY3" fmla="*/ 2224123 h 2341823"/>
              <a:gd name="connsiteX4" fmla="*/ 7230894 w 7348594"/>
              <a:gd name="connsiteY4" fmla="*/ 2341823 h 2341823"/>
              <a:gd name="connsiteX5" fmla="*/ 117700 w 7348594"/>
              <a:gd name="connsiteY5" fmla="*/ 2341823 h 2341823"/>
              <a:gd name="connsiteX6" fmla="*/ 0 w 7348594"/>
              <a:gd name="connsiteY6" fmla="*/ 2224123 h 2341823"/>
              <a:gd name="connsiteX7" fmla="*/ 0 w 7348594"/>
              <a:gd name="connsiteY7" fmla="*/ 117700 h 2341823"/>
              <a:gd name="connsiteX8" fmla="*/ 117700 w 7348594"/>
              <a:gd name="connsiteY8" fmla="*/ 0 h 234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8594" h="2341823">
                <a:moveTo>
                  <a:pt x="117700" y="0"/>
                </a:moveTo>
                <a:lnTo>
                  <a:pt x="7230894" y="0"/>
                </a:lnTo>
                <a:cubicBezTo>
                  <a:pt x="7295898" y="0"/>
                  <a:pt x="7348594" y="52696"/>
                  <a:pt x="7348594" y="117700"/>
                </a:cubicBezTo>
                <a:lnTo>
                  <a:pt x="7348594" y="2224123"/>
                </a:lnTo>
                <a:cubicBezTo>
                  <a:pt x="7348594" y="2289127"/>
                  <a:pt x="7295898" y="2341823"/>
                  <a:pt x="7230894" y="2341823"/>
                </a:cubicBezTo>
                <a:lnTo>
                  <a:pt x="117700" y="2341823"/>
                </a:lnTo>
                <a:cubicBezTo>
                  <a:pt x="52696" y="2341823"/>
                  <a:pt x="0" y="2289127"/>
                  <a:pt x="0" y="2224123"/>
                </a:cubicBezTo>
                <a:lnTo>
                  <a:pt x="0" y="117700"/>
                </a:lnTo>
                <a:cubicBezTo>
                  <a:pt x="0" y="52696"/>
                  <a:pt x="52696" y="0"/>
                  <a:pt x="117700" y="0"/>
                </a:cubicBezTo>
                <a:close/>
              </a:path>
            </a:pathLst>
          </a:custGeom>
          <a:ln w="12700">
            <a:solidFill>
              <a:schemeClr val="bg1">
                <a:lumMod val="85000"/>
              </a:schemeClr>
            </a:solidFill>
          </a:ln>
        </p:spPr>
      </p:pic>
      <p:pic>
        <p:nvPicPr>
          <p:cNvPr id="18" name="Рисунок 17">
            <a:extLst>
              <a:ext uri="{FF2B5EF4-FFF2-40B4-BE49-F238E27FC236}">
                <a16:creationId xmlns:a16="http://schemas.microsoft.com/office/drawing/2014/main" id="{DD2FA2C5-9438-6674-A567-3BF41F8DFF81}"/>
              </a:ext>
            </a:extLst>
          </p:cNvPr>
          <p:cNvPicPr>
            <a:picLocks noChangeAspect="1"/>
          </p:cNvPicPr>
          <p:nvPr/>
        </p:nvPicPr>
        <p:blipFill>
          <a:blip r:embed="rId5"/>
          <a:srcRect t="1156" b="14268"/>
          <a:stretch>
            <a:fillRect/>
          </a:stretch>
        </p:blipFill>
        <p:spPr>
          <a:xfrm>
            <a:off x="644455" y="1465009"/>
            <a:ext cx="3461128" cy="2241754"/>
          </a:xfrm>
          <a:custGeom>
            <a:avLst/>
            <a:gdLst>
              <a:gd name="connsiteX0" fmla="*/ 117700 w 3615628"/>
              <a:gd name="connsiteY0" fmla="*/ 0 h 2341823"/>
              <a:gd name="connsiteX1" fmla="*/ 3497928 w 3615628"/>
              <a:gd name="connsiteY1" fmla="*/ 0 h 2341823"/>
              <a:gd name="connsiteX2" fmla="*/ 3615628 w 3615628"/>
              <a:gd name="connsiteY2" fmla="*/ 117700 h 2341823"/>
              <a:gd name="connsiteX3" fmla="*/ 3615628 w 3615628"/>
              <a:gd name="connsiteY3" fmla="*/ 2224123 h 2341823"/>
              <a:gd name="connsiteX4" fmla="*/ 3497928 w 3615628"/>
              <a:gd name="connsiteY4" fmla="*/ 2341823 h 2341823"/>
              <a:gd name="connsiteX5" fmla="*/ 117700 w 3615628"/>
              <a:gd name="connsiteY5" fmla="*/ 2341823 h 2341823"/>
              <a:gd name="connsiteX6" fmla="*/ 0 w 3615628"/>
              <a:gd name="connsiteY6" fmla="*/ 2224123 h 2341823"/>
              <a:gd name="connsiteX7" fmla="*/ 0 w 3615628"/>
              <a:gd name="connsiteY7" fmla="*/ 117700 h 2341823"/>
              <a:gd name="connsiteX8" fmla="*/ 117700 w 3615628"/>
              <a:gd name="connsiteY8" fmla="*/ 0 h 234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628" h="2341823">
                <a:moveTo>
                  <a:pt x="117700" y="0"/>
                </a:moveTo>
                <a:lnTo>
                  <a:pt x="3497928" y="0"/>
                </a:lnTo>
                <a:cubicBezTo>
                  <a:pt x="3562932" y="0"/>
                  <a:pt x="3615628" y="52696"/>
                  <a:pt x="3615628" y="117700"/>
                </a:cubicBezTo>
                <a:lnTo>
                  <a:pt x="3615628" y="2224123"/>
                </a:lnTo>
                <a:cubicBezTo>
                  <a:pt x="3615628" y="2289127"/>
                  <a:pt x="3562932" y="2341823"/>
                  <a:pt x="3497928" y="2341823"/>
                </a:cubicBezTo>
                <a:lnTo>
                  <a:pt x="117700" y="2341823"/>
                </a:lnTo>
                <a:cubicBezTo>
                  <a:pt x="52696" y="2341823"/>
                  <a:pt x="0" y="2289127"/>
                  <a:pt x="0" y="2224123"/>
                </a:cubicBezTo>
                <a:lnTo>
                  <a:pt x="0" y="117700"/>
                </a:lnTo>
                <a:cubicBezTo>
                  <a:pt x="0" y="52696"/>
                  <a:pt x="52696" y="0"/>
                  <a:pt x="117700" y="0"/>
                </a:cubicBezTo>
                <a:close/>
              </a:path>
            </a:pathLst>
          </a:custGeom>
          <a:ln w="12700">
            <a:solidFill>
              <a:srgbClr val="03539A">
                <a:alpha val="20000"/>
              </a:srgbClr>
            </a:solidFill>
          </a:ln>
        </p:spPr>
      </p:pic>
      <p:pic>
        <p:nvPicPr>
          <p:cNvPr id="20" name="Рисунок 19">
            <a:extLst>
              <a:ext uri="{FF2B5EF4-FFF2-40B4-BE49-F238E27FC236}">
                <a16:creationId xmlns:a16="http://schemas.microsoft.com/office/drawing/2014/main" id="{3B483498-E490-6BAB-467E-25C6B5CEE63F}"/>
              </a:ext>
            </a:extLst>
          </p:cNvPr>
          <p:cNvPicPr>
            <a:picLocks noChangeAspect="1"/>
          </p:cNvPicPr>
          <p:nvPr/>
        </p:nvPicPr>
        <p:blipFill>
          <a:blip r:embed="rId6"/>
          <a:srcRect l="701" t="1008" b="25249"/>
          <a:stretch>
            <a:fillRect/>
          </a:stretch>
        </p:blipFill>
        <p:spPr>
          <a:xfrm>
            <a:off x="4454671" y="1465008"/>
            <a:ext cx="3461128" cy="2241754"/>
          </a:xfrm>
          <a:custGeom>
            <a:avLst/>
            <a:gdLst>
              <a:gd name="connsiteX0" fmla="*/ 80676 w 3615628"/>
              <a:gd name="connsiteY0" fmla="*/ 0 h 2341823"/>
              <a:gd name="connsiteX1" fmla="*/ 3534952 w 3615628"/>
              <a:gd name="connsiteY1" fmla="*/ 0 h 2341823"/>
              <a:gd name="connsiteX2" fmla="*/ 3615628 w 3615628"/>
              <a:gd name="connsiteY2" fmla="*/ 80676 h 2341823"/>
              <a:gd name="connsiteX3" fmla="*/ 3615628 w 3615628"/>
              <a:gd name="connsiteY3" fmla="*/ 2261147 h 2341823"/>
              <a:gd name="connsiteX4" fmla="*/ 3534952 w 3615628"/>
              <a:gd name="connsiteY4" fmla="*/ 2341823 h 2341823"/>
              <a:gd name="connsiteX5" fmla="*/ 80676 w 3615628"/>
              <a:gd name="connsiteY5" fmla="*/ 2341823 h 2341823"/>
              <a:gd name="connsiteX6" fmla="*/ 0 w 3615628"/>
              <a:gd name="connsiteY6" fmla="*/ 2261147 h 2341823"/>
              <a:gd name="connsiteX7" fmla="*/ 0 w 3615628"/>
              <a:gd name="connsiteY7" fmla="*/ 80676 h 2341823"/>
              <a:gd name="connsiteX8" fmla="*/ 80676 w 3615628"/>
              <a:gd name="connsiteY8" fmla="*/ 0 h 234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628" h="2341823">
                <a:moveTo>
                  <a:pt x="80676" y="0"/>
                </a:moveTo>
                <a:lnTo>
                  <a:pt x="3534952" y="0"/>
                </a:lnTo>
                <a:cubicBezTo>
                  <a:pt x="3579508" y="0"/>
                  <a:pt x="3615628" y="36120"/>
                  <a:pt x="3615628" y="80676"/>
                </a:cubicBezTo>
                <a:lnTo>
                  <a:pt x="3615628" y="2261147"/>
                </a:lnTo>
                <a:cubicBezTo>
                  <a:pt x="3615628" y="2305703"/>
                  <a:pt x="3579508" y="2341823"/>
                  <a:pt x="3534952" y="2341823"/>
                </a:cubicBezTo>
                <a:lnTo>
                  <a:pt x="80676" y="2341823"/>
                </a:lnTo>
                <a:cubicBezTo>
                  <a:pt x="36120" y="2341823"/>
                  <a:pt x="0" y="2305703"/>
                  <a:pt x="0" y="2261147"/>
                </a:cubicBezTo>
                <a:lnTo>
                  <a:pt x="0" y="80676"/>
                </a:lnTo>
                <a:cubicBezTo>
                  <a:pt x="0" y="36120"/>
                  <a:pt x="36120" y="0"/>
                  <a:pt x="80676" y="0"/>
                </a:cubicBezTo>
                <a:close/>
              </a:path>
            </a:pathLst>
          </a:custGeom>
          <a:ln w="12700">
            <a:solidFill>
              <a:srgbClr val="03539A">
                <a:alpha val="20000"/>
              </a:srgbClr>
            </a:solidFill>
          </a:ln>
        </p:spPr>
      </p:pic>
      <p:pic>
        <p:nvPicPr>
          <p:cNvPr id="23" name="Рисунок 22">
            <a:extLst>
              <a:ext uri="{FF2B5EF4-FFF2-40B4-BE49-F238E27FC236}">
                <a16:creationId xmlns:a16="http://schemas.microsoft.com/office/drawing/2014/main" id="{349695A4-E083-2F0E-079A-DA7EFED0A9F4}"/>
              </a:ext>
            </a:extLst>
          </p:cNvPr>
          <p:cNvPicPr>
            <a:picLocks noChangeAspect="1"/>
          </p:cNvPicPr>
          <p:nvPr/>
        </p:nvPicPr>
        <p:blipFill>
          <a:blip r:embed="rId7"/>
          <a:srcRect l="1380" t="1432" r="902" b="19255"/>
          <a:stretch>
            <a:fillRect/>
          </a:stretch>
        </p:blipFill>
        <p:spPr>
          <a:xfrm>
            <a:off x="8264887" y="1465008"/>
            <a:ext cx="3461128" cy="2241754"/>
          </a:xfrm>
          <a:custGeom>
            <a:avLst/>
            <a:gdLst>
              <a:gd name="connsiteX0" fmla="*/ 117700 w 3615628"/>
              <a:gd name="connsiteY0" fmla="*/ 0 h 2341823"/>
              <a:gd name="connsiteX1" fmla="*/ 3497928 w 3615628"/>
              <a:gd name="connsiteY1" fmla="*/ 0 h 2341823"/>
              <a:gd name="connsiteX2" fmla="*/ 3615628 w 3615628"/>
              <a:gd name="connsiteY2" fmla="*/ 117700 h 2341823"/>
              <a:gd name="connsiteX3" fmla="*/ 3615628 w 3615628"/>
              <a:gd name="connsiteY3" fmla="*/ 2224123 h 2341823"/>
              <a:gd name="connsiteX4" fmla="*/ 3497928 w 3615628"/>
              <a:gd name="connsiteY4" fmla="*/ 2341823 h 2341823"/>
              <a:gd name="connsiteX5" fmla="*/ 117700 w 3615628"/>
              <a:gd name="connsiteY5" fmla="*/ 2341823 h 2341823"/>
              <a:gd name="connsiteX6" fmla="*/ 0 w 3615628"/>
              <a:gd name="connsiteY6" fmla="*/ 2224123 h 2341823"/>
              <a:gd name="connsiteX7" fmla="*/ 0 w 3615628"/>
              <a:gd name="connsiteY7" fmla="*/ 117700 h 2341823"/>
              <a:gd name="connsiteX8" fmla="*/ 117700 w 3615628"/>
              <a:gd name="connsiteY8" fmla="*/ 0 h 234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628" h="2341823">
                <a:moveTo>
                  <a:pt x="117700" y="0"/>
                </a:moveTo>
                <a:lnTo>
                  <a:pt x="3497928" y="0"/>
                </a:lnTo>
                <a:cubicBezTo>
                  <a:pt x="3562932" y="0"/>
                  <a:pt x="3615628" y="52696"/>
                  <a:pt x="3615628" y="117700"/>
                </a:cubicBezTo>
                <a:lnTo>
                  <a:pt x="3615628" y="2224123"/>
                </a:lnTo>
                <a:cubicBezTo>
                  <a:pt x="3615628" y="2289127"/>
                  <a:pt x="3562932" y="2341823"/>
                  <a:pt x="3497928" y="2341823"/>
                </a:cubicBezTo>
                <a:lnTo>
                  <a:pt x="117700" y="2341823"/>
                </a:lnTo>
                <a:cubicBezTo>
                  <a:pt x="52696" y="2341823"/>
                  <a:pt x="0" y="2289127"/>
                  <a:pt x="0" y="2224123"/>
                </a:cubicBezTo>
                <a:lnTo>
                  <a:pt x="0" y="117700"/>
                </a:lnTo>
                <a:cubicBezTo>
                  <a:pt x="0" y="52696"/>
                  <a:pt x="52696" y="0"/>
                  <a:pt x="117700" y="0"/>
                </a:cubicBezTo>
                <a:close/>
              </a:path>
            </a:pathLst>
          </a:custGeom>
          <a:ln w="12700">
            <a:solidFill>
              <a:srgbClr val="03539A">
                <a:alpha val="20000"/>
              </a:srgbClr>
            </a:solidFill>
          </a:ln>
        </p:spPr>
      </p:pic>
      <p:grpSp>
        <p:nvGrpSpPr>
          <p:cNvPr id="2" name="Рисунок 7">
            <a:extLst>
              <a:ext uri="{FF2B5EF4-FFF2-40B4-BE49-F238E27FC236}">
                <a16:creationId xmlns:a16="http://schemas.microsoft.com/office/drawing/2014/main" id="{4F87887C-C6C8-F614-179E-F94D7C53FBD4}"/>
              </a:ext>
            </a:extLst>
          </p:cNvPr>
          <p:cNvGrpSpPr/>
          <p:nvPr/>
        </p:nvGrpSpPr>
        <p:grpSpPr>
          <a:xfrm>
            <a:off x="10523034" y="397549"/>
            <a:ext cx="1202981" cy="199524"/>
            <a:chOff x="3551339" y="3006890"/>
            <a:chExt cx="5089184" cy="844082"/>
          </a:xfrm>
        </p:grpSpPr>
        <p:sp>
          <p:nvSpPr>
            <p:cNvPr id="3" name="Полилиния: фигура 2">
              <a:extLst>
                <a:ext uri="{FF2B5EF4-FFF2-40B4-BE49-F238E27FC236}">
                  <a16:creationId xmlns:a16="http://schemas.microsoft.com/office/drawing/2014/main" id="{EC3A8DF6-5D8F-12F6-C424-7FF801E44510}"/>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4C3908F3-3BEE-C67D-60F1-0DB54B262078}"/>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5" name="TextBox 4">
            <a:extLst>
              <a:ext uri="{FF2B5EF4-FFF2-40B4-BE49-F238E27FC236}">
                <a16:creationId xmlns:a16="http://schemas.microsoft.com/office/drawing/2014/main" id="{A081C950-DD72-2319-C5DB-BF8DEDD79ED6}"/>
              </a:ext>
            </a:extLst>
          </p:cNvPr>
          <p:cNvSpPr txBox="1"/>
          <p:nvPr/>
        </p:nvSpPr>
        <p:spPr>
          <a:xfrm>
            <a:off x="644455" y="437424"/>
            <a:ext cx="8680520"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Моделирование траектории проводки новых скважин</a:t>
            </a:r>
          </a:p>
        </p:txBody>
      </p:sp>
      <p:sp>
        <p:nvSpPr>
          <p:cNvPr id="4" name="Прямоугольник: скругленные углы 3">
            <a:extLst>
              <a:ext uri="{FF2B5EF4-FFF2-40B4-BE49-F238E27FC236}">
                <a16:creationId xmlns:a16="http://schemas.microsoft.com/office/drawing/2014/main" id="{2F906E51-5090-7EC7-6D65-81BC8AEAAE0F}"/>
              </a:ext>
            </a:extLst>
          </p:cNvPr>
          <p:cNvSpPr/>
          <p:nvPr/>
        </p:nvSpPr>
        <p:spPr>
          <a:xfrm>
            <a:off x="-262208" y="486054"/>
            <a:ext cx="350065" cy="782367"/>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90B8EA33-F7C5-3732-6556-B29DF2CD91FD}"/>
              </a:ext>
            </a:extLst>
          </p:cNvPr>
          <p:cNvSpPr txBox="1"/>
          <p:nvPr/>
        </p:nvSpPr>
        <p:spPr>
          <a:xfrm>
            <a:off x="644455" y="3930144"/>
            <a:ext cx="3937377" cy="276999"/>
          </a:xfrm>
          <a:prstGeom prst="rect">
            <a:avLst/>
          </a:prstGeom>
          <a:noFill/>
        </p:spPr>
        <p:txBody>
          <a:bodyPr wrap="square" rtlCol="0">
            <a:spAutoFit/>
          </a:bodyPr>
          <a:lstStyle/>
          <a:p>
            <a:r>
              <a:rPr lang="ru-RU" sz="1200" dirty="0">
                <a:solidFill>
                  <a:srgbClr val="00467A"/>
                </a:solidFill>
                <a:latin typeface="Nekst Semi Bold" panose="00000700000000000000" pitchFamily="2" charset="-52"/>
                <a:cs typeface="Arial" panose="020B0604020202020204" pitchFamily="34" charset="0"/>
              </a:rPr>
              <a:t>Прирост эффективных газонасыщенных толщин</a:t>
            </a:r>
          </a:p>
        </p:txBody>
      </p:sp>
      <p:grpSp>
        <p:nvGrpSpPr>
          <p:cNvPr id="45" name="Группа 44">
            <a:extLst>
              <a:ext uri="{FF2B5EF4-FFF2-40B4-BE49-F238E27FC236}">
                <a16:creationId xmlns:a16="http://schemas.microsoft.com/office/drawing/2014/main" id="{47822BE9-D629-8496-FB17-A438B4875B02}"/>
              </a:ext>
            </a:extLst>
          </p:cNvPr>
          <p:cNvGrpSpPr/>
          <p:nvPr/>
        </p:nvGrpSpPr>
        <p:grpSpPr>
          <a:xfrm>
            <a:off x="4507846" y="3930150"/>
            <a:ext cx="792817" cy="323763"/>
            <a:chOff x="903642" y="2568704"/>
            <a:chExt cx="345197" cy="257680"/>
          </a:xfrm>
        </p:grpSpPr>
        <p:sp>
          <p:nvSpPr>
            <p:cNvPr id="46" name="Прямоугольник: скругленные углы 45">
              <a:extLst>
                <a:ext uri="{FF2B5EF4-FFF2-40B4-BE49-F238E27FC236}">
                  <a16:creationId xmlns:a16="http://schemas.microsoft.com/office/drawing/2014/main" id="{13BC296B-1970-1DFD-6493-29CD741F2DAB}"/>
                </a:ext>
              </a:extLst>
            </p:cNvPr>
            <p:cNvSpPr/>
            <p:nvPr/>
          </p:nvSpPr>
          <p:spPr>
            <a:xfrm>
              <a:off x="903642" y="2568704"/>
              <a:ext cx="279699" cy="204518"/>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TextBox 46">
              <a:extLst>
                <a:ext uri="{FF2B5EF4-FFF2-40B4-BE49-F238E27FC236}">
                  <a16:creationId xmlns:a16="http://schemas.microsoft.com/office/drawing/2014/main" id="{7A96E652-1EE4-9DA6-D875-AD652AF1734E}"/>
                </a:ext>
              </a:extLst>
            </p:cNvPr>
            <p:cNvSpPr txBox="1"/>
            <p:nvPr/>
          </p:nvSpPr>
          <p:spPr>
            <a:xfrm>
              <a:off x="933371" y="2586318"/>
              <a:ext cx="315468" cy="240066"/>
            </a:xfrm>
            <a:prstGeom prst="rect">
              <a:avLst/>
            </a:prstGeom>
            <a:noFill/>
          </p:spPr>
          <p:txBody>
            <a:bodyPr wrap="square">
              <a:spAutoFit/>
            </a:bodyPr>
            <a:lstStyle/>
            <a:p>
              <a:pPr>
                <a:lnSpc>
                  <a:spcPct val="80000"/>
                </a:lnSpc>
              </a:pPr>
              <a:r>
                <a:rPr lang="ru-RU" sz="1200" dirty="0">
                  <a:solidFill>
                    <a:schemeClr val="bg1"/>
                  </a:solidFill>
                  <a:latin typeface="Nekst Semi Bold" panose="00000700000000000000" pitchFamily="2" charset="-52"/>
                </a:rPr>
                <a:t>30 %</a:t>
              </a:r>
              <a:endParaRPr lang="en-US" sz="1200" dirty="0">
                <a:solidFill>
                  <a:schemeClr val="bg1"/>
                </a:solidFill>
                <a:latin typeface="Nekst Semi Bold" panose="00000700000000000000" pitchFamily="2" charset="-52"/>
              </a:endParaRPr>
            </a:p>
          </p:txBody>
        </p:sp>
      </p:grpSp>
      <p:grpSp>
        <p:nvGrpSpPr>
          <p:cNvPr id="48" name="Группа 47">
            <a:extLst>
              <a:ext uri="{FF2B5EF4-FFF2-40B4-BE49-F238E27FC236}">
                <a16:creationId xmlns:a16="http://schemas.microsoft.com/office/drawing/2014/main" id="{C030125E-BACB-E632-0547-E6BE7F3388E7}"/>
              </a:ext>
            </a:extLst>
          </p:cNvPr>
          <p:cNvGrpSpPr/>
          <p:nvPr/>
        </p:nvGrpSpPr>
        <p:grpSpPr>
          <a:xfrm>
            <a:off x="8220807" y="3903349"/>
            <a:ext cx="792817" cy="262197"/>
            <a:chOff x="903642" y="2568704"/>
            <a:chExt cx="345197" cy="208680"/>
          </a:xfrm>
        </p:grpSpPr>
        <p:sp>
          <p:nvSpPr>
            <p:cNvPr id="49" name="Прямоугольник: скругленные углы 48">
              <a:extLst>
                <a:ext uri="{FF2B5EF4-FFF2-40B4-BE49-F238E27FC236}">
                  <a16:creationId xmlns:a16="http://schemas.microsoft.com/office/drawing/2014/main" id="{5692BAD5-1E56-C346-3354-45C4D3060B3F}"/>
                </a:ext>
              </a:extLst>
            </p:cNvPr>
            <p:cNvSpPr/>
            <p:nvPr/>
          </p:nvSpPr>
          <p:spPr>
            <a:xfrm>
              <a:off x="903642" y="2568704"/>
              <a:ext cx="279699" cy="204518"/>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Box 50">
              <a:extLst>
                <a:ext uri="{FF2B5EF4-FFF2-40B4-BE49-F238E27FC236}">
                  <a16:creationId xmlns:a16="http://schemas.microsoft.com/office/drawing/2014/main" id="{84E29867-9EC5-7AAE-7E61-D39C78F97DCC}"/>
                </a:ext>
              </a:extLst>
            </p:cNvPr>
            <p:cNvSpPr txBox="1"/>
            <p:nvPr/>
          </p:nvSpPr>
          <p:spPr>
            <a:xfrm>
              <a:off x="933371" y="2586318"/>
              <a:ext cx="315468" cy="191066"/>
            </a:xfrm>
            <a:prstGeom prst="rect">
              <a:avLst/>
            </a:prstGeom>
            <a:noFill/>
          </p:spPr>
          <p:txBody>
            <a:bodyPr wrap="square">
              <a:spAutoFit/>
            </a:bodyPr>
            <a:lstStyle/>
            <a:p>
              <a:pPr>
                <a:lnSpc>
                  <a:spcPct val="80000"/>
                </a:lnSpc>
              </a:pPr>
              <a:r>
                <a:rPr lang="ru-RU" sz="1200" dirty="0">
                  <a:solidFill>
                    <a:schemeClr val="bg1"/>
                  </a:solidFill>
                  <a:latin typeface="Nekst Semi Bold" panose="00000700000000000000" pitchFamily="2" charset="-52"/>
                </a:rPr>
                <a:t>40 %</a:t>
              </a:r>
              <a:endParaRPr lang="en-US" sz="1200" dirty="0">
                <a:solidFill>
                  <a:schemeClr val="bg1"/>
                </a:solidFill>
                <a:latin typeface="Nekst Semi Bold" panose="00000700000000000000" pitchFamily="2" charset="-52"/>
              </a:endParaRPr>
            </a:p>
          </p:txBody>
        </p:sp>
      </p:grpSp>
      <p:sp>
        <p:nvSpPr>
          <p:cNvPr id="6" name="TextBox 5">
            <a:extLst>
              <a:ext uri="{FF2B5EF4-FFF2-40B4-BE49-F238E27FC236}">
                <a16:creationId xmlns:a16="http://schemas.microsoft.com/office/drawing/2014/main" id="{931FC582-D04D-E6C9-E26B-32C6E6FDD643}"/>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rgbClr val="0D1A47"/>
              </a:solidFill>
              <a:latin typeface="Nekst" panose="00000500000000000000" pitchFamily="2" charset="-52"/>
            </a:endParaRPr>
          </a:p>
        </p:txBody>
      </p:sp>
      <p:sp>
        <p:nvSpPr>
          <p:cNvPr id="8" name="TextBox 7">
            <a:extLst>
              <a:ext uri="{FF2B5EF4-FFF2-40B4-BE49-F238E27FC236}">
                <a16:creationId xmlns:a16="http://schemas.microsoft.com/office/drawing/2014/main" id="{EF151386-C655-D178-FF7B-8887B179D772}"/>
              </a:ext>
            </a:extLst>
          </p:cNvPr>
          <p:cNvSpPr txBox="1"/>
          <p:nvPr/>
        </p:nvSpPr>
        <p:spPr>
          <a:xfrm>
            <a:off x="11132456" y="6403043"/>
            <a:ext cx="540362"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1</a:t>
            </a:r>
            <a:r>
              <a:rPr kumimoji="0" lang="ru-RU" sz="2000" b="0" i="0" u="none" strike="noStrike" kern="1200" cap="none" spc="0" normalizeH="0" baseline="0" noProof="0" dirty="0">
                <a:ln>
                  <a:noFill/>
                </a:ln>
                <a:solidFill>
                  <a:srgbClr val="03539A"/>
                </a:solidFill>
                <a:effectLst/>
                <a:uLnTx/>
                <a:uFillTx/>
                <a:latin typeface="Nekst Bold" panose="00000800000000000000" pitchFamily="2" charset="-52"/>
              </a:rPr>
              <a:t>8</a:t>
            </a:r>
            <a:endParaRPr lang="ru-RU" sz="2800" dirty="0">
              <a:solidFill>
                <a:srgbClr val="03539A"/>
              </a:solidFill>
              <a:latin typeface="Nekst Bold" panose="00000800000000000000" pitchFamily="2" charset="-52"/>
            </a:endParaRPr>
          </a:p>
        </p:txBody>
      </p:sp>
    </p:spTree>
    <p:extLst>
      <p:ext uri="{BB962C8B-B14F-4D97-AF65-F5344CB8AC3E}">
        <p14:creationId xmlns:p14="http://schemas.microsoft.com/office/powerpoint/2010/main" val="90221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1C8FD84-578C-7080-C7F2-F655B0F46C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7296" y="4143309"/>
            <a:ext cx="2017366" cy="1144366"/>
          </a:xfrm>
          <a:prstGeom prst="rect">
            <a:avLst/>
          </a:prstGeom>
        </p:spPr>
      </p:pic>
      <p:pic>
        <p:nvPicPr>
          <p:cNvPr id="7" name="Рисунок 6">
            <a:extLst>
              <a:ext uri="{FF2B5EF4-FFF2-40B4-BE49-F238E27FC236}">
                <a16:creationId xmlns:a16="http://schemas.microsoft.com/office/drawing/2014/main" id="{3C9ABE5A-5C21-C9B2-1F56-ECFEDE44CB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780937">
            <a:off x="6212689" y="2578541"/>
            <a:ext cx="2017366" cy="1144366"/>
          </a:xfrm>
          <a:prstGeom prst="rect">
            <a:avLst/>
          </a:prstGeom>
        </p:spPr>
      </p:pic>
      <p:sp>
        <p:nvSpPr>
          <p:cNvPr id="86" name="Прямоугольник: скругленные углы 85">
            <a:extLst>
              <a:ext uri="{FF2B5EF4-FFF2-40B4-BE49-F238E27FC236}">
                <a16:creationId xmlns:a16="http://schemas.microsoft.com/office/drawing/2014/main" id="{60ADC03D-BD25-C31D-999E-FE56C14C91B7}"/>
              </a:ext>
            </a:extLst>
          </p:cNvPr>
          <p:cNvSpPr/>
          <p:nvPr/>
        </p:nvSpPr>
        <p:spPr>
          <a:xfrm>
            <a:off x="8189252" y="3503336"/>
            <a:ext cx="1633058" cy="800532"/>
          </a:xfrm>
          <a:prstGeom prst="roundRect">
            <a:avLst>
              <a:gd name="adj" fmla="val 10461"/>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Прямоугольник: скругленные углы 86">
            <a:extLst>
              <a:ext uri="{FF2B5EF4-FFF2-40B4-BE49-F238E27FC236}">
                <a16:creationId xmlns:a16="http://schemas.microsoft.com/office/drawing/2014/main" id="{5FA73B78-FDF4-24ED-03F5-77B1F15E3483}"/>
              </a:ext>
            </a:extLst>
          </p:cNvPr>
          <p:cNvSpPr/>
          <p:nvPr/>
        </p:nvSpPr>
        <p:spPr>
          <a:xfrm>
            <a:off x="9888402" y="3503336"/>
            <a:ext cx="1633058" cy="800532"/>
          </a:xfrm>
          <a:prstGeom prst="roundRect">
            <a:avLst>
              <a:gd name="adj" fmla="val 10461"/>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Прямоугольник: скругленные углы 87">
            <a:extLst>
              <a:ext uri="{FF2B5EF4-FFF2-40B4-BE49-F238E27FC236}">
                <a16:creationId xmlns:a16="http://schemas.microsoft.com/office/drawing/2014/main" id="{9BB2FD40-1DC8-B01C-75A9-B3CA117471A2}"/>
              </a:ext>
            </a:extLst>
          </p:cNvPr>
          <p:cNvSpPr/>
          <p:nvPr/>
        </p:nvSpPr>
        <p:spPr>
          <a:xfrm>
            <a:off x="8199742" y="2649010"/>
            <a:ext cx="1633058" cy="800532"/>
          </a:xfrm>
          <a:prstGeom prst="roundRect">
            <a:avLst>
              <a:gd name="adj" fmla="val 10461"/>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0" name="Прямоугольник: скругленные углы 89">
            <a:extLst>
              <a:ext uri="{FF2B5EF4-FFF2-40B4-BE49-F238E27FC236}">
                <a16:creationId xmlns:a16="http://schemas.microsoft.com/office/drawing/2014/main" id="{A8E9F209-6164-1F01-CF8C-997EC34E1D0F}"/>
              </a:ext>
            </a:extLst>
          </p:cNvPr>
          <p:cNvSpPr/>
          <p:nvPr/>
        </p:nvSpPr>
        <p:spPr>
          <a:xfrm>
            <a:off x="9898893" y="2649010"/>
            <a:ext cx="1633058" cy="800532"/>
          </a:xfrm>
          <a:prstGeom prst="roundRect">
            <a:avLst>
              <a:gd name="adj" fmla="val 10461"/>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Прямоугольник: скругленные углы 78">
            <a:extLst>
              <a:ext uri="{FF2B5EF4-FFF2-40B4-BE49-F238E27FC236}">
                <a16:creationId xmlns:a16="http://schemas.microsoft.com/office/drawing/2014/main" id="{7309F4B0-E653-FB2B-2A06-D3C2607B22A3}"/>
              </a:ext>
            </a:extLst>
          </p:cNvPr>
          <p:cNvSpPr/>
          <p:nvPr/>
        </p:nvSpPr>
        <p:spPr>
          <a:xfrm>
            <a:off x="4420710" y="2651966"/>
            <a:ext cx="1633058" cy="800532"/>
          </a:xfrm>
          <a:prstGeom prst="roundRect">
            <a:avLst>
              <a:gd name="adj" fmla="val 10461"/>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a:extLst>
              <a:ext uri="{FF2B5EF4-FFF2-40B4-BE49-F238E27FC236}">
                <a16:creationId xmlns:a16="http://schemas.microsoft.com/office/drawing/2014/main" id="{6750693D-550C-5569-4E7F-F46115172A81}"/>
              </a:ext>
            </a:extLst>
          </p:cNvPr>
          <p:cNvSpPr/>
          <p:nvPr/>
        </p:nvSpPr>
        <p:spPr>
          <a:xfrm>
            <a:off x="-2606472" y="-3236453"/>
            <a:ext cx="7164412" cy="7164412"/>
          </a:xfrm>
          <a:prstGeom prst="ellipse">
            <a:avLst/>
          </a:prstGeom>
          <a:solidFill>
            <a:srgbClr val="03539A">
              <a:alpha val="5000"/>
            </a:srgbClr>
          </a:solidFill>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скругленные углы 19">
            <a:extLst>
              <a:ext uri="{FF2B5EF4-FFF2-40B4-BE49-F238E27FC236}">
                <a16:creationId xmlns:a16="http://schemas.microsoft.com/office/drawing/2014/main" id="{5E14B0E9-1ED9-8EE6-C321-943FB98337F2}"/>
              </a:ext>
            </a:extLst>
          </p:cNvPr>
          <p:cNvSpPr/>
          <p:nvPr/>
        </p:nvSpPr>
        <p:spPr>
          <a:xfrm>
            <a:off x="673721" y="3511384"/>
            <a:ext cx="1633058" cy="800532"/>
          </a:xfrm>
          <a:prstGeom prst="roundRect">
            <a:avLst>
              <a:gd name="adj" fmla="val 10461"/>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скругленные углы 25">
            <a:extLst>
              <a:ext uri="{FF2B5EF4-FFF2-40B4-BE49-F238E27FC236}">
                <a16:creationId xmlns:a16="http://schemas.microsoft.com/office/drawing/2014/main" id="{65C91490-79B4-D07F-14BE-E469567049C1}"/>
              </a:ext>
            </a:extLst>
          </p:cNvPr>
          <p:cNvSpPr/>
          <p:nvPr/>
        </p:nvSpPr>
        <p:spPr>
          <a:xfrm>
            <a:off x="2372871" y="3511384"/>
            <a:ext cx="1633058" cy="800532"/>
          </a:xfrm>
          <a:prstGeom prst="roundRect">
            <a:avLst>
              <a:gd name="adj" fmla="val 10461"/>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скругленные углы 28">
            <a:extLst>
              <a:ext uri="{FF2B5EF4-FFF2-40B4-BE49-F238E27FC236}">
                <a16:creationId xmlns:a16="http://schemas.microsoft.com/office/drawing/2014/main" id="{3E038E6A-43D9-CE30-D438-CC9BB1E4B0F7}"/>
              </a:ext>
            </a:extLst>
          </p:cNvPr>
          <p:cNvSpPr/>
          <p:nvPr/>
        </p:nvSpPr>
        <p:spPr>
          <a:xfrm>
            <a:off x="684212" y="4416612"/>
            <a:ext cx="1633058" cy="800532"/>
          </a:xfrm>
          <a:prstGeom prst="roundRect">
            <a:avLst>
              <a:gd name="adj" fmla="val 10461"/>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скругленные углы 31">
            <a:extLst>
              <a:ext uri="{FF2B5EF4-FFF2-40B4-BE49-F238E27FC236}">
                <a16:creationId xmlns:a16="http://schemas.microsoft.com/office/drawing/2014/main" id="{CA6B2274-B1ED-4FD2-DF2B-31AF7B4FB718}"/>
              </a:ext>
            </a:extLst>
          </p:cNvPr>
          <p:cNvSpPr/>
          <p:nvPr/>
        </p:nvSpPr>
        <p:spPr>
          <a:xfrm>
            <a:off x="2383362" y="4416612"/>
            <a:ext cx="1633058" cy="800532"/>
          </a:xfrm>
          <a:prstGeom prst="roundRect">
            <a:avLst>
              <a:gd name="adj" fmla="val 10461"/>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скругленные углы 38">
            <a:extLst>
              <a:ext uri="{FF2B5EF4-FFF2-40B4-BE49-F238E27FC236}">
                <a16:creationId xmlns:a16="http://schemas.microsoft.com/office/drawing/2014/main" id="{78B80FFA-60DA-0BF9-0EBF-FB8585903B05}"/>
              </a:ext>
            </a:extLst>
          </p:cNvPr>
          <p:cNvSpPr/>
          <p:nvPr/>
        </p:nvSpPr>
        <p:spPr>
          <a:xfrm>
            <a:off x="642097" y="2614410"/>
            <a:ext cx="1633058" cy="800532"/>
          </a:xfrm>
          <a:prstGeom prst="roundRect">
            <a:avLst>
              <a:gd name="adj" fmla="val 10461"/>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9F07C8F9-0849-CC42-2946-BDD471513F20}"/>
              </a:ext>
            </a:extLst>
          </p:cNvPr>
          <p:cNvSpPr txBox="1"/>
          <p:nvPr/>
        </p:nvSpPr>
        <p:spPr>
          <a:xfrm>
            <a:off x="758814" y="2630601"/>
            <a:ext cx="51281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7A92A"/>
                </a:solidFill>
                <a:effectLst/>
                <a:uLnTx/>
                <a:uFillTx/>
                <a:latin typeface="Nekst Medium" panose="00000600000000000000" pitchFamily="2" charset="-52"/>
              </a:rPr>
              <a:t>5</a:t>
            </a:r>
          </a:p>
        </p:txBody>
      </p:sp>
      <p:sp>
        <p:nvSpPr>
          <p:cNvPr id="4" name="TextBox 3">
            <a:extLst>
              <a:ext uri="{FF2B5EF4-FFF2-40B4-BE49-F238E27FC236}">
                <a16:creationId xmlns:a16="http://schemas.microsoft.com/office/drawing/2014/main" id="{55D189CC-1FA3-28BB-444E-6AF049DEEB77}"/>
              </a:ext>
            </a:extLst>
          </p:cNvPr>
          <p:cNvSpPr txBox="1"/>
          <p:nvPr/>
        </p:nvSpPr>
        <p:spPr>
          <a:xfrm>
            <a:off x="758814" y="2919856"/>
            <a:ext cx="1715418" cy="400110"/>
          </a:xfrm>
          <a:prstGeom prst="rect">
            <a:avLst/>
          </a:prstGeom>
          <a:noFill/>
        </p:spPr>
        <p:txBody>
          <a:bodyPr wrap="square">
            <a:spAutoFit/>
          </a:bodyPr>
          <a:lstStyle/>
          <a:p>
            <a:r>
              <a:rPr kumimoji="0" lang="ru-RU" sz="1000" b="0" i="0" u="none" strike="noStrike" kern="1200" cap="none" spc="-30" normalizeH="0" noProof="0" dirty="0">
                <a:ln>
                  <a:noFill/>
                </a:ln>
                <a:solidFill>
                  <a:prstClr val="black"/>
                </a:solidFill>
                <a:effectLst/>
                <a:uLnTx/>
                <a:uFillTx/>
                <a:latin typeface="Gilroy" panose="00000500000000000000" pitchFamily="2" charset="-52"/>
              </a:rPr>
              <a:t>уникальных технологий </a:t>
            </a:r>
            <a:r>
              <a:rPr kumimoji="0" lang="ru-RU" sz="1000" b="0" i="0" u="none" strike="noStrike" kern="1200" cap="none" spc="0" normalizeH="0" baseline="0" noProof="0" dirty="0">
                <a:ln>
                  <a:noFill/>
                </a:ln>
                <a:solidFill>
                  <a:prstClr val="black"/>
                </a:solidFill>
                <a:effectLst/>
                <a:uLnTx/>
                <a:uFillTx/>
                <a:latin typeface="Gilroy" panose="00000500000000000000" pitchFamily="2" charset="-52"/>
              </a:rPr>
              <a:t>разработано</a:t>
            </a:r>
            <a:endParaRPr lang="ru-RU" sz="1000" dirty="0">
              <a:latin typeface="Gilroy" panose="00000500000000000000" pitchFamily="2" charset="-52"/>
            </a:endParaRPr>
          </a:p>
        </p:txBody>
      </p:sp>
      <p:sp>
        <p:nvSpPr>
          <p:cNvPr id="176" name="Прямоугольник: скругленные углы 175">
            <a:extLst>
              <a:ext uri="{FF2B5EF4-FFF2-40B4-BE49-F238E27FC236}">
                <a16:creationId xmlns:a16="http://schemas.microsoft.com/office/drawing/2014/main" id="{48E07295-FDC4-682B-277D-5523DEAC2BE1}"/>
              </a:ext>
            </a:extLst>
          </p:cNvPr>
          <p:cNvSpPr/>
          <p:nvPr/>
        </p:nvSpPr>
        <p:spPr>
          <a:xfrm>
            <a:off x="542283" y="5542382"/>
            <a:ext cx="11170292" cy="777361"/>
          </a:xfrm>
          <a:prstGeom prst="roundRect">
            <a:avLst>
              <a:gd name="adj" fmla="val 23837"/>
            </a:avLst>
          </a:prstGeom>
          <a:noFill/>
          <a:ln>
            <a:solidFill>
              <a:srgbClr val="03539A">
                <a:alpha val="1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96D326E3-A89E-1D8F-DFF4-FDA8489034C5}"/>
              </a:ext>
            </a:extLst>
          </p:cNvPr>
          <p:cNvSpPr txBox="1"/>
          <p:nvPr/>
        </p:nvSpPr>
        <p:spPr>
          <a:xfrm>
            <a:off x="701487" y="2088746"/>
            <a:ext cx="2847773" cy="276999"/>
          </a:xfrm>
          <a:prstGeom prst="rect">
            <a:avLst/>
          </a:prstGeom>
          <a:noFill/>
        </p:spPr>
        <p:txBody>
          <a:bodyPr wrap="square">
            <a:spAutoFit/>
          </a:bodyPr>
          <a:lstStyle/>
          <a:p>
            <a:r>
              <a:rPr lang="ru-RU" sz="1200" dirty="0">
                <a:solidFill>
                  <a:srgbClr val="03539A"/>
                </a:solidFill>
                <a:latin typeface="Nekst Semi Bold" panose="00000700000000000000" pitchFamily="2" charset="-52"/>
              </a:rPr>
              <a:t>Научно-исследовательская R&amp;D</a:t>
            </a:r>
          </a:p>
        </p:txBody>
      </p:sp>
      <p:sp>
        <p:nvSpPr>
          <p:cNvPr id="37" name="TextBox 36">
            <a:extLst>
              <a:ext uri="{FF2B5EF4-FFF2-40B4-BE49-F238E27FC236}">
                <a16:creationId xmlns:a16="http://schemas.microsoft.com/office/drawing/2014/main" id="{E3CDE364-C225-0A05-8610-0E745EDA1A77}"/>
              </a:ext>
            </a:extLst>
          </p:cNvPr>
          <p:cNvSpPr txBox="1"/>
          <p:nvPr/>
        </p:nvSpPr>
        <p:spPr>
          <a:xfrm>
            <a:off x="4495171" y="2088746"/>
            <a:ext cx="2581132" cy="461665"/>
          </a:xfrm>
          <a:prstGeom prst="rect">
            <a:avLst/>
          </a:prstGeom>
          <a:noFill/>
        </p:spPr>
        <p:txBody>
          <a:bodyPr wrap="square">
            <a:spAutoFit/>
          </a:bodyPr>
          <a:lstStyle/>
          <a:p>
            <a:r>
              <a:rPr lang="ru-RU" sz="1200" dirty="0">
                <a:solidFill>
                  <a:srgbClr val="03539A"/>
                </a:solidFill>
                <a:latin typeface="Nekst Semi Bold" panose="00000700000000000000" pitchFamily="2" charset="-52"/>
              </a:rPr>
              <a:t>Разработка и внедрение </a:t>
            </a:r>
            <a:br>
              <a:rPr lang="ru-RU" sz="1200" dirty="0">
                <a:solidFill>
                  <a:srgbClr val="03539A"/>
                </a:solidFill>
                <a:latin typeface="Nekst Semi Bold" panose="00000700000000000000" pitchFamily="2" charset="-52"/>
              </a:rPr>
            </a:br>
            <a:r>
              <a:rPr lang="ru-RU" sz="1200" dirty="0">
                <a:solidFill>
                  <a:srgbClr val="03539A"/>
                </a:solidFill>
                <a:latin typeface="Nekst Semi Bold" panose="00000700000000000000" pitchFamily="2" charset="-52"/>
              </a:rPr>
              <a:t>ПО и IT-технологий</a:t>
            </a:r>
          </a:p>
        </p:txBody>
      </p:sp>
      <p:sp>
        <p:nvSpPr>
          <p:cNvPr id="41" name="TextBox 40">
            <a:extLst>
              <a:ext uri="{FF2B5EF4-FFF2-40B4-BE49-F238E27FC236}">
                <a16:creationId xmlns:a16="http://schemas.microsoft.com/office/drawing/2014/main" id="{A5ABC062-3DCF-C498-B308-A73A5055318C}"/>
              </a:ext>
            </a:extLst>
          </p:cNvPr>
          <p:cNvSpPr txBox="1"/>
          <p:nvPr/>
        </p:nvSpPr>
        <p:spPr>
          <a:xfrm>
            <a:off x="758814" y="3557555"/>
            <a:ext cx="449626" cy="400110"/>
          </a:xfrm>
          <a:prstGeom prst="rect">
            <a:avLst/>
          </a:prstGeom>
          <a:noFill/>
        </p:spPr>
        <p:txBody>
          <a:bodyPr wrap="square">
            <a:spAutoFit/>
          </a:bodyPr>
          <a:lstStyle/>
          <a:p>
            <a:r>
              <a:rPr lang="ru-RU" sz="2000" dirty="0">
                <a:solidFill>
                  <a:srgbClr val="03539A"/>
                </a:solidFill>
                <a:latin typeface="Nekst" panose="00000500000000000000" pitchFamily="2" charset="-52"/>
              </a:rPr>
              <a:t>2</a:t>
            </a:r>
          </a:p>
        </p:txBody>
      </p:sp>
      <p:sp>
        <p:nvSpPr>
          <p:cNvPr id="43" name="TextBox 42">
            <a:extLst>
              <a:ext uri="{FF2B5EF4-FFF2-40B4-BE49-F238E27FC236}">
                <a16:creationId xmlns:a16="http://schemas.microsoft.com/office/drawing/2014/main" id="{3DB8E085-DB72-E19D-E201-A404AE0CDF2C}"/>
              </a:ext>
            </a:extLst>
          </p:cNvPr>
          <p:cNvSpPr txBox="1"/>
          <p:nvPr/>
        </p:nvSpPr>
        <p:spPr>
          <a:xfrm>
            <a:off x="8241057" y="2088746"/>
            <a:ext cx="288287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3539A"/>
                </a:solidFill>
                <a:effectLst/>
                <a:uLnTx/>
                <a:uFillTx/>
                <a:latin typeface="Nekst Semi Bold" panose="00000700000000000000" pitchFamily="2" charset="-52"/>
              </a:rPr>
              <a:t>Консалтинг и комплексные услуги</a:t>
            </a:r>
          </a:p>
        </p:txBody>
      </p:sp>
      <p:sp>
        <p:nvSpPr>
          <p:cNvPr id="45" name="TextBox 44">
            <a:extLst>
              <a:ext uri="{FF2B5EF4-FFF2-40B4-BE49-F238E27FC236}">
                <a16:creationId xmlns:a16="http://schemas.microsoft.com/office/drawing/2014/main" id="{A5FCB873-821F-A213-9070-379CAECA8B46}"/>
              </a:ext>
            </a:extLst>
          </p:cNvPr>
          <p:cNvSpPr txBox="1"/>
          <p:nvPr/>
        </p:nvSpPr>
        <p:spPr>
          <a:xfrm>
            <a:off x="758814" y="4712069"/>
            <a:ext cx="10939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solidFill>
                  <a:prstClr val="black"/>
                </a:solidFill>
                <a:latin typeface="Gilroy" panose="00000500000000000000" pitchFamily="2" charset="-52"/>
              </a:rPr>
              <a:t>д</a:t>
            </a:r>
            <a:r>
              <a:rPr kumimoji="0" lang="ru-RU" sz="1000" b="0" i="0" u="none" strike="noStrike" kern="1200" cap="none" spc="0" normalizeH="0" baseline="0" noProof="0" dirty="0" err="1">
                <a:ln>
                  <a:noFill/>
                </a:ln>
                <a:solidFill>
                  <a:prstClr val="black"/>
                </a:solidFill>
                <a:effectLst/>
                <a:uLnTx/>
                <a:uFillTx/>
                <a:latin typeface="Gilroy" panose="00000500000000000000" pitchFamily="2" charset="-52"/>
              </a:rPr>
              <a:t>окторские</a:t>
            </a:r>
            <a:r>
              <a:rPr lang="ru-RU" sz="1000" dirty="0">
                <a:solidFill>
                  <a:prstClr val="black"/>
                </a:solidFill>
                <a:latin typeface="Gilroy" panose="00000500000000000000" pitchFamily="2" charset="-52"/>
              </a:rPr>
              <a:t> диссертации</a:t>
            </a:r>
            <a:endParaRPr kumimoji="0" lang="ru-RU" sz="1000" b="0" i="0" u="none" strike="noStrike" kern="1200" cap="none" spc="0" normalizeH="0" baseline="0" noProof="0" dirty="0">
              <a:ln>
                <a:noFill/>
              </a:ln>
              <a:solidFill>
                <a:prstClr val="black"/>
              </a:solidFill>
              <a:effectLst/>
              <a:uLnTx/>
              <a:uFillTx/>
              <a:latin typeface="Gilroy" panose="00000500000000000000" pitchFamily="2" charset="-52"/>
            </a:endParaRPr>
          </a:p>
        </p:txBody>
      </p:sp>
      <p:grpSp>
        <p:nvGrpSpPr>
          <p:cNvPr id="55" name="Группа 54">
            <a:extLst>
              <a:ext uri="{FF2B5EF4-FFF2-40B4-BE49-F238E27FC236}">
                <a16:creationId xmlns:a16="http://schemas.microsoft.com/office/drawing/2014/main" id="{B3B73B8E-AE56-EB89-A7A6-F0EB31220DBA}"/>
              </a:ext>
            </a:extLst>
          </p:cNvPr>
          <p:cNvGrpSpPr/>
          <p:nvPr/>
        </p:nvGrpSpPr>
        <p:grpSpPr>
          <a:xfrm>
            <a:off x="540326" y="1699065"/>
            <a:ext cx="11172249" cy="3719902"/>
            <a:chOff x="540327" y="3621523"/>
            <a:chExt cx="9840386" cy="1848779"/>
          </a:xfrm>
        </p:grpSpPr>
        <p:sp>
          <p:nvSpPr>
            <p:cNvPr id="52" name="Прямоугольник: скругленные углы 51">
              <a:extLst>
                <a:ext uri="{FF2B5EF4-FFF2-40B4-BE49-F238E27FC236}">
                  <a16:creationId xmlns:a16="http://schemas.microsoft.com/office/drawing/2014/main" id="{CAF10FE0-8422-5563-68FA-740D4F4C539A}"/>
                </a:ext>
              </a:extLst>
            </p:cNvPr>
            <p:cNvSpPr/>
            <p:nvPr/>
          </p:nvSpPr>
          <p:spPr>
            <a:xfrm>
              <a:off x="540327" y="3621523"/>
              <a:ext cx="3201270" cy="1848779"/>
            </a:xfrm>
            <a:prstGeom prst="roundRect">
              <a:avLst>
                <a:gd name="adj" fmla="val 5144"/>
              </a:avLst>
            </a:prstGeom>
            <a:noFill/>
            <a:ln>
              <a:solidFill>
                <a:srgbClr val="03539A">
                  <a:alpha val="1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скругленные углы 52">
              <a:extLst>
                <a:ext uri="{FF2B5EF4-FFF2-40B4-BE49-F238E27FC236}">
                  <a16:creationId xmlns:a16="http://schemas.microsoft.com/office/drawing/2014/main" id="{7957789F-D7D1-E859-4AD1-B7A14D9965D3}"/>
                </a:ext>
              </a:extLst>
            </p:cNvPr>
            <p:cNvSpPr/>
            <p:nvPr/>
          </p:nvSpPr>
          <p:spPr>
            <a:xfrm>
              <a:off x="3859885" y="3621523"/>
              <a:ext cx="3201270" cy="1848779"/>
            </a:xfrm>
            <a:prstGeom prst="roundRect">
              <a:avLst>
                <a:gd name="adj" fmla="val 4698"/>
              </a:avLst>
            </a:prstGeom>
            <a:noFill/>
            <a:ln>
              <a:solidFill>
                <a:srgbClr val="03539A">
                  <a:alpha val="1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скругленные углы 53">
              <a:extLst>
                <a:ext uri="{FF2B5EF4-FFF2-40B4-BE49-F238E27FC236}">
                  <a16:creationId xmlns:a16="http://schemas.microsoft.com/office/drawing/2014/main" id="{90ECE7A6-8A6D-9A30-C08A-6EE33D9E07BD}"/>
                </a:ext>
              </a:extLst>
            </p:cNvPr>
            <p:cNvSpPr/>
            <p:nvPr/>
          </p:nvSpPr>
          <p:spPr>
            <a:xfrm>
              <a:off x="7179443" y="3621523"/>
              <a:ext cx="3201270" cy="1848779"/>
            </a:xfrm>
            <a:prstGeom prst="roundRect">
              <a:avLst>
                <a:gd name="adj" fmla="val 4253"/>
              </a:avLst>
            </a:prstGeom>
            <a:noFill/>
            <a:ln>
              <a:solidFill>
                <a:srgbClr val="03539A">
                  <a:alpha val="1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 name="TextBox 5">
            <a:extLst>
              <a:ext uri="{FF2B5EF4-FFF2-40B4-BE49-F238E27FC236}">
                <a16:creationId xmlns:a16="http://schemas.microsoft.com/office/drawing/2014/main" id="{47227402-0706-AFF3-4C28-8FDEC798712A}"/>
              </a:ext>
            </a:extLst>
          </p:cNvPr>
          <p:cNvSpPr txBox="1"/>
          <p:nvPr/>
        </p:nvSpPr>
        <p:spPr>
          <a:xfrm>
            <a:off x="758814" y="3857205"/>
            <a:ext cx="1304872" cy="400110"/>
          </a:xfrm>
          <a:prstGeom prst="rect">
            <a:avLst/>
          </a:prstGeom>
          <a:noFill/>
        </p:spPr>
        <p:txBody>
          <a:bodyPr wrap="square">
            <a:spAutoFit/>
          </a:bodyPr>
          <a:lstStyle/>
          <a:p>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патента</a:t>
            </a:r>
            <a:r>
              <a:rPr lang="ru-RU" sz="1000" dirty="0">
                <a:solidFill>
                  <a:prstClr val="black"/>
                </a:solidFill>
                <a:latin typeface="Gilroy" panose="00000500000000000000" pitchFamily="2" charset="-52"/>
              </a:rPr>
              <a:t> </a:t>
            </a:r>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на технологии</a:t>
            </a:r>
            <a:endParaRPr lang="ru-RU" sz="1200" dirty="0"/>
          </a:p>
        </p:txBody>
      </p:sp>
      <p:sp>
        <p:nvSpPr>
          <p:cNvPr id="8" name="TextBox 7">
            <a:extLst>
              <a:ext uri="{FF2B5EF4-FFF2-40B4-BE49-F238E27FC236}">
                <a16:creationId xmlns:a16="http://schemas.microsoft.com/office/drawing/2014/main" id="{73FDB054-810B-ED85-6482-317D86B78E7B}"/>
              </a:ext>
            </a:extLst>
          </p:cNvPr>
          <p:cNvSpPr txBox="1"/>
          <p:nvPr/>
        </p:nvSpPr>
        <p:spPr>
          <a:xfrm>
            <a:off x="2429808" y="3857205"/>
            <a:ext cx="1256839" cy="400110"/>
          </a:xfrm>
          <a:prstGeom prst="rect">
            <a:avLst/>
          </a:prstGeom>
          <a:noFill/>
        </p:spPr>
        <p:txBody>
          <a:bodyPr wrap="square">
            <a:spAutoFit/>
          </a:bodyPr>
          <a:lstStyle/>
          <a:p>
            <a:r>
              <a:rPr lang="ru-RU" sz="1000" dirty="0">
                <a:solidFill>
                  <a:prstClr val="black"/>
                </a:solidFill>
                <a:latin typeface="Gilroy" panose="00000500000000000000" pitchFamily="2" charset="-52"/>
              </a:rPr>
              <a:t>с</a:t>
            </a:r>
            <a:r>
              <a:rPr kumimoji="0" lang="ru-RU" sz="1000" b="0" i="0" u="none" strike="noStrike" kern="1200" cap="none" spc="0" normalizeH="0" baseline="0" noProof="0" dirty="0" err="1">
                <a:ln>
                  <a:noFill/>
                </a:ln>
                <a:solidFill>
                  <a:prstClr val="black"/>
                </a:solidFill>
                <a:effectLst/>
                <a:uLnTx/>
                <a:uFillTx/>
                <a:latin typeface="Gilroy" panose="00000500000000000000" pitchFamily="2" charset="-52"/>
                <a:ea typeface="+mn-ea"/>
                <a:cs typeface="+mn-cs"/>
              </a:rPr>
              <a:t>видетельств</a:t>
            </a:r>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 на разработку ПО </a:t>
            </a:r>
            <a:endParaRPr lang="ru-RU" sz="1000" dirty="0"/>
          </a:p>
        </p:txBody>
      </p:sp>
      <p:sp>
        <p:nvSpPr>
          <p:cNvPr id="9" name="TextBox 8">
            <a:extLst>
              <a:ext uri="{FF2B5EF4-FFF2-40B4-BE49-F238E27FC236}">
                <a16:creationId xmlns:a16="http://schemas.microsoft.com/office/drawing/2014/main" id="{1207D6A4-22C4-2994-1911-E10BE1025038}"/>
              </a:ext>
            </a:extLst>
          </p:cNvPr>
          <p:cNvSpPr txBox="1"/>
          <p:nvPr/>
        </p:nvSpPr>
        <p:spPr>
          <a:xfrm>
            <a:off x="2429808" y="3557555"/>
            <a:ext cx="684592" cy="400110"/>
          </a:xfrm>
          <a:prstGeom prst="rect">
            <a:avLst/>
          </a:prstGeom>
          <a:noFill/>
        </p:spPr>
        <p:txBody>
          <a:bodyPr wrap="square">
            <a:spAutoFit/>
          </a:bodyPr>
          <a:lstStyle/>
          <a:p>
            <a:r>
              <a:rPr lang="ru-RU" sz="2000" dirty="0">
                <a:solidFill>
                  <a:srgbClr val="03539A"/>
                </a:solidFill>
                <a:latin typeface="Nekst" panose="00000500000000000000" pitchFamily="2" charset="-52"/>
              </a:rPr>
              <a:t>15</a:t>
            </a:r>
          </a:p>
        </p:txBody>
      </p:sp>
      <p:sp>
        <p:nvSpPr>
          <p:cNvPr id="12" name="TextBox 11">
            <a:extLst>
              <a:ext uri="{FF2B5EF4-FFF2-40B4-BE49-F238E27FC236}">
                <a16:creationId xmlns:a16="http://schemas.microsoft.com/office/drawing/2014/main" id="{20FA1D41-D563-8C00-57F4-4FF67ACFB783}"/>
              </a:ext>
            </a:extLst>
          </p:cNvPr>
          <p:cNvSpPr txBox="1"/>
          <p:nvPr/>
        </p:nvSpPr>
        <p:spPr>
          <a:xfrm>
            <a:off x="2429808" y="4712069"/>
            <a:ext cx="1349040" cy="400110"/>
          </a:xfrm>
          <a:prstGeom prst="rect">
            <a:avLst/>
          </a:prstGeom>
          <a:noFill/>
        </p:spPr>
        <p:txBody>
          <a:bodyPr wrap="square">
            <a:spAutoFit/>
          </a:bodyPr>
          <a:lstStyle/>
          <a:p>
            <a:r>
              <a:rPr lang="ru-RU" sz="1000" dirty="0">
                <a:solidFill>
                  <a:prstClr val="black"/>
                </a:solidFill>
                <a:latin typeface="Gilroy" panose="00000500000000000000" pitchFamily="2" charset="-52"/>
              </a:rPr>
              <a:t>к</a:t>
            </a:r>
            <a:r>
              <a:rPr kumimoji="0" lang="ru-RU" sz="1000" b="0" i="0" u="none" strike="noStrike" kern="1200" cap="none" spc="0" normalizeH="0" baseline="0" noProof="0" dirty="0" err="1">
                <a:ln>
                  <a:noFill/>
                </a:ln>
                <a:solidFill>
                  <a:prstClr val="black"/>
                </a:solidFill>
                <a:effectLst/>
                <a:uLnTx/>
                <a:uFillTx/>
                <a:latin typeface="Gilroy" panose="00000500000000000000" pitchFamily="2" charset="-52"/>
                <a:ea typeface="+mn-ea"/>
                <a:cs typeface="+mn-cs"/>
              </a:rPr>
              <a:t>андидатских</a:t>
            </a:r>
            <a:b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br>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диссертаций </a:t>
            </a:r>
            <a:endParaRPr lang="ru-RU" sz="1000" dirty="0"/>
          </a:p>
        </p:txBody>
      </p:sp>
      <p:sp>
        <p:nvSpPr>
          <p:cNvPr id="13" name="TextBox 12">
            <a:extLst>
              <a:ext uri="{FF2B5EF4-FFF2-40B4-BE49-F238E27FC236}">
                <a16:creationId xmlns:a16="http://schemas.microsoft.com/office/drawing/2014/main" id="{449C7411-A3D1-89FD-9FAD-20673588FE15}"/>
              </a:ext>
            </a:extLst>
          </p:cNvPr>
          <p:cNvSpPr txBox="1"/>
          <p:nvPr/>
        </p:nvSpPr>
        <p:spPr>
          <a:xfrm>
            <a:off x="758814" y="4414394"/>
            <a:ext cx="449626" cy="400110"/>
          </a:xfrm>
          <a:prstGeom prst="rect">
            <a:avLst/>
          </a:prstGeom>
          <a:noFill/>
        </p:spPr>
        <p:txBody>
          <a:bodyPr wrap="square">
            <a:spAutoFit/>
          </a:bodyPr>
          <a:lstStyle/>
          <a:p>
            <a:r>
              <a:rPr lang="ru-RU" sz="2000" dirty="0">
                <a:solidFill>
                  <a:srgbClr val="03539A"/>
                </a:solidFill>
                <a:latin typeface="Nekst" panose="00000500000000000000" pitchFamily="2" charset="-52"/>
              </a:rPr>
              <a:t>2</a:t>
            </a:r>
          </a:p>
        </p:txBody>
      </p:sp>
      <p:sp>
        <p:nvSpPr>
          <p:cNvPr id="14" name="TextBox 13">
            <a:extLst>
              <a:ext uri="{FF2B5EF4-FFF2-40B4-BE49-F238E27FC236}">
                <a16:creationId xmlns:a16="http://schemas.microsoft.com/office/drawing/2014/main" id="{333CF81D-BD09-DF5F-2A55-68FB5CAD96C8}"/>
              </a:ext>
            </a:extLst>
          </p:cNvPr>
          <p:cNvSpPr txBox="1"/>
          <p:nvPr/>
        </p:nvSpPr>
        <p:spPr>
          <a:xfrm>
            <a:off x="2429808" y="4414394"/>
            <a:ext cx="439035" cy="400110"/>
          </a:xfrm>
          <a:prstGeom prst="rect">
            <a:avLst/>
          </a:prstGeom>
          <a:noFill/>
        </p:spPr>
        <p:txBody>
          <a:bodyPr wrap="square">
            <a:spAutoFit/>
          </a:bodyPr>
          <a:lstStyle/>
          <a:p>
            <a:r>
              <a:rPr lang="ru-RU" sz="2000" dirty="0">
                <a:solidFill>
                  <a:srgbClr val="03539A"/>
                </a:solidFill>
                <a:latin typeface="Nekst" panose="00000500000000000000" pitchFamily="2" charset="-52"/>
              </a:rPr>
              <a:t>7</a:t>
            </a:r>
          </a:p>
        </p:txBody>
      </p:sp>
      <p:sp>
        <p:nvSpPr>
          <p:cNvPr id="34" name="TextBox 33">
            <a:extLst>
              <a:ext uri="{FF2B5EF4-FFF2-40B4-BE49-F238E27FC236}">
                <a16:creationId xmlns:a16="http://schemas.microsoft.com/office/drawing/2014/main" id="{B12E65EF-583C-1307-F02E-EB97CFDFA49A}"/>
              </a:ext>
            </a:extLst>
          </p:cNvPr>
          <p:cNvSpPr txBox="1"/>
          <p:nvPr/>
        </p:nvSpPr>
        <p:spPr>
          <a:xfrm>
            <a:off x="4523978" y="2630601"/>
            <a:ext cx="1051106" cy="400110"/>
          </a:xfrm>
          <a:prstGeom prst="rect">
            <a:avLst/>
          </a:prstGeom>
          <a:noFill/>
        </p:spPr>
        <p:txBody>
          <a:bodyPr wrap="square">
            <a:spAutoFit/>
          </a:bodyPr>
          <a:lstStyle/>
          <a:p>
            <a:r>
              <a:rPr lang="ru-RU" sz="2000" dirty="0">
                <a:solidFill>
                  <a:srgbClr val="07A92A"/>
                </a:solidFill>
                <a:latin typeface="Nekst Medium" panose="00000600000000000000" pitchFamily="2" charset="-52"/>
              </a:rPr>
              <a:t>700</a:t>
            </a:r>
          </a:p>
        </p:txBody>
      </p:sp>
      <p:sp>
        <p:nvSpPr>
          <p:cNvPr id="47" name="TextBox 46">
            <a:extLst>
              <a:ext uri="{FF2B5EF4-FFF2-40B4-BE49-F238E27FC236}">
                <a16:creationId xmlns:a16="http://schemas.microsoft.com/office/drawing/2014/main" id="{67F6337E-D566-BA4B-A57F-45028563876F}"/>
              </a:ext>
            </a:extLst>
          </p:cNvPr>
          <p:cNvSpPr txBox="1"/>
          <p:nvPr/>
        </p:nvSpPr>
        <p:spPr>
          <a:xfrm>
            <a:off x="4551821" y="2919856"/>
            <a:ext cx="1196927" cy="400110"/>
          </a:xfrm>
          <a:prstGeom prst="rect">
            <a:avLst/>
          </a:prstGeom>
          <a:noFill/>
        </p:spPr>
        <p:txBody>
          <a:bodyPr wrap="square">
            <a:spAutoFit/>
          </a:bodyPr>
          <a:lstStyle/>
          <a:p>
            <a:r>
              <a:rPr kumimoji="0" lang="ru-RU" sz="1000" b="0" i="0" u="none" strike="noStrike" kern="1200" cap="none" spc="0" normalizeH="0" baseline="0" noProof="0" dirty="0">
                <a:ln>
                  <a:noFill/>
                </a:ln>
                <a:solidFill>
                  <a:prstClr val="black"/>
                </a:solidFill>
                <a:effectLst/>
                <a:uLnTx/>
                <a:uFillTx/>
                <a:latin typeface="Gilroy" panose="00000500000000000000" pitchFamily="2" charset="-52"/>
              </a:rPr>
              <a:t>лицензий ПО </a:t>
            </a:r>
            <a:br>
              <a:rPr kumimoji="0" lang="ru-RU" sz="1000" b="0" i="0" u="none" strike="noStrike" kern="1200" cap="none" spc="0" normalizeH="0" baseline="0" noProof="0" dirty="0">
                <a:ln>
                  <a:noFill/>
                </a:ln>
                <a:solidFill>
                  <a:prstClr val="black"/>
                </a:solidFill>
                <a:effectLst/>
                <a:uLnTx/>
                <a:uFillTx/>
                <a:latin typeface="Gilroy" panose="00000500000000000000" pitchFamily="2" charset="-52"/>
              </a:rPr>
            </a:br>
            <a:r>
              <a:rPr kumimoji="0" lang="ru-RU" sz="1000" b="0" i="0" u="none" strike="noStrike" kern="1200" cap="none" spc="0" normalizeH="0" baseline="0" noProof="0" dirty="0" err="1">
                <a:ln>
                  <a:noFill/>
                </a:ln>
                <a:solidFill>
                  <a:prstClr val="black"/>
                </a:solidFill>
                <a:effectLst/>
                <a:uLnTx/>
                <a:uFillTx/>
                <a:latin typeface="Gilroy" panose="00000500000000000000" pitchFamily="2" charset="-52"/>
              </a:rPr>
              <a:t>Gintel</a:t>
            </a:r>
            <a:r>
              <a:rPr kumimoji="0" lang="ru-RU" sz="1000" b="0" i="0" u="none" strike="noStrike" kern="1200" cap="none" spc="0" normalizeH="0" baseline="0" noProof="0" dirty="0">
                <a:ln>
                  <a:noFill/>
                </a:ln>
                <a:solidFill>
                  <a:prstClr val="black"/>
                </a:solidFill>
                <a:effectLst/>
                <a:uLnTx/>
                <a:uFillTx/>
                <a:latin typeface="Gilroy" panose="00000500000000000000" pitchFamily="2" charset="-52"/>
              </a:rPr>
              <a:t> внедрено</a:t>
            </a:r>
            <a:endParaRPr lang="ru-RU" sz="1000" dirty="0">
              <a:latin typeface="Gilroy" panose="00000500000000000000" pitchFamily="2" charset="-52"/>
            </a:endParaRPr>
          </a:p>
        </p:txBody>
      </p:sp>
      <p:sp>
        <p:nvSpPr>
          <p:cNvPr id="48" name="TextBox 47">
            <a:extLst>
              <a:ext uri="{FF2B5EF4-FFF2-40B4-BE49-F238E27FC236}">
                <a16:creationId xmlns:a16="http://schemas.microsoft.com/office/drawing/2014/main" id="{4644F1B6-5B6F-8048-ABCA-D8051F4122ED}"/>
              </a:ext>
            </a:extLst>
          </p:cNvPr>
          <p:cNvSpPr txBox="1"/>
          <p:nvPr/>
        </p:nvSpPr>
        <p:spPr>
          <a:xfrm>
            <a:off x="4998218" y="2567486"/>
            <a:ext cx="435911" cy="338554"/>
          </a:xfrm>
          <a:prstGeom prst="rect">
            <a:avLst/>
          </a:prstGeom>
          <a:noFill/>
        </p:spPr>
        <p:txBody>
          <a:bodyPr wrap="square">
            <a:spAutoFit/>
          </a:bodyPr>
          <a:lstStyle/>
          <a:p>
            <a:r>
              <a:rPr lang="ru-RU" sz="1600" dirty="0">
                <a:solidFill>
                  <a:srgbClr val="07A92A"/>
                </a:solidFill>
                <a:latin typeface="Nekst Medium" panose="00000600000000000000" pitchFamily="2" charset="-52"/>
              </a:rPr>
              <a:t>+</a:t>
            </a:r>
          </a:p>
        </p:txBody>
      </p:sp>
      <p:sp>
        <p:nvSpPr>
          <p:cNvPr id="2" name="Прямоугольник: скругленные углы 1">
            <a:extLst>
              <a:ext uri="{FF2B5EF4-FFF2-40B4-BE49-F238E27FC236}">
                <a16:creationId xmlns:a16="http://schemas.microsoft.com/office/drawing/2014/main" id="{18759C8E-474A-4BB2-AD42-D3A4D6B44AF7}"/>
              </a:ext>
            </a:extLst>
          </p:cNvPr>
          <p:cNvSpPr/>
          <p:nvPr/>
        </p:nvSpPr>
        <p:spPr>
          <a:xfrm>
            <a:off x="684212" y="5670434"/>
            <a:ext cx="1349543" cy="190897"/>
          </a:xfrm>
          <a:prstGeom prst="roundRect">
            <a:avLst>
              <a:gd name="adj" fmla="val 50000"/>
            </a:avLst>
          </a:prstGeom>
          <a:solidFill>
            <a:srgbClr val="03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TextBox 57">
            <a:extLst>
              <a:ext uri="{FF2B5EF4-FFF2-40B4-BE49-F238E27FC236}">
                <a16:creationId xmlns:a16="http://schemas.microsoft.com/office/drawing/2014/main" id="{FA5DB359-8D2C-12E3-E6DA-FBD786233740}"/>
              </a:ext>
            </a:extLst>
          </p:cNvPr>
          <p:cNvSpPr txBox="1"/>
          <p:nvPr/>
        </p:nvSpPr>
        <p:spPr>
          <a:xfrm>
            <a:off x="8299756" y="3527129"/>
            <a:ext cx="10573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3539A"/>
                </a:solidFill>
                <a:effectLst/>
                <a:uLnTx/>
                <a:uFillTx/>
                <a:latin typeface="Nekst" panose="00000500000000000000" pitchFamily="2" charset="-52"/>
              </a:rPr>
              <a:t>170</a:t>
            </a:r>
          </a:p>
        </p:txBody>
      </p:sp>
      <p:sp>
        <p:nvSpPr>
          <p:cNvPr id="63" name="TextBox 62">
            <a:extLst>
              <a:ext uri="{FF2B5EF4-FFF2-40B4-BE49-F238E27FC236}">
                <a16:creationId xmlns:a16="http://schemas.microsoft.com/office/drawing/2014/main" id="{C20A09BE-37A3-46C3-EA88-1C5F5090FAFB}"/>
              </a:ext>
            </a:extLst>
          </p:cNvPr>
          <p:cNvSpPr txBox="1"/>
          <p:nvPr/>
        </p:nvSpPr>
        <p:spPr>
          <a:xfrm>
            <a:off x="8299756" y="3816384"/>
            <a:ext cx="1570606" cy="400110"/>
          </a:xfrm>
          <a:prstGeom prst="rect">
            <a:avLst/>
          </a:prstGeom>
          <a:noFill/>
        </p:spPr>
        <p:txBody>
          <a:bodyPr wrap="square">
            <a:spAutoFit/>
          </a:bodyPr>
          <a:lstStyle/>
          <a:p>
            <a:r>
              <a:rPr kumimoji="0" lang="ru-RU" sz="1000" b="0" i="0" u="none" strike="noStrike" kern="1200" cap="none" spc="0" normalizeH="0" baseline="0" noProof="0" dirty="0">
                <a:ln>
                  <a:noFill/>
                </a:ln>
                <a:solidFill>
                  <a:prstClr val="black"/>
                </a:solidFill>
                <a:effectLst/>
                <a:uLnTx/>
                <a:uFillTx/>
                <a:latin typeface="Gilroy" panose="00000500000000000000" pitchFamily="2" charset="-52"/>
              </a:rPr>
              <a:t>проектов реализовано </a:t>
            </a:r>
            <a:endParaRPr lang="ru-RU" sz="1000" dirty="0">
              <a:latin typeface="Gilroy" panose="00000500000000000000" pitchFamily="2" charset="-52"/>
            </a:endParaRPr>
          </a:p>
        </p:txBody>
      </p:sp>
      <p:sp>
        <p:nvSpPr>
          <p:cNvPr id="66" name="TextBox 65">
            <a:extLst>
              <a:ext uri="{FF2B5EF4-FFF2-40B4-BE49-F238E27FC236}">
                <a16:creationId xmlns:a16="http://schemas.microsoft.com/office/drawing/2014/main" id="{86F23298-9A28-D16B-BF94-AB7714CDFC34}"/>
              </a:ext>
            </a:extLst>
          </p:cNvPr>
          <p:cNvSpPr txBox="1"/>
          <p:nvPr/>
        </p:nvSpPr>
        <p:spPr>
          <a:xfrm>
            <a:off x="9935962" y="3527129"/>
            <a:ext cx="84651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3539A"/>
                </a:solidFill>
                <a:effectLst/>
                <a:uLnTx/>
                <a:uFillTx/>
                <a:latin typeface="Nekst" panose="00000500000000000000" pitchFamily="2" charset="-52"/>
              </a:rPr>
              <a:t>50</a:t>
            </a:r>
          </a:p>
        </p:txBody>
      </p:sp>
      <p:sp>
        <p:nvSpPr>
          <p:cNvPr id="76" name="TextBox 75">
            <a:extLst>
              <a:ext uri="{FF2B5EF4-FFF2-40B4-BE49-F238E27FC236}">
                <a16:creationId xmlns:a16="http://schemas.microsoft.com/office/drawing/2014/main" id="{97A78A74-C2F5-9D72-284B-4DEFFB5332EC}"/>
              </a:ext>
            </a:extLst>
          </p:cNvPr>
          <p:cNvSpPr txBox="1"/>
          <p:nvPr/>
        </p:nvSpPr>
        <p:spPr>
          <a:xfrm>
            <a:off x="9935962" y="3816384"/>
            <a:ext cx="1633058" cy="400110"/>
          </a:xfrm>
          <a:prstGeom prst="rect">
            <a:avLst/>
          </a:prstGeom>
          <a:noFill/>
        </p:spPr>
        <p:txBody>
          <a:bodyPr wrap="square">
            <a:spAutoFit/>
          </a:bodyPr>
          <a:lstStyle/>
          <a:p>
            <a:r>
              <a:rPr kumimoji="0" lang="ru-RU" sz="1000" b="0" i="0" u="none" strike="noStrike" kern="1200" cap="none" spc="-30" normalizeH="0" noProof="0" dirty="0">
                <a:ln>
                  <a:noFill/>
                </a:ln>
                <a:solidFill>
                  <a:prstClr val="black"/>
                </a:solidFill>
                <a:effectLst/>
                <a:uLnTx/>
                <a:uFillTx/>
                <a:latin typeface="Gilroy" panose="00000500000000000000" pitchFamily="2" charset="-52"/>
              </a:rPr>
              <a:t>геологических моделей </a:t>
            </a:r>
            <a:r>
              <a:rPr kumimoji="0" lang="ru-RU" sz="1000" b="0" i="0" u="none" strike="noStrike" kern="1200" cap="none" spc="0" normalizeH="0" baseline="0" noProof="0" dirty="0">
                <a:ln>
                  <a:noFill/>
                </a:ln>
                <a:solidFill>
                  <a:prstClr val="black"/>
                </a:solidFill>
                <a:effectLst/>
                <a:uLnTx/>
                <a:uFillTx/>
                <a:latin typeface="Gilroy" panose="00000500000000000000" pitchFamily="2" charset="-52"/>
              </a:rPr>
              <a:t>разработано</a:t>
            </a:r>
          </a:p>
        </p:txBody>
      </p:sp>
      <p:sp>
        <p:nvSpPr>
          <p:cNvPr id="80" name="TextBox 79">
            <a:extLst>
              <a:ext uri="{FF2B5EF4-FFF2-40B4-BE49-F238E27FC236}">
                <a16:creationId xmlns:a16="http://schemas.microsoft.com/office/drawing/2014/main" id="{EF89A90B-755A-8615-0C69-A11FF6F1691F}"/>
              </a:ext>
            </a:extLst>
          </p:cNvPr>
          <p:cNvSpPr txBox="1"/>
          <p:nvPr/>
        </p:nvSpPr>
        <p:spPr>
          <a:xfrm>
            <a:off x="8299756" y="2694529"/>
            <a:ext cx="156781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7A92A"/>
                </a:solidFill>
                <a:effectLst/>
                <a:uLnTx/>
                <a:uFillTx/>
                <a:latin typeface="Nekst Medium" panose="00000600000000000000" pitchFamily="2" charset="-52"/>
              </a:rPr>
              <a:t>22 000</a:t>
            </a:r>
          </a:p>
        </p:txBody>
      </p:sp>
      <p:sp>
        <p:nvSpPr>
          <p:cNvPr id="83" name="TextBox 82">
            <a:extLst>
              <a:ext uri="{FF2B5EF4-FFF2-40B4-BE49-F238E27FC236}">
                <a16:creationId xmlns:a16="http://schemas.microsoft.com/office/drawing/2014/main" id="{3D3048D6-E640-2312-76E8-4B7C6666C3F4}"/>
              </a:ext>
            </a:extLst>
          </p:cNvPr>
          <p:cNvSpPr txBox="1"/>
          <p:nvPr/>
        </p:nvSpPr>
        <p:spPr>
          <a:xfrm>
            <a:off x="8299756" y="2994179"/>
            <a:ext cx="1086396" cy="400110"/>
          </a:xfrm>
          <a:prstGeom prst="rect">
            <a:avLst/>
          </a:prstGeom>
          <a:noFill/>
        </p:spPr>
        <p:txBody>
          <a:bodyPr wrap="square">
            <a:spAutoFit/>
          </a:bodyPr>
          <a:lstStyle/>
          <a:p>
            <a:r>
              <a:rPr kumimoji="0" lang="ru-RU" sz="1000" b="0" i="0" u="none" strike="noStrike" kern="1200" cap="none" spc="0" normalizeH="0" baseline="0" noProof="0" dirty="0">
                <a:ln>
                  <a:noFill/>
                </a:ln>
                <a:solidFill>
                  <a:prstClr val="black"/>
                </a:solidFill>
                <a:effectLst/>
                <a:uLnTx/>
                <a:uFillTx/>
                <a:latin typeface="Gilroy" panose="00000500000000000000" pitchFamily="2" charset="-52"/>
              </a:rPr>
              <a:t>скважин </a:t>
            </a:r>
            <a:br>
              <a:rPr kumimoji="0" lang="ru-RU" sz="1000" b="0" i="0" u="none" strike="noStrike" kern="1200" cap="none" spc="0" normalizeH="0" baseline="0" noProof="0" dirty="0">
                <a:ln>
                  <a:noFill/>
                </a:ln>
                <a:solidFill>
                  <a:prstClr val="black"/>
                </a:solidFill>
                <a:effectLst/>
                <a:uLnTx/>
                <a:uFillTx/>
                <a:latin typeface="Gilroy" panose="00000500000000000000" pitchFamily="2" charset="-52"/>
              </a:rPr>
            </a:br>
            <a:r>
              <a:rPr kumimoji="0" lang="ru-RU" sz="1000" b="0" i="0" u="none" strike="noStrike" kern="1200" cap="none" spc="0" normalizeH="0" baseline="0" noProof="0" dirty="0">
                <a:ln>
                  <a:noFill/>
                </a:ln>
                <a:solidFill>
                  <a:prstClr val="black"/>
                </a:solidFill>
                <a:effectLst/>
                <a:uLnTx/>
                <a:uFillTx/>
                <a:latin typeface="Gilroy" panose="00000500000000000000" pitchFamily="2" charset="-52"/>
              </a:rPr>
              <a:t>обработано</a:t>
            </a:r>
          </a:p>
        </p:txBody>
      </p:sp>
      <p:sp>
        <p:nvSpPr>
          <p:cNvPr id="89" name="TextBox 88">
            <a:extLst>
              <a:ext uri="{FF2B5EF4-FFF2-40B4-BE49-F238E27FC236}">
                <a16:creationId xmlns:a16="http://schemas.microsoft.com/office/drawing/2014/main" id="{7B32655F-9327-330D-EF30-AAFC53DC00B5}"/>
              </a:ext>
            </a:extLst>
          </p:cNvPr>
          <p:cNvSpPr txBox="1"/>
          <p:nvPr/>
        </p:nvSpPr>
        <p:spPr>
          <a:xfrm>
            <a:off x="9935962" y="2694529"/>
            <a:ext cx="11925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7A92A"/>
                </a:solidFill>
                <a:effectLst/>
                <a:uLnTx/>
                <a:uFillTx/>
                <a:latin typeface="Nekst Medium" panose="00000600000000000000" pitchFamily="2" charset="-52"/>
              </a:rPr>
              <a:t>7 000</a:t>
            </a:r>
          </a:p>
        </p:txBody>
      </p:sp>
      <p:sp>
        <p:nvSpPr>
          <p:cNvPr id="92" name="TextBox 91">
            <a:extLst>
              <a:ext uri="{FF2B5EF4-FFF2-40B4-BE49-F238E27FC236}">
                <a16:creationId xmlns:a16="http://schemas.microsoft.com/office/drawing/2014/main" id="{8598BF2B-483C-A114-E416-B6BD75D5A28F}"/>
              </a:ext>
            </a:extLst>
          </p:cNvPr>
          <p:cNvSpPr txBox="1"/>
          <p:nvPr/>
        </p:nvSpPr>
        <p:spPr>
          <a:xfrm>
            <a:off x="9935962" y="2994179"/>
            <a:ext cx="1674199" cy="400110"/>
          </a:xfrm>
          <a:prstGeom prst="rect">
            <a:avLst/>
          </a:prstGeom>
          <a:noFill/>
        </p:spPr>
        <p:txBody>
          <a:bodyPr wrap="square">
            <a:spAutoFit/>
          </a:bodyPr>
          <a:lstStyle/>
          <a:p>
            <a:r>
              <a:rPr kumimoji="0" lang="ru-RU" sz="1000" b="0" i="0" u="none" strike="noStrike" kern="1200" cap="none" spc="-50" normalizeH="0" noProof="0" dirty="0">
                <a:ln>
                  <a:noFill/>
                </a:ln>
                <a:solidFill>
                  <a:prstClr val="black"/>
                </a:solidFill>
                <a:effectLst/>
                <a:uLnTx/>
                <a:uFillTx/>
                <a:latin typeface="Gilroy" panose="00000500000000000000" pitchFamily="2" charset="-52"/>
              </a:rPr>
              <a:t>оперативных заключений </a:t>
            </a:r>
          </a:p>
          <a:p>
            <a:r>
              <a:rPr kumimoji="0" lang="ru-RU" sz="1000" b="0" i="0" u="none" strike="noStrike" kern="1200" cap="none" spc="-50" normalizeH="0" noProof="0" dirty="0">
                <a:ln>
                  <a:noFill/>
                </a:ln>
                <a:solidFill>
                  <a:prstClr val="black"/>
                </a:solidFill>
                <a:effectLst/>
                <a:uLnTx/>
                <a:uFillTx/>
                <a:latin typeface="Gilroy" panose="00000500000000000000" pitchFamily="2" charset="-52"/>
              </a:rPr>
              <a:t>по </a:t>
            </a:r>
            <a:r>
              <a:rPr kumimoji="0" lang="ru-RU" sz="1000" b="0" i="0" u="none" strike="noStrike" kern="1200" cap="none" spc="-50" normalizeH="0" noProof="0" dirty="0" err="1">
                <a:ln>
                  <a:noFill/>
                </a:ln>
                <a:solidFill>
                  <a:prstClr val="black"/>
                </a:solidFill>
                <a:effectLst/>
                <a:uLnTx/>
                <a:uFillTx/>
                <a:latin typeface="Gilroy" panose="00000500000000000000" pitchFamily="2" charset="-52"/>
              </a:rPr>
              <a:t>бурящимся</a:t>
            </a:r>
            <a:r>
              <a:rPr kumimoji="0" lang="ru-RU" sz="1000" b="0" i="0" u="none" strike="noStrike" kern="1200" cap="none" spc="-50" normalizeH="0" noProof="0" dirty="0">
                <a:ln>
                  <a:noFill/>
                </a:ln>
                <a:solidFill>
                  <a:prstClr val="black"/>
                </a:solidFill>
                <a:effectLst/>
                <a:uLnTx/>
                <a:uFillTx/>
                <a:latin typeface="Gilroy" panose="00000500000000000000" pitchFamily="2" charset="-52"/>
              </a:rPr>
              <a:t> скважинам</a:t>
            </a:r>
          </a:p>
        </p:txBody>
      </p:sp>
      <p:sp>
        <p:nvSpPr>
          <p:cNvPr id="93" name="TextBox 92">
            <a:extLst>
              <a:ext uri="{FF2B5EF4-FFF2-40B4-BE49-F238E27FC236}">
                <a16:creationId xmlns:a16="http://schemas.microsoft.com/office/drawing/2014/main" id="{D99AED08-501F-759D-7526-8A8AA6C26FCD}"/>
              </a:ext>
            </a:extLst>
          </p:cNvPr>
          <p:cNvSpPr txBox="1"/>
          <p:nvPr/>
        </p:nvSpPr>
        <p:spPr>
          <a:xfrm>
            <a:off x="8698970" y="3434137"/>
            <a:ext cx="435911" cy="338554"/>
          </a:xfrm>
          <a:prstGeom prst="rect">
            <a:avLst/>
          </a:prstGeom>
          <a:noFill/>
        </p:spPr>
        <p:txBody>
          <a:bodyPr wrap="square">
            <a:spAutoFit/>
          </a:bodyPr>
          <a:lstStyle/>
          <a:p>
            <a:r>
              <a:rPr lang="ru-RU" sz="1600" dirty="0">
                <a:solidFill>
                  <a:srgbClr val="03539A"/>
                </a:solidFill>
                <a:latin typeface="Nekst" panose="00000500000000000000" pitchFamily="2" charset="-52"/>
              </a:rPr>
              <a:t>+</a:t>
            </a:r>
          </a:p>
        </p:txBody>
      </p:sp>
      <p:sp>
        <p:nvSpPr>
          <p:cNvPr id="94" name="TextBox 93">
            <a:extLst>
              <a:ext uri="{FF2B5EF4-FFF2-40B4-BE49-F238E27FC236}">
                <a16:creationId xmlns:a16="http://schemas.microsoft.com/office/drawing/2014/main" id="{5AC4BAED-1555-CE61-3952-38CFEA2C66A0}"/>
              </a:ext>
            </a:extLst>
          </p:cNvPr>
          <p:cNvSpPr txBox="1"/>
          <p:nvPr/>
        </p:nvSpPr>
        <p:spPr>
          <a:xfrm>
            <a:off x="10358046" y="3442399"/>
            <a:ext cx="435911" cy="338554"/>
          </a:xfrm>
          <a:prstGeom prst="rect">
            <a:avLst/>
          </a:prstGeom>
          <a:noFill/>
        </p:spPr>
        <p:txBody>
          <a:bodyPr wrap="square">
            <a:spAutoFit/>
          </a:bodyPr>
          <a:lstStyle/>
          <a:p>
            <a:r>
              <a:rPr lang="ru-RU" sz="1600" dirty="0">
                <a:solidFill>
                  <a:srgbClr val="03539A"/>
                </a:solidFill>
                <a:latin typeface="Nekst" panose="00000500000000000000" pitchFamily="2" charset="-52"/>
              </a:rPr>
              <a:t>+</a:t>
            </a:r>
          </a:p>
        </p:txBody>
      </p:sp>
      <p:sp>
        <p:nvSpPr>
          <p:cNvPr id="95" name="TextBox 94">
            <a:extLst>
              <a:ext uri="{FF2B5EF4-FFF2-40B4-BE49-F238E27FC236}">
                <a16:creationId xmlns:a16="http://schemas.microsoft.com/office/drawing/2014/main" id="{E6742750-CCE1-CDEA-5EA0-77AE593B585B}"/>
              </a:ext>
            </a:extLst>
          </p:cNvPr>
          <p:cNvSpPr txBox="1"/>
          <p:nvPr/>
        </p:nvSpPr>
        <p:spPr>
          <a:xfrm>
            <a:off x="9111953" y="2594191"/>
            <a:ext cx="435911" cy="338554"/>
          </a:xfrm>
          <a:prstGeom prst="rect">
            <a:avLst/>
          </a:prstGeom>
          <a:noFill/>
        </p:spPr>
        <p:txBody>
          <a:bodyPr wrap="square">
            <a:spAutoFit/>
          </a:bodyPr>
          <a:lstStyle/>
          <a:p>
            <a:r>
              <a:rPr lang="ru-RU" sz="1600" dirty="0">
                <a:solidFill>
                  <a:srgbClr val="07A92A"/>
                </a:solidFill>
                <a:latin typeface="Nekst Medium" panose="00000600000000000000" pitchFamily="2" charset="-52"/>
              </a:rPr>
              <a:t>+</a:t>
            </a:r>
          </a:p>
        </p:txBody>
      </p:sp>
      <p:sp>
        <p:nvSpPr>
          <p:cNvPr id="96" name="TextBox 95">
            <a:extLst>
              <a:ext uri="{FF2B5EF4-FFF2-40B4-BE49-F238E27FC236}">
                <a16:creationId xmlns:a16="http://schemas.microsoft.com/office/drawing/2014/main" id="{2DD0BCA6-79ED-68D0-EDD0-807239E95C10}"/>
              </a:ext>
            </a:extLst>
          </p:cNvPr>
          <p:cNvSpPr txBox="1"/>
          <p:nvPr/>
        </p:nvSpPr>
        <p:spPr>
          <a:xfrm>
            <a:off x="10613725" y="2600711"/>
            <a:ext cx="435911" cy="338554"/>
          </a:xfrm>
          <a:prstGeom prst="rect">
            <a:avLst/>
          </a:prstGeom>
          <a:noFill/>
        </p:spPr>
        <p:txBody>
          <a:bodyPr wrap="square">
            <a:spAutoFit/>
          </a:bodyPr>
          <a:lstStyle/>
          <a:p>
            <a:r>
              <a:rPr lang="ru-RU" sz="1600" dirty="0">
                <a:solidFill>
                  <a:srgbClr val="07A92A"/>
                </a:solidFill>
                <a:latin typeface="Nekst Medium" panose="00000600000000000000" pitchFamily="2" charset="-52"/>
              </a:rPr>
              <a:t>+</a:t>
            </a:r>
          </a:p>
        </p:txBody>
      </p:sp>
      <p:sp>
        <p:nvSpPr>
          <p:cNvPr id="177" name="TextBox 176">
            <a:extLst>
              <a:ext uri="{FF2B5EF4-FFF2-40B4-BE49-F238E27FC236}">
                <a16:creationId xmlns:a16="http://schemas.microsoft.com/office/drawing/2014/main" id="{BD699454-EC95-F0DC-E211-C071B446EBB0}"/>
              </a:ext>
            </a:extLst>
          </p:cNvPr>
          <p:cNvSpPr txBox="1"/>
          <p:nvPr/>
        </p:nvSpPr>
        <p:spPr>
          <a:xfrm>
            <a:off x="745893" y="5637059"/>
            <a:ext cx="1379481" cy="246221"/>
          </a:xfrm>
          <a:prstGeom prst="rect">
            <a:avLst/>
          </a:prstGeom>
          <a:noFill/>
        </p:spPr>
        <p:txBody>
          <a:bodyPr wrap="square">
            <a:spAutoFit/>
          </a:bodyPr>
          <a:lstStyle/>
          <a:p>
            <a:r>
              <a:rPr kumimoji="0" lang="ru-RU" sz="1000" b="0" i="0" u="none" strike="noStrike" kern="1200" cap="none" spc="0" normalizeH="0" baseline="0" noProof="0" dirty="0">
                <a:ln>
                  <a:noFill/>
                </a:ln>
                <a:solidFill>
                  <a:schemeClr val="bg1"/>
                </a:solidFill>
                <a:effectLst/>
                <a:uLnTx/>
                <a:uFillTx/>
                <a:latin typeface="Nekst" panose="00000500000000000000" pitchFamily="2" charset="-52"/>
                <a:ea typeface="+mn-ea"/>
                <a:cs typeface="+mn-cs"/>
              </a:rPr>
              <a:t>Наши заказчики </a:t>
            </a:r>
          </a:p>
        </p:txBody>
      </p:sp>
      <p:grpSp>
        <p:nvGrpSpPr>
          <p:cNvPr id="10" name="Группа 9">
            <a:extLst>
              <a:ext uri="{FF2B5EF4-FFF2-40B4-BE49-F238E27FC236}">
                <a16:creationId xmlns:a16="http://schemas.microsoft.com/office/drawing/2014/main" id="{FCC844D8-EC2B-CFDC-F629-5210B461302A}"/>
              </a:ext>
            </a:extLst>
          </p:cNvPr>
          <p:cNvGrpSpPr/>
          <p:nvPr/>
        </p:nvGrpSpPr>
        <p:grpSpPr>
          <a:xfrm>
            <a:off x="760753" y="1496150"/>
            <a:ext cx="449625" cy="449625"/>
            <a:chOff x="760753" y="3334398"/>
            <a:chExt cx="584721" cy="584721"/>
          </a:xfrm>
        </p:grpSpPr>
        <p:sp>
          <p:nvSpPr>
            <p:cNvPr id="11" name="Овал 10">
              <a:extLst>
                <a:ext uri="{FF2B5EF4-FFF2-40B4-BE49-F238E27FC236}">
                  <a16:creationId xmlns:a16="http://schemas.microsoft.com/office/drawing/2014/main" id="{355949E7-2847-EE8B-7329-C685F70D5D2E}"/>
                </a:ext>
              </a:extLst>
            </p:cNvPr>
            <p:cNvSpPr/>
            <p:nvPr/>
          </p:nvSpPr>
          <p:spPr>
            <a:xfrm>
              <a:off x="760753" y="3334398"/>
              <a:ext cx="584721" cy="584721"/>
            </a:xfrm>
            <a:prstGeom prst="ellipse">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a:extLst>
                <a:ext uri="{FF2B5EF4-FFF2-40B4-BE49-F238E27FC236}">
                  <a16:creationId xmlns:a16="http://schemas.microsoft.com/office/drawing/2014/main" id="{E77388AD-2B93-CE6B-1DA0-D1594589DFD2}"/>
                </a:ext>
              </a:extLst>
            </p:cNvPr>
            <p:cNvSpPr/>
            <p:nvPr/>
          </p:nvSpPr>
          <p:spPr>
            <a:xfrm>
              <a:off x="993390" y="3567035"/>
              <a:ext cx="119447" cy="119447"/>
            </a:xfrm>
            <a:prstGeom prst="ellipse">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6" name="Группа 15">
            <a:extLst>
              <a:ext uri="{FF2B5EF4-FFF2-40B4-BE49-F238E27FC236}">
                <a16:creationId xmlns:a16="http://schemas.microsoft.com/office/drawing/2014/main" id="{1AB18923-C044-F2DD-F41F-F328DCB69C02}"/>
              </a:ext>
            </a:extLst>
          </p:cNvPr>
          <p:cNvGrpSpPr/>
          <p:nvPr/>
        </p:nvGrpSpPr>
        <p:grpSpPr>
          <a:xfrm>
            <a:off x="4483582" y="1496150"/>
            <a:ext cx="449625" cy="449625"/>
            <a:chOff x="760753" y="3334398"/>
            <a:chExt cx="584721" cy="584721"/>
          </a:xfrm>
        </p:grpSpPr>
        <p:sp>
          <p:nvSpPr>
            <p:cNvPr id="17" name="Овал 16">
              <a:extLst>
                <a:ext uri="{FF2B5EF4-FFF2-40B4-BE49-F238E27FC236}">
                  <a16:creationId xmlns:a16="http://schemas.microsoft.com/office/drawing/2014/main" id="{FAAF4EA7-6FB4-28AC-2E72-E42D14B8CDF7}"/>
                </a:ext>
              </a:extLst>
            </p:cNvPr>
            <p:cNvSpPr/>
            <p:nvPr/>
          </p:nvSpPr>
          <p:spPr>
            <a:xfrm>
              <a:off x="760753" y="3334398"/>
              <a:ext cx="584721" cy="584721"/>
            </a:xfrm>
            <a:prstGeom prst="ellipse">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a:extLst>
                <a:ext uri="{FF2B5EF4-FFF2-40B4-BE49-F238E27FC236}">
                  <a16:creationId xmlns:a16="http://schemas.microsoft.com/office/drawing/2014/main" id="{7E38777C-000F-1A25-5062-6659BED48E0D}"/>
                </a:ext>
              </a:extLst>
            </p:cNvPr>
            <p:cNvSpPr/>
            <p:nvPr/>
          </p:nvSpPr>
          <p:spPr>
            <a:xfrm>
              <a:off x="993390" y="3567035"/>
              <a:ext cx="119447" cy="119447"/>
            </a:xfrm>
            <a:prstGeom prst="ellipse">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 name="Группа 20">
            <a:extLst>
              <a:ext uri="{FF2B5EF4-FFF2-40B4-BE49-F238E27FC236}">
                <a16:creationId xmlns:a16="http://schemas.microsoft.com/office/drawing/2014/main" id="{AFBCA10D-0859-63A3-EDFB-4ED41F349FFD}"/>
              </a:ext>
            </a:extLst>
          </p:cNvPr>
          <p:cNvGrpSpPr/>
          <p:nvPr/>
        </p:nvGrpSpPr>
        <p:grpSpPr>
          <a:xfrm>
            <a:off x="8295378" y="1504990"/>
            <a:ext cx="449625" cy="449625"/>
            <a:chOff x="760753" y="3334398"/>
            <a:chExt cx="584721" cy="584721"/>
          </a:xfrm>
        </p:grpSpPr>
        <p:sp>
          <p:nvSpPr>
            <p:cNvPr id="22" name="Овал 21">
              <a:extLst>
                <a:ext uri="{FF2B5EF4-FFF2-40B4-BE49-F238E27FC236}">
                  <a16:creationId xmlns:a16="http://schemas.microsoft.com/office/drawing/2014/main" id="{58119709-2551-7037-79BA-4ACEA86F03D8}"/>
                </a:ext>
              </a:extLst>
            </p:cNvPr>
            <p:cNvSpPr/>
            <p:nvPr/>
          </p:nvSpPr>
          <p:spPr>
            <a:xfrm>
              <a:off x="760753" y="3334398"/>
              <a:ext cx="584721" cy="584721"/>
            </a:xfrm>
            <a:prstGeom prst="ellipse">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a:extLst>
                <a:ext uri="{FF2B5EF4-FFF2-40B4-BE49-F238E27FC236}">
                  <a16:creationId xmlns:a16="http://schemas.microsoft.com/office/drawing/2014/main" id="{663FF068-3BC9-6873-39F0-E04DE7AC4B71}"/>
                </a:ext>
              </a:extLst>
            </p:cNvPr>
            <p:cNvSpPr/>
            <p:nvPr/>
          </p:nvSpPr>
          <p:spPr>
            <a:xfrm>
              <a:off x="993390" y="3567035"/>
              <a:ext cx="119447" cy="119447"/>
            </a:xfrm>
            <a:prstGeom prst="ellipse">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2" name="Группа 41">
            <a:extLst>
              <a:ext uri="{FF2B5EF4-FFF2-40B4-BE49-F238E27FC236}">
                <a16:creationId xmlns:a16="http://schemas.microsoft.com/office/drawing/2014/main" id="{8A63F583-6431-0F42-E1AF-C9B470BAD538}"/>
              </a:ext>
            </a:extLst>
          </p:cNvPr>
          <p:cNvGrpSpPr/>
          <p:nvPr/>
        </p:nvGrpSpPr>
        <p:grpSpPr>
          <a:xfrm>
            <a:off x="823371" y="5799580"/>
            <a:ext cx="10517920" cy="507253"/>
            <a:chOff x="823370" y="5781758"/>
            <a:chExt cx="11074732" cy="534106"/>
          </a:xfrm>
        </p:grpSpPr>
        <p:pic>
          <p:nvPicPr>
            <p:cNvPr id="112" name="Рисунок 111">
              <a:extLst>
                <a:ext uri="{FF2B5EF4-FFF2-40B4-BE49-F238E27FC236}">
                  <a16:creationId xmlns:a16="http://schemas.microsoft.com/office/drawing/2014/main" id="{86DC1DE1-19DE-965D-3ED1-2BEA568F81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459" t="6550" r="34843" b="8925"/>
            <a:stretch/>
          </p:blipFill>
          <p:spPr bwMode="auto">
            <a:xfrm>
              <a:off x="3944982" y="5863827"/>
              <a:ext cx="254876" cy="382208"/>
            </a:xfrm>
            <a:prstGeom prst="rect">
              <a:avLst/>
            </a:prstGeom>
            <a:noFill/>
            <a:ln>
              <a:noFill/>
            </a:ln>
          </p:spPr>
        </p:pic>
        <p:pic>
          <p:nvPicPr>
            <p:cNvPr id="130" name="Рисунок 129">
              <a:extLst>
                <a:ext uri="{FF2B5EF4-FFF2-40B4-BE49-F238E27FC236}">
                  <a16:creationId xmlns:a16="http://schemas.microsoft.com/office/drawing/2014/main" id="{7BCE20BB-7860-20C1-41D0-DC4F4986C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816" y="5849258"/>
              <a:ext cx="616945" cy="411348"/>
            </a:xfrm>
            <a:prstGeom prst="rect">
              <a:avLst/>
            </a:prstGeom>
          </p:spPr>
        </p:pic>
        <p:pic>
          <p:nvPicPr>
            <p:cNvPr id="132" name="Рисунок 131">
              <a:extLst>
                <a:ext uri="{FF2B5EF4-FFF2-40B4-BE49-F238E27FC236}">
                  <a16:creationId xmlns:a16="http://schemas.microsoft.com/office/drawing/2014/main" id="{359EC71D-8625-7E26-4E86-C46B820FF0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3079" y="5921877"/>
              <a:ext cx="478848" cy="266110"/>
            </a:xfrm>
            <a:prstGeom prst="rect">
              <a:avLst/>
            </a:prstGeom>
          </p:spPr>
        </p:pic>
        <p:pic>
          <p:nvPicPr>
            <p:cNvPr id="134" name="Рисунок 133">
              <a:extLst>
                <a:ext uri="{FF2B5EF4-FFF2-40B4-BE49-F238E27FC236}">
                  <a16:creationId xmlns:a16="http://schemas.microsoft.com/office/drawing/2014/main" id="{221F6A3C-8EE5-FBD4-A1DD-11050869B245}"/>
                </a:ext>
              </a:extLst>
            </p:cNvPr>
            <p:cNvPicPr>
              <a:picLocks noChangeAspect="1"/>
            </p:cNvPicPr>
            <p:nvPr/>
          </p:nvPicPr>
          <p:blipFill rotWithShape="1">
            <a:blip r:embed="rId8">
              <a:extLst>
                <a:ext uri="{28A0092B-C50C-407E-A947-70E740481C1C}">
                  <a14:useLocalDpi xmlns:a14="http://schemas.microsoft.com/office/drawing/2010/main" val="0"/>
                </a:ext>
              </a:extLst>
            </a:blip>
            <a:srcRect l="9491" r="44069"/>
            <a:stretch/>
          </p:blipFill>
          <p:spPr>
            <a:xfrm>
              <a:off x="10837329" y="5870357"/>
              <a:ext cx="390642" cy="422459"/>
            </a:xfrm>
            <a:prstGeom prst="rect">
              <a:avLst/>
            </a:prstGeom>
          </p:spPr>
        </p:pic>
        <p:pic>
          <p:nvPicPr>
            <p:cNvPr id="136" name="Рисунок 135">
              <a:extLst>
                <a:ext uri="{FF2B5EF4-FFF2-40B4-BE49-F238E27FC236}">
                  <a16:creationId xmlns:a16="http://schemas.microsoft.com/office/drawing/2014/main" id="{6DF60A83-14B5-5733-DEFD-AB3E3FA56E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7217" y="5781758"/>
              <a:ext cx="478848" cy="478848"/>
            </a:xfrm>
            <a:prstGeom prst="rect">
              <a:avLst/>
            </a:prstGeom>
          </p:spPr>
        </p:pic>
        <p:pic>
          <p:nvPicPr>
            <p:cNvPr id="138" name="Рисунок 137">
              <a:extLst>
                <a:ext uri="{FF2B5EF4-FFF2-40B4-BE49-F238E27FC236}">
                  <a16:creationId xmlns:a16="http://schemas.microsoft.com/office/drawing/2014/main" id="{967A039E-5C7E-81A5-6BC0-840A2D8126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49286" y="5798461"/>
              <a:ext cx="769035" cy="512941"/>
            </a:xfrm>
            <a:prstGeom prst="rect">
              <a:avLst/>
            </a:prstGeom>
          </p:spPr>
        </p:pic>
        <p:pic>
          <p:nvPicPr>
            <p:cNvPr id="142" name="Рисунок 141">
              <a:extLst>
                <a:ext uri="{FF2B5EF4-FFF2-40B4-BE49-F238E27FC236}">
                  <a16:creationId xmlns:a16="http://schemas.microsoft.com/office/drawing/2014/main" id="{3AB56129-51F3-15B4-AADE-44B7FFFD1D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18177" y="5919986"/>
              <a:ext cx="446125" cy="269890"/>
            </a:xfrm>
            <a:prstGeom prst="rect">
              <a:avLst/>
            </a:prstGeom>
          </p:spPr>
        </p:pic>
        <p:pic>
          <p:nvPicPr>
            <p:cNvPr id="144" name="Рисунок 143">
              <a:extLst>
                <a:ext uri="{FF2B5EF4-FFF2-40B4-BE49-F238E27FC236}">
                  <a16:creationId xmlns:a16="http://schemas.microsoft.com/office/drawing/2014/main" id="{33AE7366-8A01-88DF-E354-D7B26C1AD0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0238" y="5873741"/>
              <a:ext cx="603870" cy="362382"/>
            </a:xfrm>
            <a:prstGeom prst="rect">
              <a:avLst/>
            </a:prstGeom>
          </p:spPr>
        </p:pic>
        <p:pic>
          <p:nvPicPr>
            <p:cNvPr id="146" name="Рисунок 145">
              <a:extLst>
                <a:ext uri="{FF2B5EF4-FFF2-40B4-BE49-F238E27FC236}">
                  <a16:creationId xmlns:a16="http://schemas.microsoft.com/office/drawing/2014/main" id="{85E99FA0-98E7-E509-AC46-6898AF5E7BC6}"/>
                </a:ext>
              </a:extLst>
            </p:cNvPr>
            <p:cNvPicPr>
              <a:picLocks noChangeAspect="1"/>
            </p:cNvPicPr>
            <p:nvPr/>
          </p:nvPicPr>
          <p:blipFill rotWithShape="1">
            <a:blip r:embed="rId13">
              <a:extLst>
                <a:ext uri="{28A0092B-C50C-407E-A947-70E740481C1C}">
                  <a14:useLocalDpi xmlns:a14="http://schemas.microsoft.com/office/drawing/2010/main" val="0"/>
                </a:ext>
              </a:extLst>
            </a:blip>
            <a:srcRect l="34184" r="34853"/>
            <a:stretch/>
          </p:blipFill>
          <p:spPr>
            <a:xfrm>
              <a:off x="7671542" y="5793998"/>
              <a:ext cx="293414" cy="521866"/>
            </a:xfrm>
            <a:prstGeom prst="rect">
              <a:avLst/>
            </a:prstGeom>
          </p:spPr>
        </p:pic>
        <p:pic>
          <p:nvPicPr>
            <p:cNvPr id="148" name="Рисунок 147">
              <a:extLst>
                <a:ext uri="{FF2B5EF4-FFF2-40B4-BE49-F238E27FC236}">
                  <a16:creationId xmlns:a16="http://schemas.microsoft.com/office/drawing/2014/main" id="{1FE58C1F-7A2C-F5CC-2AAC-1381F4D3E6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81193" y="5859184"/>
              <a:ext cx="416909" cy="391496"/>
            </a:xfrm>
            <a:prstGeom prst="rect">
              <a:avLst/>
            </a:prstGeom>
          </p:spPr>
        </p:pic>
        <p:pic>
          <p:nvPicPr>
            <p:cNvPr id="152" name="Рисунок 151">
              <a:extLst>
                <a:ext uri="{FF2B5EF4-FFF2-40B4-BE49-F238E27FC236}">
                  <a16:creationId xmlns:a16="http://schemas.microsoft.com/office/drawing/2014/main" id="{8593DA48-EFB2-AEAD-985D-450AED8EF5C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10909" y="5954398"/>
              <a:ext cx="423147" cy="251476"/>
            </a:xfrm>
            <a:prstGeom prst="rect">
              <a:avLst/>
            </a:prstGeom>
          </p:spPr>
        </p:pic>
        <p:pic>
          <p:nvPicPr>
            <p:cNvPr id="156" name="Рисунок 155">
              <a:extLst>
                <a:ext uri="{FF2B5EF4-FFF2-40B4-BE49-F238E27FC236}">
                  <a16:creationId xmlns:a16="http://schemas.microsoft.com/office/drawing/2014/main" id="{8EBF453B-6F61-49BB-5902-F95ABADD64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3370" y="5942655"/>
              <a:ext cx="534318" cy="256854"/>
            </a:xfrm>
            <a:prstGeom prst="rect">
              <a:avLst/>
            </a:prstGeom>
          </p:spPr>
        </p:pic>
        <p:pic>
          <p:nvPicPr>
            <p:cNvPr id="158" name="Рисунок 157">
              <a:extLst>
                <a:ext uri="{FF2B5EF4-FFF2-40B4-BE49-F238E27FC236}">
                  <a16:creationId xmlns:a16="http://schemas.microsoft.com/office/drawing/2014/main" id="{2A6D0807-4660-EBD8-209E-7DBBED8C61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85148" y="5920255"/>
              <a:ext cx="478848" cy="269352"/>
            </a:xfrm>
            <a:prstGeom prst="rect">
              <a:avLst/>
            </a:prstGeom>
          </p:spPr>
        </p:pic>
        <p:pic>
          <p:nvPicPr>
            <p:cNvPr id="160" name="Рисунок 159">
              <a:extLst>
                <a:ext uri="{FF2B5EF4-FFF2-40B4-BE49-F238E27FC236}">
                  <a16:creationId xmlns:a16="http://schemas.microsoft.com/office/drawing/2014/main" id="{D1BA1220-5149-A9DC-C183-CCA883360441}"/>
                </a:ext>
              </a:extLst>
            </p:cNvPr>
            <p:cNvPicPr>
              <a:picLocks noChangeAspect="1"/>
            </p:cNvPicPr>
            <p:nvPr/>
          </p:nvPicPr>
          <p:blipFill rotWithShape="1">
            <a:blip r:embed="rId18">
              <a:extLst>
                <a:ext uri="{28A0092B-C50C-407E-A947-70E740481C1C}">
                  <a14:useLocalDpi xmlns:a14="http://schemas.microsoft.com/office/drawing/2010/main" val="0"/>
                </a:ext>
              </a:extLst>
            </a:blip>
            <a:srcRect t="39361" b="40679"/>
            <a:stretch/>
          </p:blipFill>
          <p:spPr>
            <a:xfrm>
              <a:off x="8917523" y="6001103"/>
              <a:ext cx="809494" cy="100987"/>
            </a:xfrm>
            <a:prstGeom prst="rect">
              <a:avLst/>
            </a:prstGeom>
          </p:spPr>
        </p:pic>
        <p:pic>
          <p:nvPicPr>
            <p:cNvPr id="40" name="Рисунок 39">
              <a:extLst>
                <a:ext uri="{FF2B5EF4-FFF2-40B4-BE49-F238E27FC236}">
                  <a16:creationId xmlns:a16="http://schemas.microsoft.com/office/drawing/2014/main" id="{0E704509-CBBD-0D9F-9ED2-E432C2422FF6}"/>
                </a:ext>
              </a:extLst>
            </p:cNvPr>
            <p:cNvPicPr>
              <a:picLocks noChangeAspect="1"/>
            </p:cNvPicPr>
            <p:nvPr/>
          </p:nvPicPr>
          <p:blipFill rotWithShape="1">
            <a:blip r:embed="rId19">
              <a:extLst>
                <a:ext uri="{28A0092B-C50C-407E-A947-70E740481C1C}">
                  <a14:useLocalDpi xmlns:a14="http://schemas.microsoft.com/office/drawing/2010/main" val="0"/>
                </a:ext>
              </a:extLst>
            </a:blip>
            <a:srcRect r="57114"/>
            <a:stretch/>
          </p:blipFill>
          <p:spPr>
            <a:xfrm>
              <a:off x="2287277" y="5919985"/>
              <a:ext cx="534318" cy="326049"/>
            </a:xfrm>
            <a:prstGeom prst="rect">
              <a:avLst/>
            </a:prstGeom>
          </p:spPr>
        </p:pic>
      </p:grpSp>
      <p:pic>
        <p:nvPicPr>
          <p:cNvPr id="3" name="Рисунок 2">
            <a:extLst>
              <a:ext uri="{FF2B5EF4-FFF2-40B4-BE49-F238E27FC236}">
                <a16:creationId xmlns:a16="http://schemas.microsoft.com/office/drawing/2014/main" id="{9A95E192-68EE-5E73-E291-073B3242DD20}"/>
              </a:ext>
            </a:extLst>
          </p:cNvPr>
          <p:cNvPicPr>
            <a:picLocks noChangeAspect="1"/>
          </p:cNvPicPr>
          <p:nvPr/>
        </p:nvPicPr>
        <p:blipFill>
          <a:blip r:embed="rId2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38559" y="2976122"/>
            <a:ext cx="2387982" cy="2542467"/>
          </a:xfrm>
          <a:prstGeom prst="rect">
            <a:avLst/>
          </a:prstGeom>
        </p:spPr>
      </p:pic>
      <p:grpSp>
        <p:nvGrpSpPr>
          <p:cNvPr id="91" name="Рисунок 7">
            <a:extLst>
              <a:ext uri="{FF2B5EF4-FFF2-40B4-BE49-F238E27FC236}">
                <a16:creationId xmlns:a16="http://schemas.microsoft.com/office/drawing/2014/main" id="{14A4AF52-C7DB-48A5-894F-66C336F8D4B4}"/>
              </a:ext>
            </a:extLst>
          </p:cNvPr>
          <p:cNvGrpSpPr/>
          <p:nvPr/>
        </p:nvGrpSpPr>
        <p:grpSpPr>
          <a:xfrm>
            <a:off x="10523034" y="397549"/>
            <a:ext cx="1202981" cy="199524"/>
            <a:chOff x="3551339" y="3006890"/>
            <a:chExt cx="5089184" cy="844082"/>
          </a:xfrm>
        </p:grpSpPr>
        <p:sp>
          <p:nvSpPr>
            <p:cNvPr id="97" name="Полилиния: фигура 96">
              <a:extLst>
                <a:ext uri="{FF2B5EF4-FFF2-40B4-BE49-F238E27FC236}">
                  <a16:creationId xmlns:a16="http://schemas.microsoft.com/office/drawing/2014/main" id="{0787D313-6A1F-4725-B46B-DD54A98D483E}"/>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98" name="Полилиния: фигура 97">
              <a:extLst>
                <a:ext uri="{FF2B5EF4-FFF2-40B4-BE49-F238E27FC236}">
                  <a16:creationId xmlns:a16="http://schemas.microsoft.com/office/drawing/2014/main" id="{ADF54499-EFD6-4BD1-A9DA-5318E9C42622}"/>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25" name="Прямоугольник: скругленные углы 24">
            <a:extLst>
              <a:ext uri="{FF2B5EF4-FFF2-40B4-BE49-F238E27FC236}">
                <a16:creationId xmlns:a16="http://schemas.microsoft.com/office/drawing/2014/main" id="{AD5763CD-2288-4DDB-7BBE-CDA01635D82E}"/>
              </a:ext>
            </a:extLst>
          </p:cNvPr>
          <p:cNvSpPr/>
          <p:nvPr/>
        </p:nvSpPr>
        <p:spPr>
          <a:xfrm>
            <a:off x="-262208" y="433748"/>
            <a:ext cx="350065" cy="83467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665AA53A-02F0-ABDA-AD96-3B62C85F0D2B}"/>
              </a:ext>
            </a:extLst>
          </p:cNvPr>
          <p:cNvSpPr txBox="1"/>
          <p:nvPr/>
        </p:nvSpPr>
        <p:spPr>
          <a:xfrm>
            <a:off x="644456" y="437424"/>
            <a:ext cx="4789674" cy="830997"/>
          </a:xfrm>
          <a:prstGeom prst="rect">
            <a:avLst/>
          </a:prstGeom>
          <a:noFill/>
        </p:spPr>
        <p:txBody>
          <a:bodyPr wrap="square">
            <a:spAutoFit/>
          </a:bodyPr>
          <a:lstStyle/>
          <a:p>
            <a:r>
              <a:rPr lang="ru-RU" sz="2400" dirty="0">
                <a:solidFill>
                  <a:srgbClr val="03539A"/>
                </a:solidFill>
                <a:latin typeface="Nekst Semi Bold" panose="00000700000000000000" pitchFamily="2" charset="-52"/>
              </a:rPr>
              <a:t>Ключевые показатели деятельности компании</a:t>
            </a:r>
          </a:p>
        </p:txBody>
      </p:sp>
      <p:sp>
        <p:nvSpPr>
          <p:cNvPr id="18" name="TextBox 17">
            <a:extLst>
              <a:ext uri="{FF2B5EF4-FFF2-40B4-BE49-F238E27FC236}">
                <a16:creationId xmlns:a16="http://schemas.microsoft.com/office/drawing/2014/main" id="{2544A5B7-9C28-7ED4-F1C0-1F08FE6F8064}"/>
              </a:ext>
            </a:extLst>
          </p:cNvPr>
          <p:cNvSpPr txBox="1"/>
          <p:nvPr/>
        </p:nvSpPr>
        <p:spPr>
          <a:xfrm>
            <a:off x="10427312" y="613074"/>
            <a:ext cx="1483098" cy="200055"/>
          </a:xfrm>
          <a:prstGeom prst="rect">
            <a:avLst/>
          </a:prstGeom>
          <a:noFill/>
        </p:spPr>
        <p:txBody>
          <a:bodyPr wrap="none" rtlCol="0">
            <a:spAutoFit/>
          </a:bodyPr>
          <a:lstStyle/>
          <a:p>
            <a:r>
              <a:rPr lang="ru-RU" sz="700" spc="23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30" dirty="0">
              <a:solidFill>
                <a:srgbClr val="0D1A47"/>
              </a:solidFill>
              <a:latin typeface="Nekst" panose="00000500000000000000" pitchFamily="2" charset="-52"/>
            </a:endParaRPr>
          </a:p>
        </p:txBody>
      </p:sp>
      <p:sp>
        <p:nvSpPr>
          <p:cNvPr id="28" name="TextBox 27">
            <a:extLst>
              <a:ext uri="{FF2B5EF4-FFF2-40B4-BE49-F238E27FC236}">
                <a16:creationId xmlns:a16="http://schemas.microsoft.com/office/drawing/2014/main" id="{3906CAE2-B8C1-7832-A9A0-C276B3C62D16}"/>
              </a:ext>
            </a:extLst>
          </p:cNvPr>
          <p:cNvSpPr txBox="1"/>
          <p:nvPr/>
        </p:nvSpPr>
        <p:spPr>
          <a:xfrm>
            <a:off x="11352462" y="6403043"/>
            <a:ext cx="320356"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3</a:t>
            </a:r>
            <a:endParaRPr lang="ru-RU" sz="2800" dirty="0">
              <a:solidFill>
                <a:srgbClr val="03539A"/>
              </a:solidFill>
              <a:latin typeface="Nekst Bold" panose="00000800000000000000" pitchFamily="2" charset="-52"/>
            </a:endParaRPr>
          </a:p>
        </p:txBody>
      </p:sp>
      <p:sp>
        <p:nvSpPr>
          <p:cNvPr id="24" name="Прямоугольник: скругленные углы 23">
            <a:extLst>
              <a:ext uri="{FF2B5EF4-FFF2-40B4-BE49-F238E27FC236}">
                <a16:creationId xmlns:a16="http://schemas.microsoft.com/office/drawing/2014/main" id="{2DFE2BA9-9375-42DA-96E6-8D065B009D56}"/>
              </a:ext>
            </a:extLst>
          </p:cNvPr>
          <p:cNvSpPr/>
          <p:nvPr/>
        </p:nvSpPr>
        <p:spPr>
          <a:xfrm>
            <a:off x="8083151" y="2084953"/>
            <a:ext cx="226437" cy="338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36889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Рисунок 7">
            <a:extLst>
              <a:ext uri="{FF2B5EF4-FFF2-40B4-BE49-F238E27FC236}">
                <a16:creationId xmlns:a16="http://schemas.microsoft.com/office/drawing/2014/main" id="{4F87887C-C6C8-F614-179E-F94D7C53FBD4}"/>
              </a:ext>
            </a:extLst>
          </p:cNvPr>
          <p:cNvGrpSpPr/>
          <p:nvPr/>
        </p:nvGrpSpPr>
        <p:grpSpPr>
          <a:xfrm>
            <a:off x="10523034" y="397549"/>
            <a:ext cx="1202981" cy="199524"/>
            <a:chOff x="3551339" y="3006890"/>
            <a:chExt cx="5089184" cy="844082"/>
          </a:xfrm>
        </p:grpSpPr>
        <p:sp>
          <p:nvSpPr>
            <p:cNvPr id="3" name="Полилиния: фигура 2">
              <a:extLst>
                <a:ext uri="{FF2B5EF4-FFF2-40B4-BE49-F238E27FC236}">
                  <a16:creationId xmlns:a16="http://schemas.microsoft.com/office/drawing/2014/main" id="{EC3A8DF6-5D8F-12F6-C424-7FF801E44510}"/>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4C3908F3-3BEE-C67D-60F1-0DB54B262078}"/>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5" name="TextBox 4">
            <a:extLst>
              <a:ext uri="{FF2B5EF4-FFF2-40B4-BE49-F238E27FC236}">
                <a16:creationId xmlns:a16="http://schemas.microsoft.com/office/drawing/2014/main" id="{A081C950-DD72-2319-C5DB-BF8DEDD79ED6}"/>
              </a:ext>
            </a:extLst>
          </p:cNvPr>
          <p:cNvSpPr txBox="1"/>
          <p:nvPr/>
        </p:nvSpPr>
        <p:spPr>
          <a:xfrm>
            <a:off x="644456" y="437424"/>
            <a:ext cx="5019744"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Патенты и свидетельства</a:t>
            </a:r>
          </a:p>
        </p:txBody>
      </p:sp>
      <p:sp>
        <p:nvSpPr>
          <p:cNvPr id="4" name="Прямоугольник: скругленные углы 3">
            <a:extLst>
              <a:ext uri="{FF2B5EF4-FFF2-40B4-BE49-F238E27FC236}">
                <a16:creationId xmlns:a16="http://schemas.microsoft.com/office/drawing/2014/main" id="{2F906E51-5090-7EC7-6D65-81BC8AEAAE0F}"/>
              </a:ext>
            </a:extLst>
          </p:cNvPr>
          <p:cNvSpPr/>
          <p:nvPr/>
        </p:nvSpPr>
        <p:spPr>
          <a:xfrm>
            <a:off x="-262208" y="486054"/>
            <a:ext cx="350065" cy="782367"/>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5274847C-11D2-13C6-E44A-47A849DC6E7B}"/>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rgbClr val="0D1A47"/>
              </a:solidFill>
              <a:latin typeface="Nekst" panose="00000500000000000000" pitchFamily="2" charset="-52"/>
            </a:endParaRPr>
          </a:p>
        </p:txBody>
      </p:sp>
      <p:sp>
        <p:nvSpPr>
          <p:cNvPr id="9" name="TextBox 8">
            <a:extLst>
              <a:ext uri="{FF2B5EF4-FFF2-40B4-BE49-F238E27FC236}">
                <a16:creationId xmlns:a16="http://schemas.microsoft.com/office/drawing/2014/main" id="{31286AAD-7966-690F-B140-53776D362134}"/>
              </a:ext>
            </a:extLst>
          </p:cNvPr>
          <p:cNvSpPr txBox="1"/>
          <p:nvPr/>
        </p:nvSpPr>
        <p:spPr>
          <a:xfrm>
            <a:off x="11132456" y="6403043"/>
            <a:ext cx="540362" cy="400110"/>
          </a:xfrm>
          <a:prstGeom prst="rect">
            <a:avLst/>
          </a:prstGeom>
          <a:noFill/>
        </p:spPr>
        <p:txBody>
          <a:bodyPr wrap="square">
            <a:spAutoFit/>
          </a:bodyPr>
          <a:lstStyle/>
          <a:p>
            <a:pPr algn="r"/>
            <a:r>
              <a:rPr lang="ru-RU" sz="2000" dirty="0">
                <a:solidFill>
                  <a:srgbClr val="03539A"/>
                </a:solidFill>
                <a:latin typeface="Nekst Bold" panose="00000800000000000000" pitchFamily="2" charset="-52"/>
              </a:rPr>
              <a:t>20</a:t>
            </a:r>
            <a:endParaRPr lang="ru-RU" sz="2800" dirty="0">
              <a:solidFill>
                <a:srgbClr val="03539A"/>
              </a:solidFill>
              <a:latin typeface="Nekst Bold" panose="00000800000000000000" pitchFamily="2" charset="-52"/>
            </a:endParaRPr>
          </a:p>
        </p:txBody>
      </p:sp>
      <p:pic>
        <p:nvPicPr>
          <p:cNvPr id="52" name="Рисунок 51">
            <a:extLst>
              <a:ext uri="{FF2B5EF4-FFF2-40B4-BE49-F238E27FC236}">
                <a16:creationId xmlns:a16="http://schemas.microsoft.com/office/drawing/2014/main" id="{44428C29-66AD-012D-A93C-6F7D217B4056}"/>
              </a:ext>
            </a:extLst>
          </p:cNvPr>
          <p:cNvPicPr>
            <a:picLocks noChangeAspect="1"/>
          </p:cNvPicPr>
          <p:nvPr/>
        </p:nvPicPr>
        <p:blipFill rotWithShape="1">
          <a:blip r:embed="rId3"/>
          <a:srcRect l="779" t="1094" r="76540" b="52069"/>
          <a:stretch/>
        </p:blipFill>
        <p:spPr>
          <a:xfrm>
            <a:off x="674355" y="1296200"/>
            <a:ext cx="1834900" cy="2647355"/>
          </a:xfrm>
          <a:custGeom>
            <a:avLst/>
            <a:gdLst>
              <a:gd name="connsiteX0" fmla="*/ 129617 w 1834900"/>
              <a:gd name="connsiteY0" fmla="*/ 0 h 2647355"/>
              <a:gd name="connsiteX1" fmla="*/ 1705283 w 1834900"/>
              <a:gd name="connsiteY1" fmla="*/ 0 h 2647355"/>
              <a:gd name="connsiteX2" fmla="*/ 1834900 w 1834900"/>
              <a:gd name="connsiteY2" fmla="*/ 129617 h 2647355"/>
              <a:gd name="connsiteX3" fmla="*/ 1834900 w 1834900"/>
              <a:gd name="connsiteY3" fmla="*/ 2517738 h 2647355"/>
              <a:gd name="connsiteX4" fmla="*/ 1705283 w 1834900"/>
              <a:gd name="connsiteY4" fmla="*/ 2647355 h 2647355"/>
              <a:gd name="connsiteX5" fmla="*/ 129617 w 1834900"/>
              <a:gd name="connsiteY5" fmla="*/ 2647355 h 2647355"/>
              <a:gd name="connsiteX6" fmla="*/ 0 w 1834900"/>
              <a:gd name="connsiteY6" fmla="*/ 2517738 h 2647355"/>
              <a:gd name="connsiteX7" fmla="*/ 0 w 1834900"/>
              <a:gd name="connsiteY7" fmla="*/ 129617 h 2647355"/>
              <a:gd name="connsiteX8" fmla="*/ 129617 w 1834900"/>
              <a:gd name="connsiteY8" fmla="*/ 0 h 26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900" h="2647355">
                <a:moveTo>
                  <a:pt x="129617" y="0"/>
                </a:moveTo>
                <a:lnTo>
                  <a:pt x="1705283" y="0"/>
                </a:lnTo>
                <a:cubicBezTo>
                  <a:pt x="1776868" y="0"/>
                  <a:pt x="1834900" y="58032"/>
                  <a:pt x="1834900" y="129617"/>
                </a:cubicBezTo>
                <a:lnTo>
                  <a:pt x="1834900" y="2517738"/>
                </a:lnTo>
                <a:cubicBezTo>
                  <a:pt x="1834900" y="2589323"/>
                  <a:pt x="1776868" y="2647355"/>
                  <a:pt x="1705283" y="2647355"/>
                </a:cubicBezTo>
                <a:lnTo>
                  <a:pt x="129617" y="2647355"/>
                </a:lnTo>
                <a:cubicBezTo>
                  <a:pt x="58032" y="2647355"/>
                  <a:pt x="0" y="2589323"/>
                  <a:pt x="0" y="2517738"/>
                </a:cubicBezTo>
                <a:lnTo>
                  <a:pt x="0" y="129617"/>
                </a:lnTo>
                <a:cubicBezTo>
                  <a:pt x="0" y="58032"/>
                  <a:pt x="58032" y="0"/>
                  <a:pt x="129617" y="0"/>
                </a:cubicBezTo>
                <a:close/>
              </a:path>
            </a:pathLst>
          </a:custGeom>
          <a:ln>
            <a:solidFill>
              <a:srgbClr val="03539A">
                <a:alpha val="20000"/>
              </a:srgbClr>
            </a:solidFill>
          </a:ln>
        </p:spPr>
      </p:pic>
      <p:pic>
        <p:nvPicPr>
          <p:cNvPr id="50" name="Рисунок 49">
            <a:extLst>
              <a:ext uri="{FF2B5EF4-FFF2-40B4-BE49-F238E27FC236}">
                <a16:creationId xmlns:a16="http://schemas.microsoft.com/office/drawing/2014/main" id="{23CCCED4-2EA7-EE19-8369-3F35E7D22FE3}"/>
              </a:ext>
            </a:extLst>
          </p:cNvPr>
          <p:cNvPicPr>
            <a:picLocks noChangeAspect="1"/>
          </p:cNvPicPr>
          <p:nvPr/>
        </p:nvPicPr>
        <p:blipFill rotWithShape="1">
          <a:blip r:embed="rId3"/>
          <a:srcRect l="31486" t="1831" r="46120" b="51919"/>
          <a:stretch/>
        </p:blipFill>
        <p:spPr>
          <a:xfrm>
            <a:off x="4872521" y="1320177"/>
            <a:ext cx="1834900" cy="2647355"/>
          </a:xfrm>
          <a:custGeom>
            <a:avLst/>
            <a:gdLst>
              <a:gd name="connsiteX0" fmla="*/ 129617 w 1834900"/>
              <a:gd name="connsiteY0" fmla="*/ 0 h 2647355"/>
              <a:gd name="connsiteX1" fmla="*/ 1705283 w 1834900"/>
              <a:gd name="connsiteY1" fmla="*/ 0 h 2647355"/>
              <a:gd name="connsiteX2" fmla="*/ 1834900 w 1834900"/>
              <a:gd name="connsiteY2" fmla="*/ 129617 h 2647355"/>
              <a:gd name="connsiteX3" fmla="*/ 1834900 w 1834900"/>
              <a:gd name="connsiteY3" fmla="*/ 2517738 h 2647355"/>
              <a:gd name="connsiteX4" fmla="*/ 1705283 w 1834900"/>
              <a:gd name="connsiteY4" fmla="*/ 2647355 h 2647355"/>
              <a:gd name="connsiteX5" fmla="*/ 129617 w 1834900"/>
              <a:gd name="connsiteY5" fmla="*/ 2647355 h 2647355"/>
              <a:gd name="connsiteX6" fmla="*/ 0 w 1834900"/>
              <a:gd name="connsiteY6" fmla="*/ 2517738 h 2647355"/>
              <a:gd name="connsiteX7" fmla="*/ 0 w 1834900"/>
              <a:gd name="connsiteY7" fmla="*/ 129617 h 2647355"/>
              <a:gd name="connsiteX8" fmla="*/ 129617 w 1834900"/>
              <a:gd name="connsiteY8" fmla="*/ 0 h 26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900" h="2647355">
                <a:moveTo>
                  <a:pt x="129617" y="0"/>
                </a:moveTo>
                <a:lnTo>
                  <a:pt x="1705283" y="0"/>
                </a:lnTo>
                <a:cubicBezTo>
                  <a:pt x="1776868" y="0"/>
                  <a:pt x="1834900" y="58032"/>
                  <a:pt x="1834900" y="129617"/>
                </a:cubicBezTo>
                <a:lnTo>
                  <a:pt x="1834900" y="2517738"/>
                </a:lnTo>
                <a:cubicBezTo>
                  <a:pt x="1834900" y="2589323"/>
                  <a:pt x="1776868" y="2647355"/>
                  <a:pt x="1705283" y="2647355"/>
                </a:cubicBezTo>
                <a:lnTo>
                  <a:pt x="129617" y="2647355"/>
                </a:lnTo>
                <a:cubicBezTo>
                  <a:pt x="58032" y="2647355"/>
                  <a:pt x="0" y="2589323"/>
                  <a:pt x="0" y="2517738"/>
                </a:cubicBezTo>
                <a:lnTo>
                  <a:pt x="0" y="129617"/>
                </a:lnTo>
                <a:cubicBezTo>
                  <a:pt x="0" y="58032"/>
                  <a:pt x="58032" y="0"/>
                  <a:pt x="129617" y="0"/>
                </a:cubicBezTo>
                <a:close/>
              </a:path>
            </a:pathLst>
          </a:custGeom>
          <a:ln>
            <a:solidFill>
              <a:srgbClr val="03539A">
                <a:alpha val="20000"/>
              </a:srgbClr>
            </a:solidFill>
          </a:ln>
        </p:spPr>
      </p:pic>
      <p:pic>
        <p:nvPicPr>
          <p:cNvPr id="51" name="Рисунок 50">
            <a:extLst>
              <a:ext uri="{FF2B5EF4-FFF2-40B4-BE49-F238E27FC236}">
                <a16:creationId xmlns:a16="http://schemas.microsoft.com/office/drawing/2014/main" id="{73A60727-8614-E0E5-A5C9-ED58B2F60AA0}"/>
              </a:ext>
            </a:extLst>
          </p:cNvPr>
          <p:cNvPicPr>
            <a:picLocks noChangeAspect="1"/>
          </p:cNvPicPr>
          <p:nvPr/>
        </p:nvPicPr>
        <p:blipFill rotWithShape="1">
          <a:blip r:embed="rId3"/>
          <a:srcRect l="775" t="52208" r="76593" b="1053"/>
          <a:stretch/>
        </p:blipFill>
        <p:spPr>
          <a:xfrm>
            <a:off x="2755900" y="1302037"/>
            <a:ext cx="1834900" cy="2647355"/>
          </a:xfrm>
          <a:custGeom>
            <a:avLst/>
            <a:gdLst>
              <a:gd name="connsiteX0" fmla="*/ 129617 w 1834900"/>
              <a:gd name="connsiteY0" fmla="*/ 0 h 2647355"/>
              <a:gd name="connsiteX1" fmla="*/ 1705283 w 1834900"/>
              <a:gd name="connsiteY1" fmla="*/ 0 h 2647355"/>
              <a:gd name="connsiteX2" fmla="*/ 1834900 w 1834900"/>
              <a:gd name="connsiteY2" fmla="*/ 129617 h 2647355"/>
              <a:gd name="connsiteX3" fmla="*/ 1834900 w 1834900"/>
              <a:gd name="connsiteY3" fmla="*/ 2517738 h 2647355"/>
              <a:gd name="connsiteX4" fmla="*/ 1705283 w 1834900"/>
              <a:gd name="connsiteY4" fmla="*/ 2647355 h 2647355"/>
              <a:gd name="connsiteX5" fmla="*/ 129617 w 1834900"/>
              <a:gd name="connsiteY5" fmla="*/ 2647355 h 2647355"/>
              <a:gd name="connsiteX6" fmla="*/ 0 w 1834900"/>
              <a:gd name="connsiteY6" fmla="*/ 2517738 h 2647355"/>
              <a:gd name="connsiteX7" fmla="*/ 0 w 1834900"/>
              <a:gd name="connsiteY7" fmla="*/ 129617 h 2647355"/>
              <a:gd name="connsiteX8" fmla="*/ 129617 w 1834900"/>
              <a:gd name="connsiteY8" fmla="*/ 0 h 26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900" h="2647355">
                <a:moveTo>
                  <a:pt x="129617" y="0"/>
                </a:moveTo>
                <a:lnTo>
                  <a:pt x="1705283" y="0"/>
                </a:lnTo>
                <a:cubicBezTo>
                  <a:pt x="1776868" y="0"/>
                  <a:pt x="1834900" y="58032"/>
                  <a:pt x="1834900" y="129617"/>
                </a:cubicBezTo>
                <a:lnTo>
                  <a:pt x="1834900" y="2517738"/>
                </a:lnTo>
                <a:cubicBezTo>
                  <a:pt x="1834900" y="2589323"/>
                  <a:pt x="1776868" y="2647355"/>
                  <a:pt x="1705283" y="2647355"/>
                </a:cubicBezTo>
                <a:lnTo>
                  <a:pt x="129617" y="2647355"/>
                </a:lnTo>
                <a:cubicBezTo>
                  <a:pt x="58032" y="2647355"/>
                  <a:pt x="0" y="2589323"/>
                  <a:pt x="0" y="2517738"/>
                </a:cubicBezTo>
                <a:lnTo>
                  <a:pt x="0" y="129617"/>
                </a:lnTo>
                <a:cubicBezTo>
                  <a:pt x="0" y="58032"/>
                  <a:pt x="58032" y="0"/>
                  <a:pt x="129617" y="0"/>
                </a:cubicBezTo>
                <a:close/>
              </a:path>
            </a:pathLst>
          </a:custGeom>
          <a:ln>
            <a:solidFill>
              <a:srgbClr val="03539A">
                <a:alpha val="20000"/>
              </a:srgbClr>
            </a:solidFill>
          </a:ln>
        </p:spPr>
      </p:pic>
      <p:pic>
        <p:nvPicPr>
          <p:cNvPr id="49" name="Рисунок 48">
            <a:extLst>
              <a:ext uri="{FF2B5EF4-FFF2-40B4-BE49-F238E27FC236}">
                <a16:creationId xmlns:a16="http://schemas.microsoft.com/office/drawing/2014/main" id="{9B4C1883-16D7-D23E-046A-2E4521D7E097}"/>
              </a:ext>
            </a:extLst>
          </p:cNvPr>
          <p:cNvPicPr>
            <a:picLocks noChangeAspect="1"/>
          </p:cNvPicPr>
          <p:nvPr/>
        </p:nvPicPr>
        <p:blipFill rotWithShape="1">
          <a:blip r:embed="rId3"/>
          <a:srcRect l="32115" t="52333" r="45096" b="603"/>
          <a:stretch/>
        </p:blipFill>
        <p:spPr>
          <a:xfrm>
            <a:off x="7033933" y="1320177"/>
            <a:ext cx="1834900" cy="2647355"/>
          </a:xfrm>
          <a:custGeom>
            <a:avLst/>
            <a:gdLst>
              <a:gd name="connsiteX0" fmla="*/ 129617 w 1834900"/>
              <a:gd name="connsiteY0" fmla="*/ 0 h 2647355"/>
              <a:gd name="connsiteX1" fmla="*/ 1705283 w 1834900"/>
              <a:gd name="connsiteY1" fmla="*/ 0 h 2647355"/>
              <a:gd name="connsiteX2" fmla="*/ 1834900 w 1834900"/>
              <a:gd name="connsiteY2" fmla="*/ 129617 h 2647355"/>
              <a:gd name="connsiteX3" fmla="*/ 1834900 w 1834900"/>
              <a:gd name="connsiteY3" fmla="*/ 2517738 h 2647355"/>
              <a:gd name="connsiteX4" fmla="*/ 1705283 w 1834900"/>
              <a:gd name="connsiteY4" fmla="*/ 2647355 h 2647355"/>
              <a:gd name="connsiteX5" fmla="*/ 129617 w 1834900"/>
              <a:gd name="connsiteY5" fmla="*/ 2647355 h 2647355"/>
              <a:gd name="connsiteX6" fmla="*/ 0 w 1834900"/>
              <a:gd name="connsiteY6" fmla="*/ 2517738 h 2647355"/>
              <a:gd name="connsiteX7" fmla="*/ 0 w 1834900"/>
              <a:gd name="connsiteY7" fmla="*/ 129617 h 2647355"/>
              <a:gd name="connsiteX8" fmla="*/ 129617 w 1834900"/>
              <a:gd name="connsiteY8" fmla="*/ 0 h 26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900" h="2647355">
                <a:moveTo>
                  <a:pt x="129617" y="0"/>
                </a:moveTo>
                <a:lnTo>
                  <a:pt x="1705283" y="0"/>
                </a:lnTo>
                <a:cubicBezTo>
                  <a:pt x="1776868" y="0"/>
                  <a:pt x="1834900" y="58032"/>
                  <a:pt x="1834900" y="129617"/>
                </a:cubicBezTo>
                <a:lnTo>
                  <a:pt x="1834900" y="2517738"/>
                </a:lnTo>
                <a:cubicBezTo>
                  <a:pt x="1834900" y="2589323"/>
                  <a:pt x="1776868" y="2647355"/>
                  <a:pt x="1705283" y="2647355"/>
                </a:cubicBezTo>
                <a:lnTo>
                  <a:pt x="129617" y="2647355"/>
                </a:lnTo>
                <a:cubicBezTo>
                  <a:pt x="58032" y="2647355"/>
                  <a:pt x="0" y="2589323"/>
                  <a:pt x="0" y="2517738"/>
                </a:cubicBezTo>
                <a:lnTo>
                  <a:pt x="0" y="129617"/>
                </a:lnTo>
                <a:cubicBezTo>
                  <a:pt x="0" y="58032"/>
                  <a:pt x="58032" y="0"/>
                  <a:pt x="129617" y="0"/>
                </a:cubicBezTo>
                <a:close/>
              </a:path>
            </a:pathLst>
          </a:custGeom>
          <a:ln>
            <a:solidFill>
              <a:srgbClr val="03539A">
                <a:alpha val="20000"/>
              </a:srgbClr>
            </a:solidFill>
          </a:ln>
        </p:spPr>
      </p:pic>
      <p:pic>
        <p:nvPicPr>
          <p:cNvPr id="43" name="Рисунок 42">
            <a:extLst>
              <a:ext uri="{FF2B5EF4-FFF2-40B4-BE49-F238E27FC236}">
                <a16:creationId xmlns:a16="http://schemas.microsoft.com/office/drawing/2014/main" id="{80ECDCCD-30DA-591A-CF38-1DF87199B778}"/>
              </a:ext>
            </a:extLst>
          </p:cNvPr>
          <p:cNvPicPr>
            <a:picLocks noChangeAspect="1"/>
          </p:cNvPicPr>
          <p:nvPr/>
        </p:nvPicPr>
        <p:blipFill rotWithShape="1">
          <a:blip r:embed="rId3"/>
          <a:srcRect l="59431" t="3051" r="571" b="4664"/>
          <a:stretch/>
        </p:blipFill>
        <p:spPr>
          <a:xfrm>
            <a:off x="9156702" y="1320176"/>
            <a:ext cx="1642366" cy="2647356"/>
          </a:xfrm>
          <a:custGeom>
            <a:avLst/>
            <a:gdLst>
              <a:gd name="connsiteX0" fmla="*/ 101876 w 1668463"/>
              <a:gd name="connsiteY0" fmla="*/ 0 h 2689422"/>
              <a:gd name="connsiteX1" fmla="*/ 1566587 w 1668463"/>
              <a:gd name="connsiteY1" fmla="*/ 0 h 2689422"/>
              <a:gd name="connsiteX2" fmla="*/ 1668463 w 1668463"/>
              <a:gd name="connsiteY2" fmla="*/ 101876 h 2689422"/>
              <a:gd name="connsiteX3" fmla="*/ 1668463 w 1668463"/>
              <a:gd name="connsiteY3" fmla="*/ 2587546 h 2689422"/>
              <a:gd name="connsiteX4" fmla="*/ 1566587 w 1668463"/>
              <a:gd name="connsiteY4" fmla="*/ 2689422 h 2689422"/>
              <a:gd name="connsiteX5" fmla="*/ 101876 w 1668463"/>
              <a:gd name="connsiteY5" fmla="*/ 2689422 h 2689422"/>
              <a:gd name="connsiteX6" fmla="*/ 0 w 1668463"/>
              <a:gd name="connsiteY6" fmla="*/ 2587546 h 2689422"/>
              <a:gd name="connsiteX7" fmla="*/ 0 w 1668463"/>
              <a:gd name="connsiteY7" fmla="*/ 101876 h 2689422"/>
              <a:gd name="connsiteX8" fmla="*/ 101876 w 1668463"/>
              <a:gd name="connsiteY8" fmla="*/ 0 h 26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8463" h="2689422">
                <a:moveTo>
                  <a:pt x="101876" y="0"/>
                </a:moveTo>
                <a:lnTo>
                  <a:pt x="1566587" y="0"/>
                </a:lnTo>
                <a:cubicBezTo>
                  <a:pt x="1622852" y="0"/>
                  <a:pt x="1668463" y="45611"/>
                  <a:pt x="1668463" y="101876"/>
                </a:cubicBezTo>
                <a:lnTo>
                  <a:pt x="1668463" y="2587546"/>
                </a:lnTo>
                <a:cubicBezTo>
                  <a:pt x="1668463" y="2643811"/>
                  <a:pt x="1622852" y="2689422"/>
                  <a:pt x="1566587" y="2689422"/>
                </a:cubicBezTo>
                <a:lnTo>
                  <a:pt x="101876" y="2689422"/>
                </a:lnTo>
                <a:cubicBezTo>
                  <a:pt x="45611" y="2689422"/>
                  <a:pt x="0" y="2643811"/>
                  <a:pt x="0" y="2587546"/>
                </a:cubicBezTo>
                <a:lnTo>
                  <a:pt x="0" y="101876"/>
                </a:lnTo>
                <a:cubicBezTo>
                  <a:pt x="0" y="45611"/>
                  <a:pt x="45611" y="0"/>
                  <a:pt x="101876" y="0"/>
                </a:cubicBezTo>
                <a:close/>
              </a:path>
            </a:pathLst>
          </a:custGeom>
          <a:ln>
            <a:solidFill>
              <a:srgbClr val="03539A">
                <a:alpha val="20000"/>
              </a:srgbClr>
            </a:solidFill>
          </a:ln>
        </p:spPr>
      </p:pic>
      <p:sp>
        <p:nvSpPr>
          <p:cNvPr id="13" name="Прямоугольник 12">
            <a:extLst>
              <a:ext uri="{FF2B5EF4-FFF2-40B4-BE49-F238E27FC236}">
                <a16:creationId xmlns:a16="http://schemas.microsoft.com/office/drawing/2014/main" id="{1C7F37A5-B46B-3F37-C9A7-A3958D10317D}"/>
              </a:ext>
            </a:extLst>
          </p:cNvPr>
          <p:cNvSpPr/>
          <p:nvPr/>
        </p:nvSpPr>
        <p:spPr>
          <a:xfrm>
            <a:off x="9082568" y="3967532"/>
            <a:ext cx="1640591" cy="4326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3727" rtl="0" eaLnBrk="1" fontAlgn="base" latinLnBrk="0" hangingPunct="1">
              <a:lnSpc>
                <a:spcPct val="100000"/>
              </a:lnSpc>
              <a:spcBef>
                <a:spcPct val="0"/>
              </a:spcBef>
              <a:spcAft>
                <a:spcPct val="0"/>
              </a:spcAft>
              <a:buClrTx/>
              <a:buSzTx/>
              <a:buFontTx/>
              <a:buNone/>
              <a:tabLst/>
              <a:defRPr/>
            </a:pPr>
            <a:r>
              <a:rPr kumimoji="0" lang="ru-RU" sz="1050" i="0" u="none" strike="noStrike" kern="1200" cap="none" spc="0" normalizeH="0" baseline="0" noProof="0" dirty="0">
                <a:ln>
                  <a:noFill/>
                </a:ln>
                <a:solidFill>
                  <a:srgbClr val="00467A"/>
                </a:solidFill>
                <a:effectLst/>
                <a:uLnTx/>
                <a:uFillTx/>
                <a:latin typeface="Nekst Semi Bold" panose="00000700000000000000" pitchFamily="2" charset="-52"/>
                <a:cs typeface="Arial" panose="020B0604020202020204" pitchFamily="34" charset="0"/>
              </a:rPr>
              <a:t>Протокол ЭТС ФГБУ «ГКЗ» Роснедра</a:t>
            </a:r>
          </a:p>
        </p:txBody>
      </p:sp>
      <p:sp>
        <p:nvSpPr>
          <p:cNvPr id="14" name="Прямоугольник: скругленные углы 13">
            <a:extLst>
              <a:ext uri="{FF2B5EF4-FFF2-40B4-BE49-F238E27FC236}">
                <a16:creationId xmlns:a16="http://schemas.microsoft.com/office/drawing/2014/main" id="{349ADFA5-5920-67AE-5197-E69BEEB5F627}"/>
              </a:ext>
            </a:extLst>
          </p:cNvPr>
          <p:cNvSpPr/>
          <p:nvPr/>
        </p:nvSpPr>
        <p:spPr>
          <a:xfrm>
            <a:off x="649161" y="5093419"/>
            <a:ext cx="1274796" cy="1025186"/>
          </a:xfrm>
          <a:prstGeom prst="roundRect">
            <a:avLst>
              <a:gd name="adj" fmla="val 8702"/>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рямоугольник: скругленные углы 14">
            <a:extLst>
              <a:ext uri="{FF2B5EF4-FFF2-40B4-BE49-F238E27FC236}">
                <a16:creationId xmlns:a16="http://schemas.microsoft.com/office/drawing/2014/main" id="{271A8FA6-BAF3-7A2E-5D00-996E9A6EEA7D}"/>
              </a:ext>
            </a:extLst>
          </p:cNvPr>
          <p:cNvSpPr/>
          <p:nvPr/>
        </p:nvSpPr>
        <p:spPr>
          <a:xfrm>
            <a:off x="1996525" y="5093419"/>
            <a:ext cx="1967428" cy="1025186"/>
          </a:xfrm>
          <a:prstGeom prst="roundRect">
            <a:avLst>
              <a:gd name="adj" fmla="val 8702"/>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скругленные углы 15">
            <a:extLst>
              <a:ext uri="{FF2B5EF4-FFF2-40B4-BE49-F238E27FC236}">
                <a16:creationId xmlns:a16="http://schemas.microsoft.com/office/drawing/2014/main" id="{005536DB-2DB0-CAE9-45F9-F463AC4908C4}"/>
              </a:ext>
            </a:extLst>
          </p:cNvPr>
          <p:cNvSpPr/>
          <p:nvPr/>
        </p:nvSpPr>
        <p:spPr>
          <a:xfrm>
            <a:off x="4133076" y="4456626"/>
            <a:ext cx="3314792" cy="1661979"/>
          </a:xfrm>
          <a:prstGeom prst="roundRect">
            <a:avLst>
              <a:gd name="adj" fmla="val 4561"/>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a:extLst>
              <a:ext uri="{FF2B5EF4-FFF2-40B4-BE49-F238E27FC236}">
                <a16:creationId xmlns:a16="http://schemas.microsoft.com/office/drawing/2014/main" id="{77E1C024-F374-9A03-EAC4-CF024C6B6CDA}"/>
              </a:ext>
            </a:extLst>
          </p:cNvPr>
          <p:cNvSpPr txBox="1"/>
          <p:nvPr/>
        </p:nvSpPr>
        <p:spPr>
          <a:xfrm>
            <a:off x="4213574" y="4985141"/>
            <a:ext cx="2820359" cy="624082"/>
          </a:xfrm>
          <a:prstGeom prst="rect">
            <a:avLst/>
          </a:prstGeom>
          <a:noFill/>
        </p:spPr>
        <p:txBody>
          <a:bodyPr wrap="square">
            <a:spAutoFit/>
          </a:bodyPr>
          <a:lstStyle/>
          <a:p>
            <a:pPr>
              <a:lnSpc>
                <a:spcPct val="107000"/>
              </a:lnSpc>
              <a:spcAft>
                <a:spcPts val="800"/>
              </a:spcAft>
            </a:pPr>
            <a:r>
              <a:rPr lang="ru-RU" sz="1100" kern="0" dirty="0">
                <a:solidFill>
                  <a:srgbClr val="03539A"/>
                </a:solidFill>
                <a:effectLst/>
                <a:latin typeface="Nekst Medium" panose="00000600000000000000" pitchFamily="2" charset="-52"/>
                <a:ea typeface="Times New Roman" panose="02020603050405020304" pitchFamily="18" charset="0"/>
                <a:cs typeface="Times New Roman" panose="02020603050405020304" pitchFamily="18" charset="0"/>
              </a:rPr>
              <a:t>Российские уникальные технологии </a:t>
            </a:r>
            <a:r>
              <a:rPr lang="en-US" sz="1100" kern="0" dirty="0">
                <a:solidFill>
                  <a:srgbClr val="03539A"/>
                </a:solidFill>
                <a:effectLst/>
                <a:latin typeface="Nekst Medium" panose="00000600000000000000" pitchFamily="2" charset="-52"/>
                <a:ea typeface="Times New Roman" panose="02020603050405020304" pitchFamily="18" charset="0"/>
                <a:cs typeface="Times New Roman" panose="02020603050405020304" pitchFamily="18" charset="0"/>
              </a:rPr>
              <a:t>ESKS</a:t>
            </a:r>
            <a:r>
              <a:rPr lang="ru-RU" sz="1100" kern="0" dirty="0">
                <a:solidFill>
                  <a:srgbClr val="03539A"/>
                </a:solidFill>
                <a:effectLst/>
                <a:latin typeface="Nekst Medium" panose="00000600000000000000" pitchFamily="2" charset="-52"/>
                <a:ea typeface="Times New Roman" panose="02020603050405020304" pitchFamily="18" charset="0"/>
                <a:cs typeface="Times New Roman" panose="02020603050405020304" pitchFamily="18" charset="0"/>
              </a:rPr>
              <a:t> в ПО </a:t>
            </a:r>
            <a:r>
              <a:rPr lang="en-US" sz="1100" kern="0" dirty="0" err="1">
                <a:solidFill>
                  <a:srgbClr val="03539A"/>
                </a:solidFill>
                <a:effectLst/>
                <a:latin typeface="Nekst Medium" panose="00000600000000000000" pitchFamily="2" charset="-52"/>
                <a:ea typeface="Times New Roman" panose="02020603050405020304" pitchFamily="18" charset="0"/>
                <a:cs typeface="Times New Roman" panose="02020603050405020304" pitchFamily="18" charset="0"/>
              </a:rPr>
              <a:t>Gintel</a:t>
            </a:r>
            <a:r>
              <a:rPr lang="ru-RU" sz="1100" kern="0" dirty="0">
                <a:solidFill>
                  <a:srgbClr val="03539A"/>
                </a:solidFill>
                <a:effectLst/>
                <a:latin typeface="Nekst Medium" panose="00000600000000000000" pitchFamily="2" charset="-52"/>
                <a:ea typeface="Times New Roman" panose="02020603050405020304" pitchFamily="18" charset="0"/>
                <a:cs typeface="Times New Roman" panose="02020603050405020304" pitchFamily="18" charset="0"/>
              </a:rPr>
              <a:t> превосходят зарубежные аналоги!</a:t>
            </a:r>
            <a:endParaRPr lang="ru-RU" sz="1100" kern="100" dirty="0">
              <a:solidFill>
                <a:srgbClr val="03539A"/>
              </a:solidFill>
              <a:effectLst/>
              <a:latin typeface="Nekst Medium" panose="00000600000000000000" pitchFamily="2" charset="-52"/>
              <a:ea typeface="Calibri" panose="020F0502020204030204" pitchFamily="34" charset="0"/>
              <a:cs typeface="Times New Roman" panose="02020603050405020304" pitchFamily="18" charset="0"/>
            </a:endParaRPr>
          </a:p>
        </p:txBody>
      </p:sp>
      <p:grpSp>
        <p:nvGrpSpPr>
          <p:cNvPr id="18" name="Группа 17">
            <a:extLst>
              <a:ext uri="{FF2B5EF4-FFF2-40B4-BE49-F238E27FC236}">
                <a16:creationId xmlns:a16="http://schemas.microsoft.com/office/drawing/2014/main" id="{CE428754-4276-2AC5-52FA-99BCACECDAEB}"/>
              </a:ext>
            </a:extLst>
          </p:cNvPr>
          <p:cNvGrpSpPr/>
          <p:nvPr/>
        </p:nvGrpSpPr>
        <p:grpSpPr>
          <a:xfrm>
            <a:off x="4308324" y="4606074"/>
            <a:ext cx="280060" cy="280060"/>
            <a:chOff x="8456436" y="4931057"/>
            <a:chExt cx="365205" cy="365205"/>
          </a:xfrm>
        </p:grpSpPr>
        <p:sp>
          <p:nvSpPr>
            <p:cNvPr id="19" name="Прямоугольник: скругленные углы 18">
              <a:extLst>
                <a:ext uri="{FF2B5EF4-FFF2-40B4-BE49-F238E27FC236}">
                  <a16:creationId xmlns:a16="http://schemas.microsoft.com/office/drawing/2014/main" id="{C4A70867-8B6C-5C09-37D8-0D36A5DEFA3E}"/>
                </a:ext>
              </a:extLst>
            </p:cNvPr>
            <p:cNvSpPr/>
            <p:nvPr/>
          </p:nvSpPr>
          <p:spPr>
            <a:xfrm>
              <a:off x="8456436" y="4931057"/>
              <a:ext cx="365205" cy="365205"/>
            </a:xfrm>
            <a:prstGeom prst="roundRect">
              <a:avLst/>
            </a:prstGeom>
            <a:solidFill>
              <a:schemeClr val="bg1"/>
            </a:solidFill>
            <a:ln>
              <a:noFill/>
            </a:ln>
            <a:effectLst>
              <a:outerShdw blurRad="50800" dist="12700" dir="2700000" sx="101000" sy="1010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descr="Кубок">
              <a:extLst>
                <a:ext uri="{FF2B5EF4-FFF2-40B4-BE49-F238E27FC236}">
                  <a16:creationId xmlns:a16="http://schemas.microsoft.com/office/drawing/2014/main" id="{393E9594-52F4-69B3-A235-04A893A1FD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6890" y="4982098"/>
              <a:ext cx="244295" cy="244295"/>
            </a:xfrm>
            <a:prstGeom prst="rect">
              <a:avLst/>
            </a:prstGeom>
          </p:spPr>
        </p:pic>
      </p:grpSp>
      <p:sp>
        <p:nvSpPr>
          <p:cNvPr id="21" name="TextBox 20">
            <a:extLst>
              <a:ext uri="{FF2B5EF4-FFF2-40B4-BE49-F238E27FC236}">
                <a16:creationId xmlns:a16="http://schemas.microsoft.com/office/drawing/2014/main" id="{D075F6CD-21D8-48DA-307E-1CA6442082FC}"/>
              </a:ext>
            </a:extLst>
          </p:cNvPr>
          <p:cNvSpPr txBox="1"/>
          <p:nvPr/>
        </p:nvSpPr>
        <p:spPr>
          <a:xfrm>
            <a:off x="652078" y="4212432"/>
            <a:ext cx="1570974" cy="276999"/>
          </a:xfrm>
          <a:prstGeom prst="rect">
            <a:avLst/>
          </a:prstGeom>
          <a:noFill/>
        </p:spPr>
        <p:txBody>
          <a:bodyPr wrap="square">
            <a:spAutoFit/>
          </a:bodyPr>
          <a:lstStyle/>
          <a:p>
            <a:r>
              <a:rPr lang="ru-RU" sz="1200" dirty="0">
                <a:solidFill>
                  <a:srgbClr val="03539A"/>
                </a:solidFill>
                <a:latin typeface="Nekst Medium" panose="00000600000000000000" pitchFamily="2" charset="-52"/>
              </a:rPr>
              <a:t>Методика ТАВС</a:t>
            </a:r>
          </a:p>
        </p:txBody>
      </p:sp>
      <p:sp>
        <p:nvSpPr>
          <p:cNvPr id="22" name="TextBox 21">
            <a:extLst>
              <a:ext uri="{FF2B5EF4-FFF2-40B4-BE49-F238E27FC236}">
                <a16:creationId xmlns:a16="http://schemas.microsoft.com/office/drawing/2014/main" id="{D1F46D78-B2F0-C524-E0B7-107D3CC550A7}"/>
              </a:ext>
            </a:extLst>
          </p:cNvPr>
          <p:cNvSpPr txBox="1"/>
          <p:nvPr/>
        </p:nvSpPr>
        <p:spPr>
          <a:xfrm>
            <a:off x="644456" y="4456626"/>
            <a:ext cx="3319497" cy="553998"/>
          </a:xfrm>
          <a:prstGeom prst="rect">
            <a:avLst/>
          </a:prstGeom>
          <a:noFill/>
        </p:spPr>
        <p:txBody>
          <a:bodyPr wrap="square">
            <a:spAutoFit/>
          </a:bodyPr>
          <a:lstStyle/>
          <a:p>
            <a:r>
              <a:rPr lang="ru-RU" sz="1000" dirty="0">
                <a:latin typeface="Gilroy" panose="00000500000000000000" pitchFamily="2" charset="-52"/>
              </a:rPr>
              <a:t>Методика автоматизированного восстановления свойств пород в терригенном разрезе по данным ГИС в системе </a:t>
            </a:r>
            <a:r>
              <a:rPr lang="ru-RU" sz="1000" dirty="0" err="1">
                <a:latin typeface="Gilroy" panose="00000500000000000000" pitchFamily="2" charset="-52"/>
              </a:rPr>
              <a:t>Gintel</a:t>
            </a:r>
            <a:r>
              <a:rPr lang="ru-RU" sz="1000" dirty="0">
                <a:latin typeface="Gilroy" panose="00000500000000000000" pitchFamily="2" charset="-52"/>
              </a:rPr>
              <a:t> </a:t>
            </a:r>
          </a:p>
        </p:txBody>
      </p:sp>
      <p:sp>
        <p:nvSpPr>
          <p:cNvPr id="23" name="TextBox 22">
            <a:extLst>
              <a:ext uri="{FF2B5EF4-FFF2-40B4-BE49-F238E27FC236}">
                <a16:creationId xmlns:a16="http://schemas.microsoft.com/office/drawing/2014/main" id="{939387A6-9E95-6C23-AF92-A27D3DF64426}"/>
              </a:ext>
            </a:extLst>
          </p:cNvPr>
          <p:cNvSpPr txBox="1"/>
          <p:nvPr/>
        </p:nvSpPr>
        <p:spPr>
          <a:xfrm>
            <a:off x="713114" y="5547294"/>
            <a:ext cx="12795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Одобрена ЭТС ГКЗ Роснедра</a:t>
            </a:r>
          </a:p>
        </p:txBody>
      </p:sp>
      <p:sp>
        <p:nvSpPr>
          <p:cNvPr id="24" name="TextBox 23">
            <a:extLst>
              <a:ext uri="{FF2B5EF4-FFF2-40B4-BE49-F238E27FC236}">
                <a16:creationId xmlns:a16="http://schemas.microsoft.com/office/drawing/2014/main" id="{515A4676-3AD5-81E8-B001-719F545AB01E}"/>
              </a:ext>
            </a:extLst>
          </p:cNvPr>
          <p:cNvSpPr txBox="1"/>
          <p:nvPr/>
        </p:nvSpPr>
        <p:spPr>
          <a:xfrm>
            <a:off x="2075658" y="5532337"/>
            <a:ext cx="1774181"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Включена в Парк технологий и ПО ФГБУ ГКЗ Роснедра</a:t>
            </a:r>
          </a:p>
        </p:txBody>
      </p:sp>
      <p:sp>
        <p:nvSpPr>
          <p:cNvPr id="25" name="Прямоугольник: скругленные углы 24">
            <a:extLst>
              <a:ext uri="{FF2B5EF4-FFF2-40B4-BE49-F238E27FC236}">
                <a16:creationId xmlns:a16="http://schemas.microsoft.com/office/drawing/2014/main" id="{DE0494EF-914B-E087-F300-9D62A7D489F7}"/>
              </a:ext>
            </a:extLst>
          </p:cNvPr>
          <p:cNvSpPr/>
          <p:nvPr/>
        </p:nvSpPr>
        <p:spPr>
          <a:xfrm>
            <a:off x="778180" y="5195592"/>
            <a:ext cx="280060" cy="280060"/>
          </a:xfrm>
          <a:prstGeom prst="roundRect">
            <a:avLst/>
          </a:prstGeom>
          <a:solidFill>
            <a:schemeClr val="bg1"/>
          </a:solidFill>
          <a:ln>
            <a:noFill/>
          </a:ln>
          <a:effectLst>
            <a:outerShdw blurRad="50800" dist="12700" dir="2700000" sx="101000" sy="1010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скругленные углы 26">
            <a:extLst>
              <a:ext uri="{FF2B5EF4-FFF2-40B4-BE49-F238E27FC236}">
                <a16:creationId xmlns:a16="http://schemas.microsoft.com/office/drawing/2014/main" id="{6A54F1AD-C81C-4453-26F2-0FDC3E14AEC8}"/>
              </a:ext>
            </a:extLst>
          </p:cNvPr>
          <p:cNvSpPr/>
          <p:nvPr/>
        </p:nvSpPr>
        <p:spPr>
          <a:xfrm>
            <a:off x="2165648" y="5195592"/>
            <a:ext cx="280060" cy="280060"/>
          </a:xfrm>
          <a:prstGeom prst="roundRect">
            <a:avLst/>
          </a:prstGeom>
          <a:solidFill>
            <a:schemeClr val="bg1"/>
          </a:solidFill>
          <a:ln>
            <a:noFill/>
          </a:ln>
          <a:effectLst>
            <a:outerShdw blurRad="50800" dist="12700" dir="2700000" sx="101000" sy="1010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descr="Маркеры-галочки">
            <a:extLst>
              <a:ext uri="{FF2B5EF4-FFF2-40B4-BE49-F238E27FC236}">
                <a16:creationId xmlns:a16="http://schemas.microsoft.com/office/drawing/2014/main" id="{20D78EDF-5CD1-1090-ADB0-8FD84A4B1E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9099" y="5234707"/>
            <a:ext cx="198222" cy="198222"/>
          </a:xfrm>
          <a:prstGeom prst="rect">
            <a:avLst/>
          </a:prstGeom>
        </p:spPr>
      </p:pic>
      <p:pic>
        <p:nvPicPr>
          <p:cNvPr id="29" name="Рисунок 28" descr="Маркеры-галочки">
            <a:extLst>
              <a:ext uri="{FF2B5EF4-FFF2-40B4-BE49-F238E27FC236}">
                <a16:creationId xmlns:a16="http://schemas.microsoft.com/office/drawing/2014/main" id="{04DBE834-4E10-95AB-8B83-CD6272EDF1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4821" y="5234707"/>
            <a:ext cx="198222" cy="198222"/>
          </a:xfrm>
          <a:prstGeom prst="rect">
            <a:avLst/>
          </a:prstGeom>
        </p:spPr>
      </p:pic>
    </p:spTree>
    <p:extLst>
      <p:ext uri="{BB962C8B-B14F-4D97-AF65-F5344CB8AC3E}">
        <p14:creationId xmlns:p14="http://schemas.microsoft.com/office/powerpoint/2010/main" val="1487215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5A2AA51-0A7D-3A9A-1425-2CCB87249A59}"/>
              </a:ext>
            </a:extLst>
          </p:cNvPr>
          <p:cNvPicPr>
            <a:picLocks noChangeAspect="1"/>
          </p:cNvPicPr>
          <p:nvPr/>
        </p:nvPicPr>
        <p:blipFill>
          <a:blip r:embed="rId3">
            <a:extLst>
              <a:ext uri="{28A0092B-C50C-407E-A947-70E740481C1C}">
                <a14:useLocalDpi xmlns:a14="http://schemas.microsoft.com/office/drawing/2010/main" val="0"/>
              </a:ext>
            </a:extLst>
          </a:blip>
          <a:srcRect l="3608" r="3608"/>
          <a:stretch/>
        </p:blipFill>
        <p:spPr>
          <a:xfrm>
            <a:off x="0" y="-55691"/>
            <a:ext cx="12192000" cy="6913691"/>
          </a:xfrm>
          <a:prstGeom prst="rect">
            <a:avLst/>
          </a:prstGeom>
        </p:spPr>
      </p:pic>
      <p:grpSp>
        <p:nvGrpSpPr>
          <p:cNvPr id="32" name="Группа 31">
            <a:extLst>
              <a:ext uri="{FF2B5EF4-FFF2-40B4-BE49-F238E27FC236}">
                <a16:creationId xmlns:a16="http://schemas.microsoft.com/office/drawing/2014/main" id="{7C481A2F-E438-CBF8-A6C7-BB4441C5ACF1}"/>
              </a:ext>
            </a:extLst>
          </p:cNvPr>
          <p:cNvGrpSpPr/>
          <p:nvPr/>
        </p:nvGrpSpPr>
        <p:grpSpPr>
          <a:xfrm>
            <a:off x="619908" y="4159384"/>
            <a:ext cx="2796532" cy="904019"/>
            <a:chOff x="619908" y="4154507"/>
            <a:chExt cx="2639930" cy="904019"/>
          </a:xfrm>
        </p:grpSpPr>
        <p:sp>
          <p:nvSpPr>
            <p:cNvPr id="10" name="Прямоугольник: скругленные углы 9">
              <a:extLst>
                <a:ext uri="{FF2B5EF4-FFF2-40B4-BE49-F238E27FC236}">
                  <a16:creationId xmlns:a16="http://schemas.microsoft.com/office/drawing/2014/main" id="{A27FA907-E9E9-2CCF-5ADE-6A39452F2575}"/>
                </a:ext>
              </a:extLst>
            </p:cNvPr>
            <p:cNvSpPr/>
            <p:nvPr/>
          </p:nvSpPr>
          <p:spPr>
            <a:xfrm>
              <a:off x="619908" y="4164261"/>
              <a:ext cx="1274231" cy="894265"/>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скругленные углы 28">
              <a:extLst>
                <a:ext uri="{FF2B5EF4-FFF2-40B4-BE49-F238E27FC236}">
                  <a16:creationId xmlns:a16="http://schemas.microsoft.com/office/drawing/2014/main" id="{375332A7-4245-CAE9-BAE4-7ABAF7FC07A8}"/>
                </a:ext>
              </a:extLst>
            </p:cNvPr>
            <p:cNvSpPr/>
            <p:nvPr/>
          </p:nvSpPr>
          <p:spPr>
            <a:xfrm>
              <a:off x="1985607" y="4154507"/>
              <a:ext cx="1274231" cy="894265"/>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Прямоугольник: скругленные углы 7">
            <a:extLst>
              <a:ext uri="{FF2B5EF4-FFF2-40B4-BE49-F238E27FC236}">
                <a16:creationId xmlns:a16="http://schemas.microsoft.com/office/drawing/2014/main" id="{BE67F022-558F-EA2A-3CDD-BA950C233069}"/>
              </a:ext>
            </a:extLst>
          </p:cNvPr>
          <p:cNvSpPr/>
          <p:nvPr/>
        </p:nvSpPr>
        <p:spPr>
          <a:xfrm>
            <a:off x="619908" y="5181010"/>
            <a:ext cx="2796532" cy="1006185"/>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скругленные углы 5">
            <a:extLst>
              <a:ext uri="{FF2B5EF4-FFF2-40B4-BE49-F238E27FC236}">
                <a16:creationId xmlns:a16="http://schemas.microsoft.com/office/drawing/2014/main" id="{AAE6111C-4E11-59DE-774B-330EA87C146F}"/>
              </a:ext>
            </a:extLst>
          </p:cNvPr>
          <p:cNvSpPr/>
          <p:nvPr/>
        </p:nvSpPr>
        <p:spPr>
          <a:xfrm>
            <a:off x="619908" y="3147512"/>
            <a:ext cx="2796532" cy="894265"/>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7" name="Группа 36">
            <a:extLst>
              <a:ext uri="{FF2B5EF4-FFF2-40B4-BE49-F238E27FC236}">
                <a16:creationId xmlns:a16="http://schemas.microsoft.com/office/drawing/2014/main" id="{3D83A264-E819-27F1-2D76-CD2A367F1DA4}"/>
              </a:ext>
            </a:extLst>
          </p:cNvPr>
          <p:cNvGrpSpPr/>
          <p:nvPr/>
        </p:nvGrpSpPr>
        <p:grpSpPr>
          <a:xfrm>
            <a:off x="775837" y="5276484"/>
            <a:ext cx="296562" cy="296562"/>
            <a:chOff x="775837" y="5343249"/>
            <a:chExt cx="296562" cy="296562"/>
          </a:xfrm>
        </p:grpSpPr>
        <p:sp>
          <p:nvSpPr>
            <p:cNvPr id="15" name="Прямоугольник: скругленные углы 14">
              <a:extLst>
                <a:ext uri="{FF2B5EF4-FFF2-40B4-BE49-F238E27FC236}">
                  <a16:creationId xmlns:a16="http://schemas.microsoft.com/office/drawing/2014/main" id="{89E754BE-756C-31DE-DDF2-C678F078470F}"/>
                </a:ext>
              </a:extLst>
            </p:cNvPr>
            <p:cNvSpPr/>
            <p:nvPr/>
          </p:nvSpPr>
          <p:spPr>
            <a:xfrm>
              <a:off x="775837" y="5343249"/>
              <a:ext cx="296562" cy="296562"/>
            </a:xfrm>
            <a:prstGeom prst="roundRect">
              <a:avLst/>
            </a:prstGeom>
            <a:solidFill>
              <a:srgbClr val="33B8E4">
                <a:alpha val="20000"/>
              </a:srgbClr>
            </a:solidFill>
            <a:ln>
              <a:noFill/>
            </a:ln>
            <a:effectLst>
              <a:outerShdw blurRad="50800" dist="12700" dir="2700000" sx="101000" sy="1010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 name="Рисунок 39" descr="Маркер">
              <a:extLst>
                <a:ext uri="{FF2B5EF4-FFF2-40B4-BE49-F238E27FC236}">
                  <a16:creationId xmlns:a16="http://schemas.microsoft.com/office/drawing/2014/main" id="{981C4A72-EA3D-2B3A-ACF6-7C071CE1DB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7049" y="5358819"/>
              <a:ext cx="254139" cy="254139"/>
            </a:xfrm>
            <a:prstGeom prst="rect">
              <a:avLst/>
            </a:prstGeom>
          </p:spPr>
        </p:pic>
      </p:grpSp>
      <p:pic>
        <p:nvPicPr>
          <p:cNvPr id="30" name="Рисунок 29">
            <a:extLst>
              <a:ext uri="{FF2B5EF4-FFF2-40B4-BE49-F238E27FC236}">
                <a16:creationId xmlns:a16="http://schemas.microsoft.com/office/drawing/2014/main" id="{6148C03E-5064-5D06-F7E6-84FE5BEDF334}"/>
              </a:ext>
            </a:extLst>
          </p:cNvPr>
          <p:cNvPicPr>
            <a:picLocks noChangeAspect="1"/>
          </p:cNvPicPr>
          <p:nvPr/>
        </p:nvPicPr>
        <p:blipFill>
          <a:blip r:embed="rId6">
            <a:extLst>
              <a:ext uri="{28A0092B-C50C-407E-A947-70E740481C1C}">
                <a14:useLocalDpi xmlns:a14="http://schemas.microsoft.com/office/drawing/2010/main" val="0"/>
              </a:ext>
            </a:extLst>
          </a:blip>
          <a:srcRect l="6289" r="6289"/>
          <a:stretch/>
        </p:blipFill>
        <p:spPr>
          <a:xfrm>
            <a:off x="688114" y="1858860"/>
            <a:ext cx="694164" cy="694164"/>
          </a:xfrm>
          <a:custGeom>
            <a:avLst/>
            <a:gdLst>
              <a:gd name="connsiteX0" fmla="*/ 347082 w 694164"/>
              <a:gd name="connsiteY0" fmla="*/ 0 h 694164"/>
              <a:gd name="connsiteX1" fmla="*/ 694164 w 694164"/>
              <a:gd name="connsiteY1" fmla="*/ 347082 h 694164"/>
              <a:gd name="connsiteX2" fmla="*/ 347082 w 694164"/>
              <a:gd name="connsiteY2" fmla="*/ 694164 h 694164"/>
              <a:gd name="connsiteX3" fmla="*/ 0 w 694164"/>
              <a:gd name="connsiteY3" fmla="*/ 347082 h 694164"/>
              <a:gd name="connsiteX4" fmla="*/ 347082 w 694164"/>
              <a:gd name="connsiteY4" fmla="*/ 0 h 694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4" h="694164">
                <a:moveTo>
                  <a:pt x="347082" y="0"/>
                </a:moveTo>
                <a:cubicBezTo>
                  <a:pt x="538770" y="0"/>
                  <a:pt x="694164" y="155394"/>
                  <a:pt x="694164" y="347082"/>
                </a:cubicBezTo>
                <a:cubicBezTo>
                  <a:pt x="694164" y="538770"/>
                  <a:pt x="538770" y="694164"/>
                  <a:pt x="347082" y="694164"/>
                </a:cubicBezTo>
                <a:cubicBezTo>
                  <a:pt x="155394" y="694164"/>
                  <a:pt x="0" y="538770"/>
                  <a:pt x="0" y="347082"/>
                </a:cubicBezTo>
                <a:cubicBezTo>
                  <a:pt x="0" y="155394"/>
                  <a:pt x="155394" y="0"/>
                  <a:pt x="347082" y="0"/>
                </a:cubicBezTo>
                <a:close/>
              </a:path>
            </a:pathLst>
          </a:custGeom>
        </p:spPr>
      </p:pic>
      <p:sp>
        <p:nvSpPr>
          <p:cNvPr id="2" name="TextBox 1">
            <a:extLst>
              <a:ext uri="{FF2B5EF4-FFF2-40B4-BE49-F238E27FC236}">
                <a16:creationId xmlns:a16="http://schemas.microsoft.com/office/drawing/2014/main" id="{95544678-BE0D-9828-B45A-2ED63A409FA6}"/>
              </a:ext>
            </a:extLst>
          </p:cNvPr>
          <p:cNvSpPr txBox="1"/>
          <p:nvPr/>
        </p:nvSpPr>
        <p:spPr>
          <a:xfrm>
            <a:off x="644456" y="639870"/>
            <a:ext cx="6770094" cy="954107"/>
          </a:xfrm>
          <a:prstGeom prst="rect">
            <a:avLst/>
          </a:prstGeom>
          <a:noFill/>
        </p:spPr>
        <p:txBody>
          <a:bodyPr wrap="square">
            <a:spAutoFit/>
          </a:bodyPr>
          <a:lstStyle/>
          <a:p>
            <a:r>
              <a:rPr lang="ru-RU" sz="2800" dirty="0">
                <a:solidFill>
                  <a:schemeClr val="bg1"/>
                </a:solidFill>
                <a:latin typeface="Nekst" panose="00000500000000000000" pitchFamily="2" charset="-52"/>
              </a:rPr>
              <a:t>Свяжитесь со мной для внедрения Gintel на вашем предприятии</a:t>
            </a:r>
          </a:p>
        </p:txBody>
      </p:sp>
      <p:sp>
        <p:nvSpPr>
          <p:cNvPr id="7" name="TextBox 6">
            <a:extLst>
              <a:ext uri="{FF2B5EF4-FFF2-40B4-BE49-F238E27FC236}">
                <a16:creationId xmlns:a16="http://schemas.microsoft.com/office/drawing/2014/main" id="{7AC9E7B2-7D97-875B-477F-EE5887CA8822}"/>
              </a:ext>
            </a:extLst>
          </p:cNvPr>
          <p:cNvSpPr txBox="1"/>
          <p:nvPr/>
        </p:nvSpPr>
        <p:spPr>
          <a:xfrm>
            <a:off x="644456" y="2558598"/>
            <a:ext cx="2299466" cy="261610"/>
          </a:xfrm>
          <a:prstGeom prst="rect">
            <a:avLst/>
          </a:prstGeom>
          <a:noFill/>
        </p:spPr>
        <p:txBody>
          <a:bodyPr wrap="square">
            <a:spAutoFit/>
          </a:bodyPr>
          <a:lstStyle/>
          <a:p>
            <a:pPr rtl="0">
              <a:spcBef>
                <a:spcPts val="0"/>
              </a:spcBef>
              <a:spcAft>
                <a:spcPts val="0"/>
              </a:spcAft>
            </a:pPr>
            <a:r>
              <a:rPr lang="ru-RU" sz="1100" b="0" i="0" u="none" strike="noStrike" dirty="0">
                <a:solidFill>
                  <a:schemeClr val="bg1"/>
                </a:solidFill>
                <a:effectLst/>
                <a:latin typeface="Nekst Semi Bold" panose="00000700000000000000" pitchFamily="2" charset="-52"/>
              </a:rPr>
              <a:t>Сергей Афанасьев</a:t>
            </a:r>
            <a:endParaRPr lang="ru-RU" b="0" dirty="0">
              <a:solidFill>
                <a:schemeClr val="bg1"/>
              </a:solidFill>
              <a:effectLst/>
              <a:latin typeface="Nekst Semi Bold" panose="00000700000000000000" pitchFamily="2" charset="-52"/>
            </a:endParaRPr>
          </a:p>
        </p:txBody>
      </p:sp>
      <p:sp>
        <p:nvSpPr>
          <p:cNvPr id="9" name="TextBox 8">
            <a:extLst>
              <a:ext uri="{FF2B5EF4-FFF2-40B4-BE49-F238E27FC236}">
                <a16:creationId xmlns:a16="http://schemas.microsoft.com/office/drawing/2014/main" id="{1AC7C1B8-C3D6-B3EE-069B-90774EC1413A}"/>
              </a:ext>
            </a:extLst>
          </p:cNvPr>
          <p:cNvSpPr txBox="1"/>
          <p:nvPr/>
        </p:nvSpPr>
        <p:spPr>
          <a:xfrm>
            <a:off x="709373" y="3647379"/>
            <a:ext cx="17865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chemeClr val="bg1"/>
                </a:solidFill>
                <a:effectLst/>
                <a:uLnTx/>
                <a:uFillTx/>
                <a:latin typeface="Nekst" panose="00000500000000000000" pitchFamily="2" charset="-52"/>
              </a:rPr>
              <a:t>+7 (903) 130-55-08</a:t>
            </a:r>
            <a:endParaRPr kumimoji="0" lang="ru-RU" sz="1800" b="0" i="0" u="none" strike="noStrike" kern="1200" cap="none" spc="0" normalizeH="0" baseline="0" noProof="0" dirty="0">
              <a:ln>
                <a:noFill/>
              </a:ln>
              <a:solidFill>
                <a:schemeClr val="bg1"/>
              </a:solidFill>
              <a:effectLst/>
              <a:uLnTx/>
              <a:uFillTx/>
              <a:latin typeface="Nekst" panose="00000500000000000000" pitchFamily="2" charset="-52"/>
            </a:endParaRPr>
          </a:p>
        </p:txBody>
      </p:sp>
      <p:sp>
        <p:nvSpPr>
          <p:cNvPr id="12" name="TextBox 11">
            <a:extLst>
              <a:ext uri="{FF2B5EF4-FFF2-40B4-BE49-F238E27FC236}">
                <a16:creationId xmlns:a16="http://schemas.microsoft.com/office/drawing/2014/main" id="{7639242E-F63C-344E-3BCA-7C95F7F99F93}"/>
              </a:ext>
            </a:extLst>
          </p:cNvPr>
          <p:cNvSpPr txBox="1"/>
          <p:nvPr/>
        </p:nvSpPr>
        <p:spPr>
          <a:xfrm>
            <a:off x="709373" y="5702758"/>
            <a:ext cx="227763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chemeClr val="bg1"/>
                </a:solidFill>
                <a:effectLst/>
                <a:uLnTx/>
                <a:uFillTx/>
                <a:latin typeface="Nekst" panose="00000500000000000000" pitchFamily="2" charset="-52"/>
              </a:rPr>
              <a:t>Москва, ул. Вавилова, д.5, корп. 3, оф. 409</a:t>
            </a:r>
            <a:endParaRPr kumimoji="0" lang="ru-RU" sz="1800" b="0" i="0" u="none" strike="noStrike" kern="1200" cap="none" spc="0" normalizeH="0" baseline="0" noProof="0" dirty="0">
              <a:ln>
                <a:noFill/>
              </a:ln>
              <a:solidFill>
                <a:schemeClr val="bg1"/>
              </a:solidFill>
              <a:effectLst/>
              <a:uLnTx/>
              <a:uFillTx/>
              <a:latin typeface="Nekst" panose="00000500000000000000" pitchFamily="2" charset="-52"/>
            </a:endParaRPr>
          </a:p>
        </p:txBody>
      </p:sp>
      <p:sp>
        <p:nvSpPr>
          <p:cNvPr id="14" name="TextBox 13">
            <a:extLst>
              <a:ext uri="{FF2B5EF4-FFF2-40B4-BE49-F238E27FC236}">
                <a16:creationId xmlns:a16="http://schemas.microsoft.com/office/drawing/2014/main" id="{8335DF91-CA87-F8BC-0A8B-B7E6A5C82B65}"/>
              </a:ext>
            </a:extLst>
          </p:cNvPr>
          <p:cNvSpPr txBox="1"/>
          <p:nvPr/>
        </p:nvSpPr>
        <p:spPr>
          <a:xfrm>
            <a:off x="651051" y="2749689"/>
            <a:ext cx="205168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bg1"/>
                </a:solidFill>
                <a:effectLst/>
                <a:uLnTx/>
                <a:uFillTx/>
                <a:latin typeface="Gilroy" panose="00000500000000000000" pitchFamily="2" charset="-52"/>
              </a:rPr>
              <a:t>Кандидат технических наук</a:t>
            </a:r>
          </a:p>
        </p:txBody>
      </p:sp>
      <p:sp>
        <p:nvSpPr>
          <p:cNvPr id="17" name="TextBox 16">
            <a:extLst>
              <a:ext uri="{FF2B5EF4-FFF2-40B4-BE49-F238E27FC236}">
                <a16:creationId xmlns:a16="http://schemas.microsoft.com/office/drawing/2014/main" id="{722A4C61-6A75-D86B-1E1F-FB5CDF2656B5}"/>
              </a:ext>
            </a:extLst>
          </p:cNvPr>
          <p:cNvSpPr txBox="1"/>
          <p:nvPr/>
        </p:nvSpPr>
        <p:spPr>
          <a:xfrm>
            <a:off x="690629" y="4664498"/>
            <a:ext cx="1203510" cy="261610"/>
          </a:xfrm>
          <a:prstGeom prst="rect">
            <a:avLst/>
          </a:prstGeom>
          <a:noFill/>
        </p:spPr>
        <p:txBody>
          <a:bodyPr wrap="square">
            <a:spAutoFit/>
          </a:bodyPr>
          <a:lstStyle/>
          <a:p>
            <a:r>
              <a:rPr kumimoji="0" lang="ru-RU" sz="1100" b="0" i="0" u="none" strike="noStrike" kern="1200" cap="none" spc="0" normalizeH="0" baseline="0" noProof="0" dirty="0">
                <a:ln>
                  <a:noFill/>
                </a:ln>
                <a:solidFill>
                  <a:schemeClr val="bg1"/>
                </a:solidFill>
                <a:effectLst/>
                <a:uLnTx/>
                <a:uFillTx/>
                <a:latin typeface="Nekst" panose="00000500000000000000" pitchFamily="2" charset="-52"/>
              </a:rPr>
              <a:t>asv@gintel.ru</a:t>
            </a:r>
            <a:endParaRPr lang="ru-RU" dirty="0">
              <a:solidFill>
                <a:schemeClr val="bg1"/>
              </a:solidFill>
              <a:latin typeface="Nekst" panose="00000500000000000000" pitchFamily="2" charset="-52"/>
            </a:endParaRPr>
          </a:p>
        </p:txBody>
      </p:sp>
      <p:sp>
        <p:nvSpPr>
          <p:cNvPr id="27" name="Овал 26">
            <a:extLst>
              <a:ext uri="{FF2B5EF4-FFF2-40B4-BE49-F238E27FC236}">
                <a16:creationId xmlns:a16="http://schemas.microsoft.com/office/drawing/2014/main" id="{7E00280A-DD80-B8D3-1807-AC3FFC228019}"/>
              </a:ext>
            </a:extLst>
          </p:cNvPr>
          <p:cNvSpPr/>
          <p:nvPr/>
        </p:nvSpPr>
        <p:spPr>
          <a:xfrm>
            <a:off x="1214562" y="2420098"/>
            <a:ext cx="155644" cy="155644"/>
          </a:xfrm>
          <a:prstGeom prst="ellipse">
            <a:avLst/>
          </a:prstGeom>
          <a:solidFill>
            <a:srgbClr val="07A92A"/>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3" name="Группа 32">
            <a:extLst>
              <a:ext uri="{FF2B5EF4-FFF2-40B4-BE49-F238E27FC236}">
                <a16:creationId xmlns:a16="http://schemas.microsoft.com/office/drawing/2014/main" id="{31C86E65-291E-F687-A25A-259D0186202A}"/>
              </a:ext>
            </a:extLst>
          </p:cNvPr>
          <p:cNvGrpSpPr/>
          <p:nvPr/>
        </p:nvGrpSpPr>
        <p:grpSpPr>
          <a:xfrm>
            <a:off x="775837" y="3249165"/>
            <a:ext cx="296562" cy="296562"/>
            <a:chOff x="806535" y="3315930"/>
            <a:chExt cx="296562" cy="296562"/>
          </a:xfrm>
        </p:grpSpPr>
        <p:sp>
          <p:nvSpPr>
            <p:cNvPr id="11" name="Прямоугольник: скругленные углы 10">
              <a:extLst>
                <a:ext uri="{FF2B5EF4-FFF2-40B4-BE49-F238E27FC236}">
                  <a16:creationId xmlns:a16="http://schemas.microsoft.com/office/drawing/2014/main" id="{B56B0386-4B23-D3C0-86A1-8A475AA6AC09}"/>
                </a:ext>
              </a:extLst>
            </p:cNvPr>
            <p:cNvSpPr/>
            <p:nvPr/>
          </p:nvSpPr>
          <p:spPr>
            <a:xfrm>
              <a:off x="806535" y="3315930"/>
              <a:ext cx="296562" cy="296562"/>
            </a:xfrm>
            <a:prstGeom prst="roundRect">
              <a:avLst/>
            </a:prstGeom>
            <a:solidFill>
              <a:srgbClr val="33B8E4">
                <a:alpha val="20000"/>
              </a:srgbClr>
            </a:solidFill>
            <a:ln>
              <a:noFill/>
            </a:ln>
            <a:effectLst>
              <a:outerShdw blurRad="50800" dist="12700" dir="2700000" sx="101000" sy="1010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2" name="Рисунок 41">
              <a:extLst>
                <a:ext uri="{FF2B5EF4-FFF2-40B4-BE49-F238E27FC236}">
                  <a16:creationId xmlns:a16="http://schemas.microsoft.com/office/drawing/2014/main" id="{D26B8158-A6A2-45E5-C041-CA98E7F2D6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1411" y="3375151"/>
              <a:ext cx="170082" cy="170082"/>
            </a:xfrm>
            <a:prstGeom prst="rect">
              <a:avLst/>
            </a:prstGeom>
          </p:spPr>
        </p:pic>
      </p:grpSp>
      <p:grpSp>
        <p:nvGrpSpPr>
          <p:cNvPr id="36" name="Группа 35">
            <a:extLst>
              <a:ext uri="{FF2B5EF4-FFF2-40B4-BE49-F238E27FC236}">
                <a16:creationId xmlns:a16="http://schemas.microsoft.com/office/drawing/2014/main" id="{B034543C-5ACD-682B-D1C5-13D7E59C6953}"/>
              </a:ext>
            </a:extLst>
          </p:cNvPr>
          <p:cNvGrpSpPr/>
          <p:nvPr/>
        </p:nvGrpSpPr>
        <p:grpSpPr>
          <a:xfrm>
            <a:off x="775837" y="4273673"/>
            <a:ext cx="296562" cy="296562"/>
            <a:chOff x="789325" y="4290198"/>
            <a:chExt cx="296562" cy="296562"/>
          </a:xfrm>
        </p:grpSpPr>
        <p:sp>
          <p:nvSpPr>
            <p:cNvPr id="13" name="Прямоугольник: скругленные углы 12">
              <a:extLst>
                <a:ext uri="{FF2B5EF4-FFF2-40B4-BE49-F238E27FC236}">
                  <a16:creationId xmlns:a16="http://schemas.microsoft.com/office/drawing/2014/main" id="{B099411B-254E-F7FA-2FF0-5379C31BAB9C}"/>
                </a:ext>
              </a:extLst>
            </p:cNvPr>
            <p:cNvSpPr/>
            <p:nvPr/>
          </p:nvSpPr>
          <p:spPr>
            <a:xfrm>
              <a:off x="789325" y="4290198"/>
              <a:ext cx="296562" cy="296562"/>
            </a:xfrm>
            <a:prstGeom prst="roundRect">
              <a:avLst/>
            </a:prstGeom>
            <a:solidFill>
              <a:srgbClr val="33B8E4">
                <a:alpha val="20000"/>
              </a:srgbClr>
            </a:solidFill>
            <a:ln>
              <a:noFill/>
            </a:ln>
            <a:effectLst>
              <a:outerShdw blurRad="50800" dist="12700" dir="2700000" sx="101000" sy="1010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6" name="Рисунок 45">
              <a:extLst>
                <a:ext uri="{FF2B5EF4-FFF2-40B4-BE49-F238E27FC236}">
                  <a16:creationId xmlns:a16="http://schemas.microsoft.com/office/drawing/2014/main" id="{1EBB7118-15A9-7180-C4E7-66C1F1ACCF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1761" y="4349679"/>
              <a:ext cx="177600" cy="177600"/>
            </a:xfrm>
            <a:prstGeom prst="rect">
              <a:avLst/>
            </a:prstGeom>
          </p:spPr>
        </p:pic>
      </p:grpSp>
      <p:pic>
        <p:nvPicPr>
          <p:cNvPr id="53" name="Рисунок 52">
            <a:extLst>
              <a:ext uri="{FF2B5EF4-FFF2-40B4-BE49-F238E27FC236}">
                <a16:creationId xmlns:a16="http://schemas.microsoft.com/office/drawing/2014/main" id="{6AFAAE5D-E7B0-E939-D426-E5198D23E1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6602279">
            <a:off x="10613946" y="2826724"/>
            <a:ext cx="2017366" cy="1144366"/>
          </a:xfrm>
          <a:prstGeom prst="rect">
            <a:avLst/>
          </a:prstGeom>
        </p:spPr>
      </p:pic>
      <p:pic>
        <p:nvPicPr>
          <p:cNvPr id="55" name="Рисунок 54">
            <a:extLst>
              <a:ext uri="{FF2B5EF4-FFF2-40B4-BE49-F238E27FC236}">
                <a16:creationId xmlns:a16="http://schemas.microsoft.com/office/drawing/2014/main" id="{C0E133E8-5C43-0375-2858-41695F7D81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776755">
            <a:off x="8212481" y="861961"/>
            <a:ext cx="2017366" cy="1144366"/>
          </a:xfrm>
          <a:prstGeom prst="rect">
            <a:avLst/>
          </a:prstGeom>
        </p:spPr>
      </p:pic>
      <p:pic>
        <p:nvPicPr>
          <p:cNvPr id="56" name="Рисунок 55">
            <a:extLst>
              <a:ext uri="{FF2B5EF4-FFF2-40B4-BE49-F238E27FC236}">
                <a16:creationId xmlns:a16="http://schemas.microsoft.com/office/drawing/2014/main" id="{42D456DB-4B19-EB1F-F209-658CF89076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776755">
            <a:off x="6820440" y="5877631"/>
            <a:ext cx="2017366" cy="1144366"/>
          </a:xfrm>
          <a:prstGeom prst="rect">
            <a:avLst/>
          </a:prstGeom>
        </p:spPr>
      </p:pic>
      <p:pic>
        <p:nvPicPr>
          <p:cNvPr id="57" name="Рисунок 56">
            <a:extLst>
              <a:ext uri="{FF2B5EF4-FFF2-40B4-BE49-F238E27FC236}">
                <a16:creationId xmlns:a16="http://schemas.microsoft.com/office/drawing/2014/main" id="{63F66828-D7DE-F7DC-E9AB-2C0AB83602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8734675">
            <a:off x="8721927" y="5154056"/>
            <a:ext cx="3556194" cy="2017278"/>
          </a:xfrm>
          <a:prstGeom prst="rect">
            <a:avLst/>
          </a:prstGeom>
        </p:spPr>
      </p:pic>
      <p:pic>
        <p:nvPicPr>
          <p:cNvPr id="26" name="Рисунок 25">
            <a:extLst>
              <a:ext uri="{FF2B5EF4-FFF2-40B4-BE49-F238E27FC236}">
                <a16:creationId xmlns:a16="http://schemas.microsoft.com/office/drawing/2014/main" id="{1F8BA8F1-8589-7C62-999C-39BBFD95799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61848" y="5361134"/>
            <a:ext cx="1152702" cy="919047"/>
          </a:xfrm>
          <a:prstGeom prst="rect">
            <a:avLst/>
          </a:prstGeom>
        </p:spPr>
      </p:pic>
      <p:pic>
        <p:nvPicPr>
          <p:cNvPr id="3" name="Рисунок 2">
            <a:extLst>
              <a:ext uri="{FF2B5EF4-FFF2-40B4-BE49-F238E27FC236}">
                <a16:creationId xmlns:a16="http://schemas.microsoft.com/office/drawing/2014/main" id="{CFFE29CB-DEF7-A9F1-EB8B-BE35CD7EFDD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31012" y="3114262"/>
            <a:ext cx="3121063" cy="3121063"/>
          </a:xfrm>
          <a:prstGeom prst="rect">
            <a:avLst/>
          </a:prstGeom>
          <a:ln>
            <a:noFill/>
          </a:ln>
          <a:effectLst>
            <a:softEdge rad="63500"/>
          </a:effectLst>
        </p:spPr>
      </p:pic>
      <p:sp>
        <p:nvSpPr>
          <p:cNvPr id="18" name="Прямоугольник: скругленные углы 17">
            <a:extLst>
              <a:ext uri="{FF2B5EF4-FFF2-40B4-BE49-F238E27FC236}">
                <a16:creationId xmlns:a16="http://schemas.microsoft.com/office/drawing/2014/main" id="{0D244826-CDC9-C6A9-1782-D21C5B3F4F9D}"/>
              </a:ext>
            </a:extLst>
          </p:cNvPr>
          <p:cNvSpPr/>
          <p:nvPr/>
        </p:nvSpPr>
        <p:spPr>
          <a:xfrm>
            <a:off x="-262208" y="598449"/>
            <a:ext cx="350065" cy="1016374"/>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494DD49A-B64C-8E38-862B-42787962B07E}"/>
              </a:ext>
            </a:extLst>
          </p:cNvPr>
          <p:cNvSpPr txBox="1"/>
          <p:nvPr/>
        </p:nvSpPr>
        <p:spPr>
          <a:xfrm>
            <a:off x="2156347" y="4678269"/>
            <a:ext cx="848064" cy="261610"/>
          </a:xfrm>
          <a:prstGeom prst="rect">
            <a:avLst/>
          </a:prstGeom>
          <a:noFill/>
        </p:spPr>
        <p:txBody>
          <a:bodyPr wrap="square">
            <a:spAutoFit/>
          </a:bodyPr>
          <a:lstStyle/>
          <a:p>
            <a:r>
              <a:rPr kumimoji="0" lang="en-US" sz="1100" b="0" i="0" u="none" strike="noStrike" kern="1200" cap="none" spc="0" normalizeH="0" baseline="0" noProof="0">
                <a:ln>
                  <a:noFill/>
                </a:ln>
                <a:solidFill>
                  <a:schemeClr val="bg1"/>
                </a:solidFill>
                <a:effectLst/>
                <a:uLnTx/>
                <a:uFillTx/>
                <a:latin typeface="Nekst" panose="00000500000000000000" pitchFamily="2" charset="-52"/>
              </a:rPr>
              <a:t>gintel.ru</a:t>
            </a:r>
            <a:endParaRPr lang="ru-RU" dirty="0">
              <a:solidFill>
                <a:schemeClr val="bg1"/>
              </a:solidFill>
              <a:latin typeface="Nekst" panose="00000500000000000000" pitchFamily="2" charset="-52"/>
            </a:endParaRPr>
          </a:p>
        </p:txBody>
      </p:sp>
      <p:grpSp>
        <p:nvGrpSpPr>
          <p:cNvPr id="34" name="Группа 33">
            <a:extLst>
              <a:ext uri="{FF2B5EF4-FFF2-40B4-BE49-F238E27FC236}">
                <a16:creationId xmlns:a16="http://schemas.microsoft.com/office/drawing/2014/main" id="{43BEF92B-CE18-8D05-B556-A810252349A2}"/>
              </a:ext>
            </a:extLst>
          </p:cNvPr>
          <p:cNvGrpSpPr/>
          <p:nvPr/>
        </p:nvGrpSpPr>
        <p:grpSpPr>
          <a:xfrm>
            <a:off x="2236612" y="4257675"/>
            <a:ext cx="296562" cy="296562"/>
            <a:chOff x="2055513" y="4257675"/>
            <a:chExt cx="296562" cy="296562"/>
          </a:xfrm>
        </p:grpSpPr>
        <p:sp>
          <p:nvSpPr>
            <p:cNvPr id="20" name="Прямоугольник: скругленные углы 19">
              <a:extLst>
                <a:ext uri="{FF2B5EF4-FFF2-40B4-BE49-F238E27FC236}">
                  <a16:creationId xmlns:a16="http://schemas.microsoft.com/office/drawing/2014/main" id="{5829EA1A-F716-C443-8C04-87B4073F3BE5}"/>
                </a:ext>
              </a:extLst>
            </p:cNvPr>
            <p:cNvSpPr/>
            <p:nvPr/>
          </p:nvSpPr>
          <p:spPr>
            <a:xfrm>
              <a:off x="2055513" y="4257675"/>
              <a:ext cx="296562" cy="296562"/>
            </a:xfrm>
            <a:prstGeom prst="roundRect">
              <a:avLst/>
            </a:prstGeom>
            <a:solidFill>
              <a:srgbClr val="33B8E4">
                <a:alpha val="20000"/>
              </a:srgbClr>
            </a:solidFill>
            <a:ln>
              <a:noFill/>
            </a:ln>
            <a:effectLst>
              <a:outerShdw blurRad="50800" dist="12700" dir="2700000" sx="101000" sy="1010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extLst>
                <a:ext uri="{FF2B5EF4-FFF2-40B4-BE49-F238E27FC236}">
                  <a16:creationId xmlns:a16="http://schemas.microsoft.com/office/drawing/2014/main" id="{D07E39D1-E7CE-22ED-36CA-52BBD51FA57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15315" y="4318044"/>
              <a:ext cx="177940" cy="177940"/>
            </a:xfrm>
            <a:prstGeom prst="rect">
              <a:avLst/>
            </a:prstGeom>
          </p:spPr>
        </p:pic>
      </p:grpSp>
      <p:grpSp>
        <p:nvGrpSpPr>
          <p:cNvPr id="5" name="Рисунок 19">
            <a:extLst>
              <a:ext uri="{FF2B5EF4-FFF2-40B4-BE49-F238E27FC236}">
                <a16:creationId xmlns:a16="http://schemas.microsoft.com/office/drawing/2014/main" id="{79C5C31F-60F4-0E63-79E6-EB30C77888CD}"/>
              </a:ext>
            </a:extLst>
          </p:cNvPr>
          <p:cNvGrpSpPr/>
          <p:nvPr/>
        </p:nvGrpSpPr>
        <p:grpSpPr>
          <a:xfrm>
            <a:off x="10520854" y="401676"/>
            <a:ext cx="1239310" cy="205549"/>
            <a:chOff x="10520854" y="401676"/>
            <a:chExt cx="1239310" cy="205549"/>
          </a:xfrm>
        </p:grpSpPr>
        <p:sp>
          <p:nvSpPr>
            <p:cNvPr id="19" name="Полилиния: фигура 18">
              <a:extLst>
                <a:ext uri="{FF2B5EF4-FFF2-40B4-BE49-F238E27FC236}">
                  <a16:creationId xmlns:a16="http://schemas.microsoft.com/office/drawing/2014/main" id="{4D22FE16-B2B3-4385-C9AE-23526575D45E}"/>
                </a:ext>
              </a:extLst>
            </p:cNvPr>
            <p:cNvSpPr/>
            <p:nvPr/>
          </p:nvSpPr>
          <p:spPr>
            <a:xfrm>
              <a:off x="10520854" y="401676"/>
              <a:ext cx="1239310" cy="205549"/>
            </a:xfrm>
            <a:custGeom>
              <a:avLst/>
              <a:gdLst>
                <a:gd name="connsiteX0" fmla="*/ 208522 w 1239310"/>
                <a:gd name="connsiteY0" fmla="*/ 53625 h 205549"/>
                <a:gd name="connsiteX1" fmla="*/ 0 w 1239310"/>
                <a:gd name="connsiteY1" fmla="*/ 53625 h 205549"/>
                <a:gd name="connsiteX2" fmla="*/ 0 w 1239310"/>
                <a:gd name="connsiteY2" fmla="*/ 186945 h 205549"/>
                <a:gd name="connsiteX3" fmla="*/ 37292 w 1239310"/>
                <a:gd name="connsiteY3" fmla="*/ 186945 h 205549"/>
                <a:gd name="connsiteX4" fmla="*/ 37292 w 1239310"/>
                <a:gd name="connsiteY4" fmla="*/ 90917 h 205549"/>
                <a:gd name="connsiteX5" fmla="*/ 208506 w 1239310"/>
                <a:gd name="connsiteY5" fmla="*/ 90917 h 205549"/>
                <a:gd name="connsiteX6" fmla="*/ 208506 w 1239310"/>
                <a:gd name="connsiteY6" fmla="*/ 53625 h 205549"/>
                <a:gd name="connsiteX7" fmla="*/ 419967 w 1239310"/>
                <a:gd name="connsiteY7" fmla="*/ 53625 h 205549"/>
                <a:gd name="connsiteX8" fmla="*/ 266423 w 1239310"/>
                <a:gd name="connsiteY8" fmla="*/ 146597 h 205549"/>
                <a:gd name="connsiteX9" fmla="*/ 266423 w 1239310"/>
                <a:gd name="connsiteY9" fmla="*/ 53625 h 205549"/>
                <a:gd name="connsiteX10" fmla="*/ 229131 w 1239310"/>
                <a:gd name="connsiteY10" fmla="*/ 53625 h 205549"/>
                <a:gd name="connsiteX11" fmla="*/ 229131 w 1239310"/>
                <a:gd name="connsiteY11" fmla="*/ 186945 h 205549"/>
                <a:gd name="connsiteX12" fmla="*/ 266423 w 1239310"/>
                <a:gd name="connsiteY12" fmla="*/ 186945 h 205549"/>
                <a:gd name="connsiteX13" fmla="*/ 419967 w 1239310"/>
                <a:gd name="connsiteY13" fmla="*/ 94575 h 205549"/>
                <a:gd name="connsiteX14" fmla="*/ 419967 w 1239310"/>
                <a:gd name="connsiteY14" fmla="*/ 186945 h 205549"/>
                <a:gd name="connsiteX15" fmla="*/ 457259 w 1239310"/>
                <a:gd name="connsiteY15" fmla="*/ 186945 h 205549"/>
                <a:gd name="connsiteX16" fmla="*/ 457259 w 1239310"/>
                <a:gd name="connsiteY16" fmla="*/ 53625 h 205549"/>
                <a:gd name="connsiteX17" fmla="*/ 419967 w 1239310"/>
                <a:gd name="connsiteY17" fmla="*/ 53625 h 205549"/>
                <a:gd name="connsiteX18" fmla="*/ 679459 w 1239310"/>
                <a:gd name="connsiteY18" fmla="*/ 53625 h 205549"/>
                <a:gd name="connsiteX19" fmla="*/ 633466 w 1239310"/>
                <a:gd name="connsiteY19" fmla="*/ 53625 h 205549"/>
                <a:gd name="connsiteX20" fmla="*/ 633466 w 1239310"/>
                <a:gd name="connsiteY20" fmla="*/ 0 h 205549"/>
                <a:gd name="connsiteX21" fmla="*/ 596174 w 1239310"/>
                <a:gd name="connsiteY21" fmla="*/ 0 h 205549"/>
                <a:gd name="connsiteX22" fmla="*/ 596174 w 1239310"/>
                <a:gd name="connsiteY22" fmla="*/ 53625 h 205549"/>
                <a:gd name="connsiteX23" fmla="*/ 550181 w 1239310"/>
                <a:gd name="connsiteY23" fmla="*/ 53625 h 205549"/>
                <a:gd name="connsiteX24" fmla="*/ 483579 w 1239310"/>
                <a:gd name="connsiteY24" fmla="*/ 120210 h 205549"/>
                <a:gd name="connsiteX25" fmla="*/ 550181 w 1239310"/>
                <a:gd name="connsiteY25" fmla="*/ 186795 h 205549"/>
                <a:gd name="connsiteX26" fmla="*/ 596174 w 1239310"/>
                <a:gd name="connsiteY26" fmla="*/ 186795 h 205549"/>
                <a:gd name="connsiteX27" fmla="*/ 596174 w 1239310"/>
                <a:gd name="connsiteY27" fmla="*/ 205550 h 205549"/>
                <a:gd name="connsiteX28" fmla="*/ 633466 w 1239310"/>
                <a:gd name="connsiteY28" fmla="*/ 205550 h 205549"/>
                <a:gd name="connsiteX29" fmla="*/ 633466 w 1239310"/>
                <a:gd name="connsiteY29" fmla="*/ 186912 h 205549"/>
                <a:gd name="connsiteX30" fmla="*/ 679459 w 1239310"/>
                <a:gd name="connsiteY30" fmla="*/ 186912 h 205549"/>
                <a:gd name="connsiteX31" fmla="*/ 746061 w 1239310"/>
                <a:gd name="connsiteY31" fmla="*/ 120310 h 205549"/>
                <a:gd name="connsiteX32" fmla="*/ 679459 w 1239310"/>
                <a:gd name="connsiteY32" fmla="*/ 53592 h 205549"/>
                <a:gd name="connsiteX33" fmla="*/ 550164 w 1239310"/>
                <a:gd name="connsiteY33" fmla="*/ 149653 h 205549"/>
                <a:gd name="connsiteX34" fmla="*/ 520855 w 1239310"/>
                <a:gd name="connsiteY34" fmla="*/ 120360 h 205549"/>
                <a:gd name="connsiteX35" fmla="*/ 550164 w 1239310"/>
                <a:gd name="connsiteY35" fmla="*/ 91034 h 205549"/>
                <a:gd name="connsiteX36" fmla="*/ 596157 w 1239310"/>
                <a:gd name="connsiteY36" fmla="*/ 91034 h 205549"/>
                <a:gd name="connsiteX37" fmla="*/ 596157 w 1239310"/>
                <a:gd name="connsiteY37" fmla="*/ 149787 h 205549"/>
                <a:gd name="connsiteX38" fmla="*/ 550164 w 1239310"/>
                <a:gd name="connsiteY38" fmla="*/ 149787 h 205549"/>
                <a:gd name="connsiteX39" fmla="*/ 550164 w 1239310"/>
                <a:gd name="connsiteY39" fmla="*/ 149653 h 205549"/>
                <a:gd name="connsiteX40" fmla="*/ 679793 w 1239310"/>
                <a:gd name="connsiteY40" fmla="*/ 149653 h 205549"/>
                <a:gd name="connsiteX41" fmla="*/ 633450 w 1239310"/>
                <a:gd name="connsiteY41" fmla="*/ 149653 h 205549"/>
                <a:gd name="connsiteX42" fmla="*/ 633450 w 1239310"/>
                <a:gd name="connsiteY42" fmla="*/ 90934 h 205549"/>
                <a:gd name="connsiteX43" fmla="*/ 679793 w 1239310"/>
                <a:gd name="connsiteY43" fmla="*/ 90934 h 205549"/>
                <a:gd name="connsiteX44" fmla="*/ 709120 w 1239310"/>
                <a:gd name="connsiteY44" fmla="*/ 120227 h 205549"/>
                <a:gd name="connsiteX45" fmla="*/ 679793 w 1239310"/>
                <a:gd name="connsiteY45" fmla="*/ 149653 h 205549"/>
                <a:gd name="connsiteX46" fmla="*/ 991942 w 1239310"/>
                <a:gd name="connsiteY46" fmla="*/ 53625 h 205549"/>
                <a:gd name="connsiteX47" fmla="*/ 761626 w 1239310"/>
                <a:gd name="connsiteY47" fmla="*/ 53625 h 205549"/>
                <a:gd name="connsiteX48" fmla="*/ 761626 w 1239310"/>
                <a:gd name="connsiteY48" fmla="*/ 90917 h 205549"/>
                <a:gd name="connsiteX49" fmla="*/ 858155 w 1239310"/>
                <a:gd name="connsiteY49" fmla="*/ 90917 h 205549"/>
                <a:gd name="connsiteX50" fmla="*/ 858155 w 1239310"/>
                <a:gd name="connsiteY50" fmla="*/ 186945 h 205549"/>
                <a:gd name="connsiteX51" fmla="*/ 895413 w 1239310"/>
                <a:gd name="connsiteY51" fmla="*/ 186945 h 205549"/>
                <a:gd name="connsiteX52" fmla="*/ 895413 w 1239310"/>
                <a:gd name="connsiteY52" fmla="*/ 90917 h 205549"/>
                <a:gd name="connsiteX53" fmla="*/ 991942 w 1239310"/>
                <a:gd name="connsiteY53" fmla="*/ 90917 h 205549"/>
                <a:gd name="connsiteX54" fmla="*/ 991942 w 1239310"/>
                <a:gd name="connsiteY54" fmla="*/ 53625 h 205549"/>
                <a:gd name="connsiteX55" fmla="*/ 991942 w 1239310"/>
                <a:gd name="connsiteY55" fmla="*/ 53625 h 205549"/>
                <a:gd name="connsiteX56" fmla="*/ 1074092 w 1239310"/>
                <a:gd name="connsiteY56" fmla="*/ 90917 h 205549"/>
                <a:gd name="connsiteX57" fmla="*/ 1239310 w 1239310"/>
                <a:gd name="connsiteY57" fmla="*/ 90917 h 205549"/>
                <a:gd name="connsiteX58" fmla="*/ 1239310 w 1239310"/>
                <a:gd name="connsiteY58" fmla="*/ 53625 h 205549"/>
                <a:gd name="connsiteX59" fmla="*/ 1074092 w 1239310"/>
                <a:gd name="connsiteY59" fmla="*/ 53625 h 205549"/>
                <a:gd name="connsiteX60" fmla="*/ 1007490 w 1239310"/>
                <a:gd name="connsiteY60" fmla="*/ 120210 h 205549"/>
                <a:gd name="connsiteX61" fmla="*/ 1074092 w 1239310"/>
                <a:gd name="connsiteY61" fmla="*/ 186795 h 205549"/>
                <a:gd name="connsiteX62" fmla="*/ 1239310 w 1239310"/>
                <a:gd name="connsiteY62" fmla="*/ 186795 h 205549"/>
                <a:gd name="connsiteX63" fmla="*/ 1239310 w 1239310"/>
                <a:gd name="connsiteY63" fmla="*/ 149536 h 205549"/>
                <a:gd name="connsiteX64" fmla="*/ 1074092 w 1239310"/>
                <a:gd name="connsiteY64" fmla="*/ 149536 h 205549"/>
                <a:gd name="connsiteX65" fmla="*/ 1044783 w 1239310"/>
                <a:gd name="connsiteY65" fmla="*/ 120210 h 205549"/>
                <a:gd name="connsiteX66" fmla="*/ 1074092 w 1239310"/>
                <a:gd name="connsiteY66" fmla="*/ 90917 h 205549"/>
                <a:gd name="connsiteX67" fmla="*/ 1074092 w 1239310"/>
                <a:gd name="connsiteY67" fmla="*/ 90917 h 2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310" h="205549">
                  <a:moveTo>
                    <a:pt x="208522" y="53625"/>
                  </a:moveTo>
                  <a:lnTo>
                    <a:pt x="0" y="53625"/>
                  </a:lnTo>
                  <a:lnTo>
                    <a:pt x="0" y="186945"/>
                  </a:lnTo>
                  <a:lnTo>
                    <a:pt x="37292" y="186945"/>
                  </a:lnTo>
                  <a:lnTo>
                    <a:pt x="37292" y="90917"/>
                  </a:lnTo>
                  <a:lnTo>
                    <a:pt x="208506" y="90917"/>
                  </a:lnTo>
                  <a:lnTo>
                    <a:pt x="208506" y="53625"/>
                  </a:lnTo>
                  <a:close/>
                  <a:moveTo>
                    <a:pt x="419967" y="53625"/>
                  </a:moveTo>
                  <a:lnTo>
                    <a:pt x="266423" y="146597"/>
                  </a:lnTo>
                  <a:lnTo>
                    <a:pt x="266423" y="53625"/>
                  </a:lnTo>
                  <a:lnTo>
                    <a:pt x="229131" y="53625"/>
                  </a:lnTo>
                  <a:lnTo>
                    <a:pt x="229131" y="186945"/>
                  </a:lnTo>
                  <a:lnTo>
                    <a:pt x="266423" y="186945"/>
                  </a:lnTo>
                  <a:lnTo>
                    <a:pt x="419967" y="94575"/>
                  </a:lnTo>
                  <a:lnTo>
                    <a:pt x="419967" y="186945"/>
                  </a:lnTo>
                  <a:lnTo>
                    <a:pt x="457259" y="186945"/>
                  </a:lnTo>
                  <a:lnTo>
                    <a:pt x="457259" y="53625"/>
                  </a:lnTo>
                  <a:lnTo>
                    <a:pt x="419967" y="53625"/>
                  </a:lnTo>
                  <a:close/>
                  <a:moveTo>
                    <a:pt x="679459" y="53625"/>
                  </a:moveTo>
                  <a:lnTo>
                    <a:pt x="633466" y="53625"/>
                  </a:lnTo>
                  <a:lnTo>
                    <a:pt x="633466" y="0"/>
                  </a:lnTo>
                  <a:lnTo>
                    <a:pt x="596174" y="0"/>
                  </a:lnTo>
                  <a:lnTo>
                    <a:pt x="596174" y="53625"/>
                  </a:lnTo>
                  <a:lnTo>
                    <a:pt x="550181" y="53625"/>
                  </a:lnTo>
                  <a:cubicBezTo>
                    <a:pt x="513390" y="53625"/>
                    <a:pt x="483579" y="53625"/>
                    <a:pt x="483579" y="120210"/>
                  </a:cubicBezTo>
                  <a:cubicBezTo>
                    <a:pt x="483579" y="186795"/>
                    <a:pt x="513390" y="186795"/>
                    <a:pt x="550181" y="186795"/>
                  </a:cubicBezTo>
                  <a:lnTo>
                    <a:pt x="596174" y="186795"/>
                  </a:lnTo>
                  <a:lnTo>
                    <a:pt x="596174" y="205550"/>
                  </a:lnTo>
                  <a:lnTo>
                    <a:pt x="633466" y="205550"/>
                  </a:lnTo>
                  <a:lnTo>
                    <a:pt x="633466" y="186912"/>
                  </a:lnTo>
                  <a:lnTo>
                    <a:pt x="679459" y="186912"/>
                  </a:lnTo>
                  <a:cubicBezTo>
                    <a:pt x="716251" y="186912"/>
                    <a:pt x="746061" y="186912"/>
                    <a:pt x="746061" y="120310"/>
                  </a:cubicBezTo>
                  <a:cubicBezTo>
                    <a:pt x="746061" y="53709"/>
                    <a:pt x="716251" y="53592"/>
                    <a:pt x="679459" y="53592"/>
                  </a:cubicBezTo>
                  <a:close/>
                  <a:moveTo>
                    <a:pt x="550164" y="149653"/>
                  </a:moveTo>
                  <a:cubicBezTo>
                    <a:pt x="533982" y="149653"/>
                    <a:pt x="520855" y="149653"/>
                    <a:pt x="520855" y="120360"/>
                  </a:cubicBezTo>
                  <a:cubicBezTo>
                    <a:pt x="520855" y="91068"/>
                    <a:pt x="533965" y="91034"/>
                    <a:pt x="550164" y="91034"/>
                  </a:cubicBezTo>
                  <a:lnTo>
                    <a:pt x="596157" y="91034"/>
                  </a:lnTo>
                  <a:lnTo>
                    <a:pt x="596157" y="149787"/>
                  </a:lnTo>
                  <a:lnTo>
                    <a:pt x="550164" y="149787"/>
                  </a:lnTo>
                  <a:lnTo>
                    <a:pt x="550164" y="149653"/>
                  </a:lnTo>
                  <a:close/>
                  <a:moveTo>
                    <a:pt x="679793" y="149653"/>
                  </a:moveTo>
                  <a:lnTo>
                    <a:pt x="633450" y="149653"/>
                  </a:lnTo>
                  <a:lnTo>
                    <a:pt x="633450" y="90934"/>
                  </a:lnTo>
                  <a:lnTo>
                    <a:pt x="679793" y="90934"/>
                  </a:lnTo>
                  <a:cubicBezTo>
                    <a:pt x="695976" y="90934"/>
                    <a:pt x="709120" y="90934"/>
                    <a:pt x="709120" y="120227"/>
                  </a:cubicBezTo>
                  <a:cubicBezTo>
                    <a:pt x="709120" y="149519"/>
                    <a:pt x="695976" y="149653"/>
                    <a:pt x="679793" y="149653"/>
                  </a:cubicBezTo>
                  <a:close/>
                  <a:moveTo>
                    <a:pt x="991942" y="53625"/>
                  </a:moveTo>
                  <a:lnTo>
                    <a:pt x="761626" y="53625"/>
                  </a:lnTo>
                  <a:lnTo>
                    <a:pt x="761626" y="90917"/>
                  </a:lnTo>
                  <a:lnTo>
                    <a:pt x="858155" y="90917"/>
                  </a:lnTo>
                  <a:lnTo>
                    <a:pt x="858155" y="186945"/>
                  </a:lnTo>
                  <a:lnTo>
                    <a:pt x="895413" y="186945"/>
                  </a:lnTo>
                  <a:lnTo>
                    <a:pt x="895413" y="90917"/>
                  </a:lnTo>
                  <a:lnTo>
                    <a:pt x="991942" y="90917"/>
                  </a:lnTo>
                  <a:lnTo>
                    <a:pt x="991942" y="53625"/>
                  </a:lnTo>
                  <a:lnTo>
                    <a:pt x="991942" y="53625"/>
                  </a:lnTo>
                  <a:close/>
                  <a:moveTo>
                    <a:pt x="1074092" y="90917"/>
                  </a:moveTo>
                  <a:lnTo>
                    <a:pt x="1239310" y="90917"/>
                  </a:lnTo>
                  <a:lnTo>
                    <a:pt x="1239310" y="53625"/>
                  </a:lnTo>
                  <a:lnTo>
                    <a:pt x="1074092" y="53625"/>
                  </a:lnTo>
                  <a:cubicBezTo>
                    <a:pt x="1037301" y="53625"/>
                    <a:pt x="1007490" y="53625"/>
                    <a:pt x="1007490" y="120210"/>
                  </a:cubicBezTo>
                  <a:cubicBezTo>
                    <a:pt x="1007490" y="186795"/>
                    <a:pt x="1037301" y="186795"/>
                    <a:pt x="1074092" y="186795"/>
                  </a:cubicBezTo>
                  <a:lnTo>
                    <a:pt x="1239310" y="186795"/>
                  </a:lnTo>
                  <a:lnTo>
                    <a:pt x="1239310" y="149536"/>
                  </a:lnTo>
                  <a:lnTo>
                    <a:pt x="1074092" y="149536"/>
                  </a:lnTo>
                  <a:cubicBezTo>
                    <a:pt x="1057893" y="149536"/>
                    <a:pt x="1044783" y="148768"/>
                    <a:pt x="1044783" y="120210"/>
                  </a:cubicBezTo>
                  <a:cubicBezTo>
                    <a:pt x="1044783" y="91652"/>
                    <a:pt x="1057893" y="90917"/>
                    <a:pt x="1074092" y="90917"/>
                  </a:cubicBezTo>
                  <a:lnTo>
                    <a:pt x="1074092" y="90917"/>
                  </a:lnTo>
                  <a:close/>
                </a:path>
              </a:pathLst>
            </a:custGeom>
            <a:solidFill>
              <a:srgbClr val="FFFFFF"/>
            </a:solidFill>
            <a:ln w="1667"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C4EE3ACB-FC9B-1206-DE1B-E8BB9CED58B2}"/>
                </a:ext>
              </a:extLst>
            </p:cNvPr>
            <p:cNvSpPr/>
            <p:nvPr/>
          </p:nvSpPr>
          <p:spPr>
            <a:xfrm>
              <a:off x="10749985" y="401676"/>
              <a:ext cx="37292" cy="37292"/>
            </a:xfrm>
            <a:custGeom>
              <a:avLst/>
              <a:gdLst>
                <a:gd name="connsiteX0" fmla="*/ 37292 w 37292"/>
                <a:gd name="connsiteY0" fmla="*/ 0 h 37292"/>
                <a:gd name="connsiteX1" fmla="*/ 0 w 37292"/>
                <a:gd name="connsiteY1" fmla="*/ 0 h 37292"/>
                <a:gd name="connsiteX2" fmla="*/ 0 w 37292"/>
                <a:gd name="connsiteY2" fmla="*/ 37292 h 37292"/>
                <a:gd name="connsiteX3" fmla="*/ 37292 w 37292"/>
                <a:gd name="connsiteY3" fmla="*/ 37292 h 37292"/>
                <a:gd name="connsiteX4" fmla="*/ 37292 w 37292"/>
                <a:gd name="connsiteY4" fmla="*/ 0 h 3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2" h="37292">
                  <a:moveTo>
                    <a:pt x="37292" y="0"/>
                  </a:moveTo>
                  <a:lnTo>
                    <a:pt x="0" y="0"/>
                  </a:lnTo>
                  <a:lnTo>
                    <a:pt x="0" y="37292"/>
                  </a:lnTo>
                  <a:lnTo>
                    <a:pt x="37292" y="37292"/>
                  </a:lnTo>
                  <a:lnTo>
                    <a:pt x="37292" y="0"/>
                  </a:lnTo>
                  <a:close/>
                </a:path>
              </a:pathLst>
            </a:custGeom>
            <a:solidFill>
              <a:srgbClr val="E31E24"/>
            </a:solidFill>
            <a:ln w="1667" cap="flat">
              <a:noFill/>
              <a:prstDash val="solid"/>
              <a:miter/>
            </a:ln>
          </p:spPr>
          <p:txBody>
            <a:bodyPr rtlCol="0" anchor="ctr"/>
            <a:lstStyle/>
            <a:p>
              <a:endParaRPr lang="ru-RU"/>
            </a:p>
          </p:txBody>
        </p:sp>
      </p:grpSp>
      <p:sp>
        <p:nvSpPr>
          <p:cNvPr id="16" name="TextBox 15">
            <a:extLst>
              <a:ext uri="{FF2B5EF4-FFF2-40B4-BE49-F238E27FC236}">
                <a16:creationId xmlns:a16="http://schemas.microsoft.com/office/drawing/2014/main" id="{F018A429-3A1F-3BAA-7DC1-3367062E7A4F}"/>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chemeClr val="bg1"/>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chemeClr val="bg1"/>
              </a:solidFill>
              <a:latin typeface="Nekst" panose="00000500000000000000" pitchFamily="2" charset="-52"/>
            </a:endParaRPr>
          </a:p>
        </p:txBody>
      </p:sp>
    </p:spTree>
    <p:extLst>
      <p:ext uri="{BB962C8B-B14F-4D97-AF65-F5344CB8AC3E}">
        <p14:creationId xmlns:p14="http://schemas.microsoft.com/office/powerpoint/2010/main" val="3389201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Рисунок 68">
            <a:extLst>
              <a:ext uri="{FF2B5EF4-FFF2-40B4-BE49-F238E27FC236}">
                <a16:creationId xmlns:a16="http://schemas.microsoft.com/office/drawing/2014/main" id="{EC3B5DF6-BF39-097F-B362-CB1BAE51BEE1}"/>
              </a:ext>
            </a:extLst>
          </p:cNvPr>
          <p:cNvPicPr>
            <a:picLocks noChangeAspect="1"/>
          </p:cNvPicPr>
          <p:nvPr/>
        </p:nvPicPr>
        <p:blipFill rotWithShape="1">
          <a:blip r:embed="rId3">
            <a:extLst>
              <a:ext uri="{28A0092B-C50C-407E-A947-70E740481C1C}">
                <a14:useLocalDpi xmlns:a14="http://schemas.microsoft.com/office/drawing/2010/main" val="0"/>
              </a:ext>
            </a:extLst>
          </a:blip>
          <a:srcRect t="962" r="-180" b="22273"/>
          <a:stretch/>
        </p:blipFill>
        <p:spPr>
          <a:xfrm>
            <a:off x="-50148" y="-14061"/>
            <a:ext cx="12276908" cy="6886121"/>
          </a:xfrm>
          <a:prstGeom prst="rect">
            <a:avLst/>
          </a:prstGeom>
        </p:spPr>
      </p:pic>
      <p:grpSp>
        <p:nvGrpSpPr>
          <p:cNvPr id="117" name="Группа 116">
            <a:extLst>
              <a:ext uri="{FF2B5EF4-FFF2-40B4-BE49-F238E27FC236}">
                <a16:creationId xmlns:a16="http://schemas.microsoft.com/office/drawing/2014/main" id="{CFE1001E-670C-09C8-9825-949404055B08}"/>
              </a:ext>
            </a:extLst>
          </p:cNvPr>
          <p:cNvGrpSpPr/>
          <p:nvPr/>
        </p:nvGrpSpPr>
        <p:grpSpPr>
          <a:xfrm rot="9322280" flipH="1">
            <a:off x="6719442" y="175237"/>
            <a:ext cx="4585592" cy="3121932"/>
            <a:chOff x="3627104" y="833218"/>
            <a:chExt cx="4585592" cy="3121932"/>
          </a:xfrm>
        </p:grpSpPr>
        <p:sp>
          <p:nvSpPr>
            <p:cNvPr id="118" name="Овал 117">
              <a:extLst>
                <a:ext uri="{FF2B5EF4-FFF2-40B4-BE49-F238E27FC236}">
                  <a16:creationId xmlns:a16="http://schemas.microsoft.com/office/drawing/2014/main" id="{296DD0D0-6BA8-890E-5F48-79717EC46C11}"/>
                </a:ext>
              </a:extLst>
            </p:cNvPr>
            <p:cNvSpPr/>
            <p:nvPr/>
          </p:nvSpPr>
          <p:spPr>
            <a:xfrm>
              <a:off x="5637105" y="1379559"/>
              <a:ext cx="2575591" cy="2575591"/>
            </a:xfrm>
            <a:prstGeom prst="ellipse">
              <a:avLst/>
            </a:prstGeom>
            <a:solidFill>
              <a:srgbClr val="33B8E4">
                <a:alpha val="38000"/>
              </a:srgbClr>
            </a:solidFill>
            <a:effectLst>
              <a:softEdge rad="977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9" name="Овал 118">
              <a:extLst>
                <a:ext uri="{FF2B5EF4-FFF2-40B4-BE49-F238E27FC236}">
                  <a16:creationId xmlns:a16="http://schemas.microsoft.com/office/drawing/2014/main" id="{498B2B91-5BFF-9BE4-E386-C7C66186466C}"/>
                </a:ext>
              </a:extLst>
            </p:cNvPr>
            <p:cNvSpPr/>
            <p:nvPr/>
          </p:nvSpPr>
          <p:spPr>
            <a:xfrm>
              <a:off x="6540862" y="2520222"/>
              <a:ext cx="593115" cy="593115"/>
            </a:xfrm>
            <a:prstGeom prst="ellipse">
              <a:avLst/>
            </a:prstGeom>
            <a:solidFill>
              <a:srgbClr val="33B8E4">
                <a:alpha val="38000"/>
              </a:srgbClr>
            </a:solidFill>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0" name="Овал 119">
              <a:extLst>
                <a:ext uri="{FF2B5EF4-FFF2-40B4-BE49-F238E27FC236}">
                  <a16:creationId xmlns:a16="http://schemas.microsoft.com/office/drawing/2014/main" id="{EB7000A8-FECD-BD98-AC38-E8D989F1E6AF}"/>
                </a:ext>
              </a:extLst>
            </p:cNvPr>
            <p:cNvSpPr/>
            <p:nvPr/>
          </p:nvSpPr>
          <p:spPr>
            <a:xfrm>
              <a:off x="7683026" y="833218"/>
              <a:ext cx="299832" cy="299832"/>
            </a:xfrm>
            <a:prstGeom prst="ellipse">
              <a:avLst/>
            </a:prstGeom>
            <a:solidFill>
              <a:srgbClr val="33B8E4">
                <a:alpha val="38000"/>
              </a:srgbClr>
            </a:solidFill>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1" name="Овал 120">
              <a:extLst>
                <a:ext uri="{FF2B5EF4-FFF2-40B4-BE49-F238E27FC236}">
                  <a16:creationId xmlns:a16="http://schemas.microsoft.com/office/drawing/2014/main" id="{1B7EA274-327E-D0D1-54AF-7A7AA0D26412}"/>
                </a:ext>
              </a:extLst>
            </p:cNvPr>
            <p:cNvSpPr/>
            <p:nvPr/>
          </p:nvSpPr>
          <p:spPr>
            <a:xfrm>
              <a:off x="6755962" y="2735322"/>
              <a:ext cx="162913" cy="162913"/>
            </a:xfrm>
            <a:prstGeom prst="ellipse">
              <a:avLst/>
            </a:prstGeom>
            <a:solidFill>
              <a:srgbClr val="33B8E4">
                <a:alpha val="38000"/>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2" name="Овал 121">
              <a:extLst>
                <a:ext uri="{FF2B5EF4-FFF2-40B4-BE49-F238E27FC236}">
                  <a16:creationId xmlns:a16="http://schemas.microsoft.com/office/drawing/2014/main" id="{D4CCEA4B-C578-3E62-F3A3-101171D2C5F1}"/>
                </a:ext>
              </a:extLst>
            </p:cNvPr>
            <p:cNvSpPr/>
            <p:nvPr/>
          </p:nvSpPr>
          <p:spPr>
            <a:xfrm>
              <a:off x="7784339" y="934531"/>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3" name="Овал 122">
              <a:extLst>
                <a:ext uri="{FF2B5EF4-FFF2-40B4-BE49-F238E27FC236}">
                  <a16:creationId xmlns:a16="http://schemas.microsoft.com/office/drawing/2014/main" id="{E013CCED-5D8B-31A5-4377-2E7845A256F5}"/>
                </a:ext>
              </a:extLst>
            </p:cNvPr>
            <p:cNvSpPr/>
            <p:nvPr/>
          </p:nvSpPr>
          <p:spPr>
            <a:xfrm>
              <a:off x="4614141" y="3652459"/>
              <a:ext cx="162913" cy="162913"/>
            </a:xfrm>
            <a:prstGeom prst="ellipse">
              <a:avLst/>
            </a:prstGeom>
            <a:solidFill>
              <a:srgbClr val="33B8E4">
                <a:alpha val="38000"/>
              </a:srgbClr>
            </a:solidFill>
            <a:effectLst>
              <a:outerShdw blurRad="50800" dist="50800" dir="5400000" algn="ctr" rotWithShape="0">
                <a:schemeClr val="bg1"/>
              </a:outerShdw>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4" name="Овал 123">
              <a:extLst>
                <a:ext uri="{FF2B5EF4-FFF2-40B4-BE49-F238E27FC236}">
                  <a16:creationId xmlns:a16="http://schemas.microsoft.com/office/drawing/2014/main" id="{421EAA62-FA1E-E93C-547F-68EAEA694C8C}"/>
                </a:ext>
              </a:extLst>
            </p:cNvPr>
            <p:cNvSpPr/>
            <p:nvPr/>
          </p:nvSpPr>
          <p:spPr>
            <a:xfrm>
              <a:off x="4234560" y="919382"/>
              <a:ext cx="2575591" cy="2575591"/>
            </a:xfrm>
            <a:prstGeom prst="ellipse">
              <a:avLst/>
            </a:prstGeom>
            <a:solidFill>
              <a:srgbClr val="33B8E4">
                <a:alpha val="38000"/>
              </a:srgbClr>
            </a:solidFill>
            <a:effectLst>
              <a:softEdge rad="977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5" name="Овал 124">
              <a:extLst>
                <a:ext uri="{FF2B5EF4-FFF2-40B4-BE49-F238E27FC236}">
                  <a16:creationId xmlns:a16="http://schemas.microsoft.com/office/drawing/2014/main" id="{FB33D15E-00DA-7D4E-E5C9-DBB56F2A5358}"/>
                </a:ext>
              </a:extLst>
            </p:cNvPr>
            <p:cNvSpPr/>
            <p:nvPr/>
          </p:nvSpPr>
          <p:spPr>
            <a:xfrm>
              <a:off x="5417990" y="2125077"/>
              <a:ext cx="162913" cy="162913"/>
            </a:xfrm>
            <a:prstGeom prst="ellipse">
              <a:avLst/>
            </a:prstGeom>
            <a:solidFill>
              <a:srgbClr val="33B8E4">
                <a:alpha val="38000"/>
              </a:srgbClr>
            </a:soli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6" name="Овал 125">
              <a:extLst>
                <a:ext uri="{FF2B5EF4-FFF2-40B4-BE49-F238E27FC236}">
                  <a16:creationId xmlns:a16="http://schemas.microsoft.com/office/drawing/2014/main" id="{BF8D5EA9-7B82-3E53-B681-98F69CC1BDA6}"/>
                </a:ext>
              </a:extLst>
            </p:cNvPr>
            <p:cNvSpPr/>
            <p:nvPr/>
          </p:nvSpPr>
          <p:spPr>
            <a:xfrm>
              <a:off x="6794491" y="2768175"/>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7" name="Овал 126">
              <a:extLst>
                <a:ext uri="{FF2B5EF4-FFF2-40B4-BE49-F238E27FC236}">
                  <a16:creationId xmlns:a16="http://schemas.microsoft.com/office/drawing/2014/main" id="{D041B734-E1D3-B03D-F910-16BCA203DC5A}"/>
                </a:ext>
              </a:extLst>
            </p:cNvPr>
            <p:cNvSpPr/>
            <p:nvPr/>
          </p:nvSpPr>
          <p:spPr>
            <a:xfrm>
              <a:off x="6968441" y="1207702"/>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2" name="Овал 191">
              <a:extLst>
                <a:ext uri="{FF2B5EF4-FFF2-40B4-BE49-F238E27FC236}">
                  <a16:creationId xmlns:a16="http://schemas.microsoft.com/office/drawing/2014/main" id="{440EFAB7-7A04-119B-9AE7-9894860C1D2B}"/>
                </a:ext>
              </a:extLst>
            </p:cNvPr>
            <p:cNvSpPr/>
            <p:nvPr/>
          </p:nvSpPr>
          <p:spPr>
            <a:xfrm>
              <a:off x="6992171" y="941365"/>
              <a:ext cx="209960" cy="209960"/>
            </a:xfrm>
            <a:prstGeom prst="ellipse">
              <a:avLst/>
            </a:prstGeom>
            <a:solidFill>
              <a:srgbClr val="33B8E4">
                <a:alpha val="27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3" name="Овал 192">
              <a:extLst>
                <a:ext uri="{FF2B5EF4-FFF2-40B4-BE49-F238E27FC236}">
                  <a16:creationId xmlns:a16="http://schemas.microsoft.com/office/drawing/2014/main" id="{51BFB558-E24C-5702-3E35-88C9FDEC113E}"/>
                </a:ext>
              </a:extLst>
            </p:cNvPr>
            <p:cNvSpPr/>
            <p:nvPr/>
          </p:nvSpPr>
          <p:spPr>
            <a:xfrm>
              <a:off x="7223937" y="1176637"/>
              <a:ext cx="209960" cy="209960"/>
            </a:xfrm>
            <a:prstGeom prst="ellipse">
              <a:avLst/>
            </a:prstGeom>
            <a:solidFill>
              <a:srgbClr val="33B8E4">
                <a:alpha val="27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4" name="Овал 193">
              <a:extLst>
                <a:ext uri="{FF2B5EF4-FFF2-40B4-BE49-F238E27FC236}">
                  <a16:creationId xmlns:a16="http://schemas.microsoft.com/office/drawing/2014/main" id="{F1A34520-8AFB-930B-A308-2203574BF620}"/>
                </a:ext>
              </a:extLst>
            </p:cNvPr>
            <p:cNvSpPr/>
            <p:nvPr/>
          </p:nvSpPr>
          <p:spPr>
            <a:xfrm>
              <a:off x="3627104" y="2663600"/>
              <a:ext cx="593115" cy="593115"/>
            </a:xfrm>
            <a:prstGeom prst="ellipse">
              <a:avLst/>
            </a:prstGeom>
            <a:solidFill>
              <a:srgbClr val="33B8E4">
                <a:alpha val="38000"/>
              </a:srgbClr>
            </a:solidFill>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5" name="Овал 194">
              <a:extLst>
                <a:ext uri="{FF2B5EF4-FFF2-40B4-BE49-F238E27FC236}">
                  <a16:creationId xmlns:a16="http://schemas.microsoft.com/office/drawing/2014/main" id="{11A6BD97-1CC6-FB60-9BC2-C2388E1FF612}"/>
                </a:ext>
              </a:extLst>
            </p:cNvPr>
            <p:cNvSpPr/>
            <p:nvPr/>
          </p:nvSpPr>
          <p:spPr>
            <a:xfrm>
              <a:off x="3842204" y="2878700"/>
              <a:ext cx="162913" cy="162913"/>
            </a:xfrm>
            <a:prstGeom prst="ellipse">
              <a:avLst/>
            </a:prstGeom>
            <a:solidFill>
              <a:srgbClr val="33B8E4">
                <a:alpha val="38000"/>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6" name="Овал 195">
              <a:extLst>
                <a:ext uri="{FF2B5EF4-FFF2-40B4-BE49-F238E27FC236}">
                  <a16:creationId xmlns:a16="http://schemas.microsoft.com/office/drawing/2014/main" id="{DDDE365B-1782-16CE-22B9-469181345475}"/>
                </a:ext>
              </a:extLst>
            </p:cNvPr>
            <p:cNvSpPr/>
            <p:nvPr/>
          </p:nvSpPr>
          <p:spPr>
            <a:xfrm>
              <a:off x="3880733" y="2911553"/>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94" name="Группа 93">
            <a:extLst>
              <a:ext uri="{FF2B5EF4-FFF2-40B4-BE49-F238E27FC236}">
                <a16:creationId xmlns:a16="http://schemas.microsoft.com/office/drawing/2014/main" id="{2F637B28-AF24-9FEF-D9D2-915066E642B9}"/>
              </a:ext>
            </a:extLst>
          </p:cNvPr>
          <p:cNvGrpSpPr/>
          <p:nvPr/>
        </p:nvGrpSpPr>
        <p:grpSpPr>
          <a:xfrm rot="20839318" flipH="1">
            <a:off x="681040" y="2807201"/>
            <a:ext cx="4585592" cy="3121932"/>
            <a:chOff x="3627104" y="833218"/>
            <a:chExt cx="4585592" cy="3121932"/>
          </a:xfrm>
        </p:grpSpPr>
        <p:sp>
          <p:nvSpPr>
            <p:cNvPr id="78" name="Овал 77">
              <a:extLst>
                <a:ext uri="{FF2B5EF4-FFF2-40B4-BE49-F238E27FC236}">
                  <a16:creationId xmlns:a16="http://schemas.microsoft.com/office/drawing/2014/main" id="{F472354E-EA40-62EE-A232-9CAFAEA8382F}"/>
                </a:ext>
              </a:extLst>
            </p:cNvPr>
            <p:cNvSpPr/>
            <p:nvPr/>
          </p:nvSpPr>
          <p:spPr>
            <a:xfrm>
              <a:off x="5637105" y="1379559"/>
              <a:ext cx="2575591" cy="2575591"/>
            </a:xfrm>
            <a:prstGeom prst="ellipse">
              <a:avLst/>
            </a:prstGeom>
            <a:solidFill>
              <a:srgbClr val="33B8E4">
                <a:alpha val="38000"/>
              </a:srgbClr>
            </a:solidFill>
            <a:effectLst>
              <a:softEdge rad="977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9" name="Овал 78">
              <a:extLst>
                <a:ext uri="{FF2B5EF4-FFF2-40B4-BE49-F238E27FC236}">
                  <a16:creationId xmlns:a16="http://schemas.microsoft.com/office/drawing/2014/main" id="{6A33C67E-F8D0-0E39-1533-7685A54CC223}"/>
                </a:ext>
              </a:extLst>
            </p:cNvPr>
            <p:cNvSpPr/>
            <p:nvPr/>
          </p:nvSpPr>
          <p:spPr>
            <a:xfrm>
              <a:off x="6540862" y="2520222"/>
              <a:ext cx="593115" cy="593115"/>
            </a:xfrm>
            <a:prstGeom prst="ellipse">
              <a:avLst/>
            </a:prstGeom>
            <a:solidFill>
              <a:srgbClr val="33B8E4">
                <a:alpha val="38000"/>
              </a:srgbClr>
            </a:solidFill>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0" name="Овал 79">
              <a:extLst>
                <a:ext uri="{FF2B5EF4-FFF2-40B4-BE49-F238E27FC236}">
                  <a16:creationId xmlns:a16="http://schemas.microsoft.com/office/drawing/2014/main" id="{2A47D7EC-94B2-EFFE-AF3B-380D3547D591}"/>
                </a:ext>
              </a:extLst>
            </p:cNvPr>
            <p:cNvSpPr/>
            <p:nvPr/>
          </p:nvSpPr>
          <p:spPr>
            <a:xfrm>
              <a:off x="7683026" y="833218"/>
              <a:ext cx="299832" cy="299832"/>
            </a:xfrm>
            <a:prstGeom prst="ellipse">
              <a:avLst/>
            </a:prstGeom>
            <a:solidFill>
              <a:srgbClr val="33B8E4">
                <a:alpha val="38000"/>
              </a:srgbClr>
            </a:solidFill>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1" name="Овал 80">
              <a:extLst>
                <a:ext uri="{FF2B5EF4-FFF2-40B4-BE49-F238E27FC236}">
                  <a16:creationId xmlns:a16="http://schemas.microsoft.com/office/drawing/2014/main" id="{F166F963-E3DA-16F4-886B-F86556F976F2}"/>
                </a:ext>
              </a:extLst>
            </p:cNvPr>
            <p:cNvSpPr/>
            <p:nvPr/>
          </p:nvSpPr>
          <p:spPr>
            <a:xfrm>
              <a:off x="6755962" y="2735322"/>
              <a:ext cx="162913" cy="162913"/>
            </a:xfrm>
            <a:prstGeom prst="ellipse">
              <a:avLst/>
            </a:prstGeom>
            <a:solidFill>
              <a:srgbClr val="33B8E4">
                <a:alpha val="38000"/>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2" name="Овал 81">
              <a:extLst>
                <a:ext uri="{FF2B5EF4-FFF2-40B4-BE49-F238E27FC236}">
                  <a16:creationId xmlns:a16="http://schemas.microsoft.com/office/drawing/2014/main" id="{53F789DB-5E74-3A47-8F52-7C60E8FCFA57}"/>
                </a:ext>
              </a:extLst>
            </p:cNvPr>
            <p:cNvSpPr/>
            <p:nvPr/>
          </p:nvSpPr>
          <p:spPr>
            <a:xfrm>
              <a:off x="7784339" y="934531"/>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3" name="Овал 82">
              <a:extLst>
                <a:ext uri="{FF2B5EF4-FFF2-40B4-BE49-F238E27FC236}">
                  <a16:creationId xmlns:a16="http://schemas.microsoft.com/office/drawing/2014/main" id="{0D5FF1D1-69BA-90FA-390E-9C0376668E15}"/>
                </a:ext>
              </a:extLst>
            </p:cNvPr>
            <p:cNvSpPr/>
            <p:nvPr/>
          </p:nvSpPr>
          <p:spPr>
            <a:xfrm>
              <a:off x="4614141" y="3652459"/>
              <a:ext cx="162913" cy="162913"/>
            </a:xfrm>
            <a:prstGeom prst="ellipse">
              <a:avLst/>
            </a:prstGeom>
            <a:solidFill>
              <a:srgbClr val="33B8E4">
                <a:alpha val="38000"/>
              </a:srgbClr>
            </a:solidFill>
            <a:effectLst>
              <a:outerShdw blurRad="50800" dist="50800" dir="5400000" algn="ctr" rotWithShape="0">
                <a:schemeClr val="bg1"/>
              </a:outerShdw>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4" name="Овал 83">
              <a:extLst>
                <a:ext uri="{FF2B5EF4-FFF2-40B4-BE49-F238E27FC236}">
                  <a16:creationId xmlns:a16="http://schemas.microsoft.com/office/drawing/2014/main" id="{9E7A9EF2-0254-E6CF-853D-EC3BC5DD4ABB}"/>
                </a:ext>
              </a:extLst>
            </p:cNvPr>
            <p:cNvSpPr/>
            <p:nvPr/>
          </p:nvSpPr>
          <p:spPr>
            <a:xfrm>
              <a:off x="4234560" y="919382"/>
              <a:ext cx="2575591" cy="2575591"/>
            </a:xfrm>
            <a:prstGeom prst="ellipse">
              <a:avLst/>
            </a:prstGeom>
            <a:solidFill>
              <a:srgbClr val="33B8E4">
                <a:alpha val="38000"/>
              </a:srgbClr>
            </a:solidFill>
            <a:effectLst>
              <a:softEdge rad="977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5" name="Овал 84">
              <a:extLst>
                <a:ext uri="{FF2B5EF4-FFF2-40B4-BE49-F238E27FC236}">
                  <a16:creationId xmlns:a16="http://schemas.microsoft.com/office/drawing/2014/main" id="{932FD657-D3E8-883F-0420-1981B7CF5DF3}"/>
                </a:ext>
              </a:extLst>
            </p:cNvPr>
            <p:cNvSpPr/>
            <p:nvPr/>
          </p:nvSpPr>
          <p:spPr>
            <a:xfrm>
              <a:off x="5417990" y="2125077"/>
              <a:ext cx="162913" cy="162913"/>
            </a:xfrm>
            <a:prstGeom prst="ellipse">
              <a:avLst/>
            </a:prstGeom>
            <a:solidFill>
              <a:srgbClr val="33B8E4">
                <a:alpha val="38000"/>
              </a:srgbClr>
            </a:soli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6" name="Овал 85">
              <a:extLst>
                <a:ext uri="{FF2B5EF4-FFF2-40B4-BE49-F238E27FC236}">
                  <a16:creationId xmlns:a16="http://schemas.microsoft.com/office/drawing/2014/main" id="{15372CA7-DDDC-3760-8E96-ECCFBE67D511}"/>
                </a:ext>
              </a:extLst>
            </p:cNvPr>
            <p:cNvSpPr/>
            <p:nvPr/>
          </p:nvSpPr>
          <p:spPr>
            <a:xfrm>
              <a:off x="6794491" y="2768175"/>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7" name="Овал 86">
              <a:extLst>
                <a:ext uri="{FF2B5EF4-FFF2-40B4-BE49-F238E27FC236}">
                  <a16:creationId xmlns:a16="http://schemas.microsoft.com/office/drawing/2014/main" id="{352AA0D2-FA5D-D13C-97C7-1CA6C4A1CE04}"/>
                </a:ext>
              </a:extLst>
            </p:cNvPr>
            <p:cNvSpPr/>
            <p:nvPr/>
          </p:nvSpPr>
          <p:spPr>
            <a:xfrm>
              <a:off x="6968441" y="1207702"/>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8" name="Овал 87">
              <a:extLst>
                <a:ext uri="{FF2B5EF4-FFF2-40B4-BE49-F238E27FC236}">
                  <a16:creationId xmlns:a16="http://schemas.microsoft.com/office/drawing/2014/main" id="{81C0DDA7-502A-F814-D391-D3CD4713659E}"/>
                </a:ext>
              </a:extLst>
            </p:cNvPr>
            <p:cNvSpPr/>
            <p:nvPr/>
          </p:nvSpPr>
          <p:spPr>
            <a:xfrm>
              <a:off x="6992171" y="941365"/>
              <a:ext cx="209960" cy="209960"/>
            </a:xfrm>
            <a:prstGeom prst="ellipse">
              <a:avLst/>
            </a:prstGeom>
            <a:solidFill>
              <a:srgbClr val="33B8E4">
                <a:alpha val="27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9" name="Овал 88">
              <a:extLst>
                <a:ext uri="{FF2B5EF4-FFF2-40B4-BE49-F238E27FC236}">
                  <a16:creationId xmlns:a16="http://schemas.microsoft.com/office/drawing/2014/main" id="{E7A9FA1A-8A5F-38DF-98E6-18196984CCD7}"/>
                </a:ext>
              </a:extLst>
            </p:cNvPr>
            <p:cNvSpPr/>
            <p:nvPr/>
          </p:nvSpPr>
          <p:spPr>
            <a:xfrm>
              <a:off x="7223937" y="1176637"/>
              <a:ext cx="209960" cy="209960"/>
            </a:xfrm>
            <a:prstGeom prst="ellipse">
              <a:avLst/>
            </a:prstGeom>
            <a:solidFill>
              <a:srgbClr val="33B8E4">
                <a:alpha val="27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0" name="Овал 89">
              <a:extLst>
                <a:ext uri="{FF2B5EF4-FFF2-40B4-BE49-F238E27FC236}">
                  <a16:creationId xmlns:a16="http://schemas.microsoft.com/office/drawing/2014/main" id="{17A0C83F-219E-A6D8-58F4-0B8E5CA25A83}"/>
                </a:ext>
              </a:extLst>
            </p:cNvPr>
            <p:cNvSpPr/>
            <p:nvPr/>
          </p:nvSpPr>
          <p:spPr>
            <a:xfrm>
              <a:off x="3627104" y="2663600"/>
              <a:ext cx="593115" cy="593115"/>
            </a:xfrm>
            <a:prstGeom prst="ellipse">
              <a:avLst/>
            </a:prstGeom>
            <a:solidFill>
              <a:srgbClr val="33B8E4">
                <a:alpha val="38000"/>
              </a:srgbClr>
            </a:solidFill>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1" name="Овал 90">
              <a:extLst>
                <a:ext uri="{FF2B5EF4-FFF2-40B4-BE49-F238E27FC236}">
                  <a16:creationId xmlns:a16="http://schemas.microsoft.com/office/drawing/2014/main" id="{E8E02357-53FE-311F-0738-30795D89F48F}"/>
                </a:ext>
              </a:extLst>
            </p:cNvPr>
            <p:cNvSpPr/>
            <p:nvPr/>
          </p:nvSpPr>
          <p:spPr>
            <a:xfrm>
              <a:off x="3842204" y="2878700"/>
              <a:ext cx="162913" cy="162913"/>
            </a:xfrm>
            <a:prstGeom prst="ellipse">
              <a:avLst/>
            </a:prstGeom>
            <a:solidFill>
              <a:srgbClr val="33B8E4">
                <a:alpha val="38000"/>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2" name="Овал 91">
              <a:extLst>
                <a:ext uri="{FF2B5EF4-FFF2-40B4-BE49-F238E27FC236}">
                  <a16:creationId xmlns:a16="http://schemas.microsoft.com/office/drawing/2014/main" id="{B9857B7A-2C63-53A3-C021-3AA363AD1E28}"/>
                </a:ext>
              </a:extLst>
            </p:cNvPr>
            <p:cNvSpPr/>
            <p:nvPr/>
          </p:nvSpPr>
          <p:spPr>
            <a:xfrm>
              <a:off x="3880733" y="2911553"/>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14" name="Прямоугольник: скругленные углы 13">
            <a:extLst>
              <a:ext uri="{FF2B5EF4-FFF2-40B4-BE49-F238E27FC236}">
                <a16:creationId xmlns:a16="http://schemas.microsoft.com/office/drawing/2014/main" id="{E5474DAA-8394-ED35-4752-546AE866A241}"/>
              </a:ext>
            </a:extLst>
          </p:cNvPr>
          <p:cNvSpPr/>
          <p:nvPr/>
        </p:nvSpPr>
        <p:spPr>
          <a:xfrm>
            <a:off x="779245" y="3565413"/>
            <a:ext cx="2648515" cy="976439"/>
          </a:xfrm>
          <a:prstGeom prst="roundRect">
            <a:avLst>
              <a:gd name="adj" fmla="val 8130"/>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719DB0F2-087B-0977-7A3F-A1FE3AAABE9B}"/>
              </a:ext>
            </a:extLst>
          </p:cNvPr>
          <p:cNvSpPr txBox="1"/>
          <p:nvPr/>
        </p:nvSpPr>
        <p:spPr>
          <a:xfrm>
            <a:off x="695605" y="5958724"/>
            <a:ext cx="4733026" cy="276999"/>
          </a:xfrm>
          <a:prstGeom prst="rect">
            <a:avLst/>
          </a:prstGeom>
          <a:noFill/>
        </p:spPr>
        <p:txBody>
          <a:bodyPr wrap="square">
            <a:spAutoFit/>
          </a:bodyPr>
          <a:lstStyle/>
          <a:p>
            <a:r>
              <a:rPr lang="ru-RU" sz="1200" dirty="0">
                <a:solidFill>
                  <a:srgbClr val="33B8E4"/>
                </a:solidFill>
                <a:latin typeface="Nekst Semi Bold" panose="00000700000000000000" pitchFamily="2" charset="-52"/>
              </a:rPr>
              <a:t>ООО “Геоинформационные технологии и системы”</a:t>
            </a:r>
          </a:p>
        </p:txBody>
      </p:sp>
      <p:sp>
        <p:nvSpPr>
          <p:cNvPr id="7" name="TextBox 6">
            <a:extLst>
              <a:ext uri="{FF2B5EF4-FFF2-40B4-BE49-F238E27FC236}">
                <a16:creationId xmlns:a16="http://schemas.microsoft.com/office/drawing/2014/main" id="{4C262910-C280-3585-3EC1-8430E76EF248}"/>
              </a:ext>
            </a:extLst>
          </p:cNvPr>
          <p:cNvSpPr txBox="1"/>
          <p:nvPr/>
        </p:nvSpPr>
        <p:spPr>
          <a:xfrm>
            <a:off x="672716" y="2511813"/>
            <a:ext cx="5663567" cy="446276"/>
          </a:xfrm>
          <a:prstGeom prst="rect">
            <a:avLst/>
          </a:prstGeom>
          <a:noFill/>
        </p:spPr>
        <p:txBody>
          <a:bodyPr wrap="square">
            <a:spAutoFit/>
          </a:bodyPr>
          <a:lstStyle/>
          <a:p>
            <a:r>
              <a:rPr lang="ru-RU" sz="2300" dirty="0">
                <a:solidFill>
                  <a:schemeClr val="bg1"/>
                </a:solidFill>
                <a:latin typeface="Nekst Semi Bold" panose="00000700000000000000" pitchFamily="2" charset="-52"/>
              </a:rPr>
              <a:t>ПРОГРАММНАЯ ПЛАТФОРМА </a:t>
            </a:r>
          </a:p>
        </p:txBody>
      </p:sp>
      <p:sp>
        <p:nvSpPr>
          <p:cNvPr id="9" name="TextBox 8">
            <a:extLst>
              <a:ext uri="{FF2B5EF4-FFF2-40B4-BE49-F238E27FC236}">
                <a16:creationId xmlns:a16="http://schemas.microsoft.com/office/drawing/2014/main" id="{0B92FD59-0EFA-2C66-2895-CBAA2CEA6824}"/>
              </a:ext>
            </a:extLst>
          </p:cNvPr>
          <p:cNvSpPr txBox="1"/>
          <p:nvPr/>
        </p:nvSpPr>
        <p:spPr>
          <a:xfrm>
            <a:off x="695605" y="6168561"/>
            <a:ext cx="447511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33B8E4"/>
                </a:solidFill>
                <a:effectLst/>
                <a:uLnTx/>
                <a:uFillTx/>
                <a:latin typeface="Gilroy UltraLight" panose="00000300000000000000" pitchFamily="2" charset="-52"/>
              </a:rPr>
              <a:t>Независимая аккредитованная </a:t>
            </a:r>
            <a:r>
              <a:rPr kumimoji="0" lang="ru-RU" sz="1100" b="0" i="0" u="none" strike="noStrike" kern="1200" cap="none" spc="0" normalizeH="0" baseline="0" noProof="0" dirty="0" err="1">
                <a:ln>
                  <a:noFill/>
                </a:ln>
                <a:solidFill>
                  <a:srgbClr val="33B8E4"/>
                </a:solidFill>
                <a:effectLst/>
                <a:uLnTx/>
                <a:uFillTx/>
                <a:latin typeface="Gilroy UltraLight" panose="00000300000000000000" pitchFamily="2" charset="-52"/>
              </a:rPr>
              <a:t>it</a:t>
            </a:r>
            <a:r>
              <a:rPr kumimoji="0" lang="ru-RU" sz="1100" b="0" i="0" u="none" strike="noStrike" kern="1200" cap="none" spc="0" normalizeH="0" baseline="0" noProof="0" dirty="0">
                <a:ln>
                  <a:noFill/>
                </a:ln>
                <a:solidFill>
                  <a:srgbClr val="33B8E4"/>
                </a:solidFill>
                <a:effectLst/>
                <a:uLnTx/>
                <a:uFillTx/>
                <a:latin typeface="Gilroy UltraLight" panose="00000300000000000000" pitchFamily="2" charset="-52"/>
              </a:rPr>
              <a:t>-компания</a:t>
            </a:r>
          </a:p>
        </p:txBody>
      </p:sp>
      <p:pic>
        <p:nvPicPr>
          <p:cNvPr id="256" name="Рисунок 255">
            <a:extLst>
              <a:ext uri="{FF2B5EF4-FFF2-40B4-BE49-F238E27FC236}">
                <a16:creationId xmlns:a16="http://schemas.microsoft.com/office/drawing/2014/main" id="{3EC41CB5-40EC-867F-6CCE-B974C16C88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74494" y="2132854"/>
            <a:ext cx="117379" cy="209200"/>
          </a:xfrm>
          <a:prstGeom prst="rect">
            <a:avLst/>
          </a:prstGeom>
        </p:spPr>
      </p:pic>
      <p:pic>
        <p:nvPicPr>
          <p:cNvPr id="371" name="Рисунок 370">
            <a:extLst>
              <a:ext uri="{FF2B5EF4-FFF2-40B4-BE49-F238E27FC236}">
                <a16:creationId xmlns:a16="http://schemas.microsoft.com/office/drawing/2014/main" id="{87379DCD-E16C-5677-F2A9-DADF91337B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09441" y="2656074"/>
            <a:ext cx="210712" cy="210712"/>
          </a:xfrm>
          <a:prstGeom prst="rect">
            <a:avLst/>
          </a:prstGeom>
        </p:spPr>
      </p:pic>
      <p:sp>
        <p:nvSpPr>
          <p:cNvPr id="19" name="TextBox 18">
            <a:extLst>
              <a:ext uri="{FF2B5EF4-FFF2-40B4-BE49-F238E27FC236}">
                <a16:creationId xmlns:a16="http://schemas.microsoft.com/office/drawing/2014/main" id="{45CC75BC-F08A-0FC7-0C2A-A7964419BC05}"/>
              </a:ext>
            </a:extLst>
          </p:cNvPr>
          <p:cNvSpPr txBox="1"/>
          <p:nvPr/>
        </p:nvSpPr>
        <p:spPr>
          <a:xfrm>
            <a:off x="6914310" y="1022840"/>
            <a:ext cx="2324307" cy="600164"/>
          </a:xfrm>
          <a:prstGeom prst="rect">
            <a:avLst/>
          </a:prstGeom>
          <a:noFill/>
        </p:spPr>
        <p:txBody>
          <a:bodyPr wrap="square">
            <a:spAutoFit/>
          </a:bodyPr>
          <a:lstStyle/>
          <a:p>
            <a:r>
              <a:rPr kumimoji="0" lang="ru-RU" sz="1100" b="0" i="0" u="none" strike="noStrike" kern="1200" cap="none" spc="0" normalizeH="0" baseline="0" noProof="0" dirty="0">
                <a:ln>
                  <a:noFill/>
                </a:ln>
                <a:solidFill>
                  <a:srgbClr val="33B8E4"/>
                </a:solidFill>
                <a:effectLst/>
                <a:uLnTx/>
                <a:uFillTx/>
                <a:latin typeface="Gilroy SemiBold" panose="00000700000000000000" pitchFamily="2" charset="-52"/>
              </a:rPr>
              <a:t>4223</a:t>
            </a:r>
          </a:p>
          <a:p>
            <a:r>
              <a:rPr kumimoji="0" lang="ru-RU" sz="1100" b="0" i="0" u="none" strike="noStrike" kern="1200" cap="none" spc="0" normalizeH="0" baseline="0" noProof="0" dirty="0">
                <a:ln>
                  <a:noFill/>
                </a:ln>
                <a:solidFill>
                  <a:srgbClr val="33B8E4"/>
                </a:solidFill>
                <a:effectLst/>
                <a:uLnTx/>
                <a:uFillTx/>
                <a:latin typeface="Gilroy UltraLight" panose="00000300000000000000" pitchFamily="2" charset="-52"/>
              </a:rPr>
              <a:t>в реестре российского </a:t>
            </a:r>
            <a:r>
              <a:rPr kumimoji="0" lang="ru-RU" sz="1100" b="0" i="0" u="none" strike="noStrike" kern="1200" cap="none" spc="0" normalizeH="0" baseline="0" noProof="0" dirty="0">
                <a:ln>
                  <a:noFill/>
                </a:ln>
                <a:solidFill>
                  <a:srgbClr val="33B8E4"/>
                </a:solidFill>
                <a:effectLst/>
                <a:uLnTx/>
                <a:uFillTx/>
                <a:latin typeface="Gilroy" panose="00000500000000000000" pitchFamily="2" charset="-52"/>
              </a:rPr>
              <a:t>ПО </a:t>
            </a:r>
            <a:r>
              <a:rPr kumimoji="0" lang="ru-RU" sz="1100" b="0" i="0" u="none" strike="noStrike" kern="1200" cap="none" spc="0" normalizeH="0" baseline="0" noProof="0" dirty="0" err="1">
                <a:ln>
                  <a:noFill/>
                </a:ln>
                <a:solidFill>
                  <a:schemeClr val="bg1"/>
                </a:solidFill>
                <a:effectLst/>
                <a:uLnTx/>
                <a:uFillTx/>
                <a:latin typeface="Gilroy SemiBold" panose="00000700000000000000" pitchFamily="2" charset="-52"/>
              </a:rPr>
              <a:t>Минцифры</a:t>
            </a:r>
            <a:r>
              <a:rPr kumimoji="0" lang="ru-RU" sz="1100" b="0" i="0" u="none" strike="noStrike" kern="1200" cap="none" spc="0" normalizeH="0" baseline="0" noProof="0" dirty="0">
                <a:ln>
                  <a:noFill/>
                </a:ln>
                <a:solidFill>
                  <a:schemeClr val="bg1"/>
                </a:solidFill>
                <a:effectLst/>
                <a:uLnTx/>
                <a:uFillTx/>
                <a:latin typeface="Gilroy SemiBold" panose="00000700000000000000" pitchFamily="2" charset="-52"/>
              </a:rPr>
              <a:t> РФ</a:t>
            </a:r>
            <a:endParaRPr lang="ru-RU" dirty="0">
              <a:solidFill>
                <a:schemeClr val="bg1"/>
              </a:solidFill>
              <a:latin typeface="Gilroy SemiBold" panose="00000700000000000000" pitchFamily="2" charset="-52"/>
            </a:endParaRPr>
          </a:p>
        </p:txBody>
      </p:sp>
      <p:sp>
        <p:nvSpPr>
          <p:cNvPr id="27" name="TextBox 26">
            <a:extLst>
              <a:ext uri="{FF2B5EF4-FFF2-40B4-BE49-F238E27FC236}">
                <a16:creationId xmlns:a16="http://schemas.microsoft.com/office/drawing/2014/main" id="{33AFD2D1-5C97-BD8F-AF61-0385C8990A63}"/>
              </a:ext>
            </a:extLst>
          </p:cNvPr>
          <p:cNvSpPr txBox="1"/>
          <p:nvPr/>
        </p:nvSpPr>
        <p:spPr>
          <a:xfrm>
            <a:off x="9196791" y="1022840"/>
            <a:ext cx="2672472" cy="769441"/>
          </a:xfrm>
          <a:prstGeom prst="rect">
            <a:avLst/>
          </a:prstGeom>
          <a:noFill/>
        </p:spPr>
        <p:txBody>
          <a:bodyPr wrap="square">
            <a:spAutoFit/>
          </a:bodyPr>
          <a:lstStyle/>
          <a:p>
            <a:r>
              <a:rPr kumimoji="0" lang="ru-RU" sz="1100" b="0" i="0" u="none" strike="noStrike" kern="1200" cap="none" spc="0" normalizeH="0" baseline="0" noProof="0" dirty="0">
                <a:ln>
                  <a:noFill/>
                </a:ln>
                <a:solidFill>
                  <a:srgbClr val="33B8E4"/>
                </a:solidFill>
                <a:effectLst/>
                <a:uLnTx/>
                <a:uFillTx/>
                <a:latin typeface="Gilroy SemiBold" panose="00000700000000000000" pitchFamily="2" charset="-52"/>
              </a:rPr>
              <a:t>635</a:t>
            </a:r>
          </a:p>
          <a:p>
            <a:r>
              <a:rPr kumimoji="0" lang="ru-RU" sz="1100" b="0" i="0" u="none" strike="noStrike" kern="1200" cap="none" spc="0" normalizeH="0" baseline="0" noProof="0" dirty="0">
                <a:ln>
                  <a:noFill/>
                </a:ln>
                <a:solidFill>
                  <a:srgbClr val="33B8E4"/>
                </a:solidFill>
                <a:effectLst/>
                <a:uLnTx/>
                <a:uFillTx/>
                <a:latin typeface="Gilroy UltraLight" panose="00000300000000000000" pitchFamily="2" charset="-52"/>
              </a:rPr>
              <a:t>в реестре апробированных </a:t>
            </a:r>
            <a:br>
              <a:rPr kumimoji="0" lang="ru-RU" sz="1100" b="0" i="0" u="none" strike="noStrike" kern="1200" cap="none" spc="0" normalizeH="0" baseline="0" noProof="0" dirty="0">
                <a:ln>
                  <a:noFill/>
                </a:ln>
                <a:solidFill>
                  <a:srgbClr val="33B8E4"/>
                </a:solidFill>
                <a:effectLst/>
                <a:uLnTx/>
                <a:uFillTx/>
                <a:latin typeface="Gilroy UltraLight" panose="00000300000000000000" pitchFamily="2" charset="-52"/>
              </a:rPr>
            </a:br>
            <a:r>
              <a:rPr kumimoji="0" lang="ru-RU" sz="1100" b="0" i="0" u="none" strike="noStrike" kern="1200" cap="none" spc="0" normalizeH="0" baseline="0" noProof="0" dirty="0">
                <a:ln>
                  <a:noFill/>
                </a:ln>
                <a:solidFill>
                  <a:srgbClr val="33B8E4"/>
                </a:solidFill>
                <a:effectLst/>
                <a:uLnTx/>
                <a:uFillTx/>
                <a:latin typeface="Gilroy UltraLight" panose="00000300000000000000" pitchFamily="2" charset="-52"/>
              </a:rPr>
              <a:t>IT-решений</a:t>
            </a:r>
            <a:r>
              <a:rPr kumimoji="0" lang="en-US" sz="1100" b="0" i="0" u="none" strike="noStrike" kern="1200" cap="none" spc="0" normalizeH="0" baseline="0" noProof="0" dirty="0">
                <a:ln>
                  <a:noFill/>
                </a:ln>
                <a:solidFill>
                  <a:srgbClr val="33B8E4"/>
                </a:solidFill>
                <a:effectLst/>
                <a:uLnTx/>
                <a:uFillTx/>
                <a:latin typeface="Gilroy UltraLight" panose="00000300000000000000" pitchFamily="2" charset="-52"/>
              </a:rPr>
              <a:t> </a:t>
            </a:r>
            <a:r>
              <a:rPr kumimoji="0" lang="ru-RU" sz="1100" b="0" i="0" u="none" strike="noStrike" kern="1200" cap="none" spc="0" normalizeH="0" baseline="0" noProof="0" dirty="0">
                <a:ln>
                  <a:noFill/>
                </a:ln>
                <a:solidFill>
                  <a:srgbClr val="33B8E4"/>
                </a:solidFill>
                <a:effectLst/>
                <a:uLnTx/>
                <a:uFillTx/>
                <a:latin typeface="Gilroy UltraLight" panose="00000300000000000000" pitchFamily="2" charset="-52"/>
              </a:rPr>
              <a:t>Технопарка</a:t>
            </a:r>
            <a:r>
              <a:rPr kumimoji="0" lang="en-US" sz="1100" b="0" i="0" u="none" strike="noStrike" kern="1200" cap="none" spc="0" normalizeH="0" baseline="0" noProof="0" dirty="0">
                <a:ln>
                  <a:noFill/>
                </a:ln>
                <a:solidFill>
                  <a:srgbClr val="33B8E4"/>
                </a:solidFill>
                <a:effectLst/>
                <a:uLnTx/>
                <a:uFillTx/>
                <a:latin typeface="Gilroy UltraLight" panose="00000300000000000000" pitchFamily="2" charset="-52"/>
              </a:rPr>
              <a:t> </a:t>
            </a:r>
            <a:br>
              <a:rPr lang="en-US" sz="1100" dirty="0">
                <a:solidFill>
                  <a:srgbClr val="33B8E4"/>
                </a:solidFill>
                <a:latin typeface="Gilroy UltraLight" panose="00000300000000000000" pitchFamily="2" charset="-52"/>
              </a:rPr>
            </a:br>
            <a:r>
              <a:rPr kumimoji="0" lang="ru-RU" sz="1100" b="0" i="0" u="none" strike="noStrike" kern="1200" cap="none" spc="0" normalizeH="0" baseline="0" noProof="0" dirty="0">
                <a:ln>
                  <a:noFill/>
                </a:ln>
                <a:solidFill>
                  <a:schemeClr val="bg1"/>
                </a:solidFill>
                <a:effectLst/>
                <a:uLnTx/>
                <a:uFillTx/>
                <a:latin typeface="Gilroy SemiBold" panose="00000700000000000000" pitchFamily="2" charset="-52"/>
              </a:rPr>
              <a:t>ПАО “Газпром нефть”</a:t>
            </a:r>
            <a:endParaRPr lang="ru-RU" dirty="0">
              <a:solidFill>
                <a:schemeClr val="bg1"/>
              </a:solidFill>
              <a:latin typeface="Gilroy SemiBold" panose="00000700000000000000" pitchFamily="2" charset="-52"/>
            </a:endParaRPr>
          </a:p>
        </p:txBody>
      </p:sp>
      <p:sp>
        <p:nvSpPr>
          <p:cNvPr id="4" name="Прямоугольник: скругленные углы 3">
            <a:extLst>
              <a:ext uri="{FF2B5EF4-FFF2-40B4-BE49-F238E27FC236}">
                <a16:creationId xmlns:a16="http://schemas.microsoft.com/office/drawing/2014/main" id="{6C17EF9F-B92D-B366-C73F-654CE00A1A39}"/>
              </a:ext>
            </a:extLst>
          </p:cNvPr>
          <p:cNvSpPr/>
          <p:nvPr/>
        </p:nvSpPr>
        <p:spPr>
          <a:xfrm>
            <a:off x="9050721" y="3565413"/>
            <a:ext cx="2648515" cy="976439"/>
          </a:xfrm>
          <a:prstGeom prst="roundRect">
            <a:avLst>
              <a:gd name="adj" fmla="val 8130"/>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3C7783A1-2093-FAAD-EEED-8A736746366C}"/>
              </a:ext>
            </a:extLst>
          </p:cNvPr>
          <p:cNvSpPr txBox="1"/>
          <p:nvPr/>
        </p:nvSpPr>
        <p:spPr>
          <a:xfrm>
            <a:off x="9283291" y="3741189"/>
            <a:ext cx="16797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chemeClr val="bg1"/>
                </a:solidFill>
                <a:latin typeface="Gilroy UltraLight" panose="00000300000000000000" pitchFamily="2" charset="-52"/>
              </a:rPr>
              <a:t>Информационное с</a:t>
            </a:r>
            <a:r>
              <a:rPr kumimoji="0" lang="ru-RU" sz="1200" b="0" i="0" u="none" strike="noStrike" kern="1200" cap="none" spc="0" normalizeH="0" baseline="0" noProof="0" dirty="0" err="1">
                <a:ln>
                  <a:noFill/>
                </a:ln>
                <a:solidFill>
                  <a:schemeClr val="bg1"/>
                </a:solidFill>
                <a:effectLst/>
                <a:uLnTx/>
                <a:uFillTx/>
                <a:latin typeface="Gilroy UltraLight" panose="00000300000000000000" pitchFamily="2" charset="-52"/>
              </a:rPr>
              <a:t>опровождение</a:t>
            </a:r>
            <a:r>
              <a:rPr kumimoji="0" lang="ru-RU" sz="1200" b="0" i="0" u="none" strike="noStrike" kern="1200" cap="none" spc="0" normalizeH="0" baseline="0" noProof="0" dirty="0">
                <a:ln>
                  <a:noFill/>
                </a:ln>
                <a:solidFill>
                  <a:schemeClr val="bg1"/>
                </a:solidFill>
                <a:effectLst/>
                <a:uLnTx/>
                <a:uFillTx/>
                <a:latin typeface="Gilroy UltraLight" panose="00000300000000000000" pitchFamily="2" charset="-52"/>
              </a:rPr>
              <a:t> </a:t>
            </a:r>
            <a:br>
              <a:rPr kumimoji="0" lang="ru-RU" sz="1200" b="0" i="0" u="none" strike="noStrike" kern="1200" cap="none" spc="0" normalizeH="0" baseline="0" noProof="0" dirty="0">
                <a:ln>
                  <a:noFill/>
                </a:ln>
                <a:solidFill>
                  <a:schemeClr val="bg1"/>
                </a:solidFill>
                <a:effectLst/>
                <a:uLnTx/>
                <a:uFillTx/>
                <a:latin typeface="Gilroy UltraLight" panose="00000300000000000000" pitchFamily="2" charset="-52"/>
              </a:rPr>
            </a:br>
            <a:r>
              <a:rPr kumimoji="0" lang="ru-RU" sz="1200" b="0" i="0" u="none" strike="noStrike" kern="1200" cap="none" spc="0" normalizeH="0" baseline="0" noProof="0" dirty="0">
                <a:ln>
                  <a:noFill/>
                </a:ln>
                <a:solidFill>
                  <a:schemeClr val="bg1"/>
                </a:solidFill>
                <a:effectLst/>
                <a:uLnTx/>
                <a:uFillTx/>
                <a:latin typeface="Gilroy SemiBold" panose="00000700000000000000" pitchFamily="2" charset="-52"/>
              </a:rPr>
              <a:t>бурения</a:t>
            </a:r>
          </a:p>
        </p:txBody>
      </p:sp>
      <p:grpSp>
        <p:nvGrpSpPr>
          <p:cNvPr id="72" name="Группа 71">
            <a:extLst>
              <a:ext uri="{FF2B5EF4-FFF2-40B4-BE49-F238E27FC236}">
                <a16:creationId xmlns:a16="http://schemas.microsoft.com/office/drawing/2014/main" id="{DDAC0E60-4883-2A54-F308-78DD830ED34B}"/>
              </a:ext>
            </a:extLst>
          </p:cNvPr>
          <p:cNvGrpSpPr/>
          <p:nvPr/>
        </p:nvGrpSpPr>
        <p:grpSpPr>
          <a:xfrm>
            <a:off x="6802167" y="1084462"/>
            <a:ext cx="2248436" cy="658612"/>
            <a:chOff x="6802167" y="5846972"/>
            <a:chExt cx="2248436" cy="1040542"/>
          </a:xfrm>
        </p:grpSpPr>
        <p:cxnSp>
          <p:nvCxnSpPr>
            <p:cNvPr id="67" name="Прямая соединительная линия 66">
              <a:extLst>
                <a:ext uri="{FF2B5EF4-FFF2-40B4-BE49-F238E27FC236}">
                  <a16:creationId xmlns:a16="http://schemas.microsoft.com/office/drawing/2014/main" id="{7091517E-785D-6EE4-3132-972A3DC61D7F}"/>
                </a:ext>
              </a:extLst>
            </p:cNvPr>
            <p:cNvCxnSpPr>
              <a:cxnSpLocks/>
            </p:cNvCxnSpPr>
            <p:nvPr/>
          </p:nvCxnSpPr>
          <p:spPr>
            <a:xfrm>
              <a:off x="6802167" y="5846972"/>
              <a:ext cx="0" cy="781084"/>
            </a:xfrm>
            <a:prstGeom prst="line">
              <a:avLst/>
            </a:prstGeom>
            <a:ln>
              <a:solidFill>
                <a:srgbClr val="33B8E4">
                  <a:alpha val="50000"/>
                </a:srgbClr>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a:extLst>
                <a:ext uri="{FF2B5EF4-FFF2-40B4-BE49-F238E27FC236}">
                  <a16:creationId xmlns:a16="http://schemas.microsoft.com/office/drawing/2014/main" id="{13D9FA38-B568-23B0-62D4-AD1F4A4A3412}"/>
                </a:ext>
              </a:extLst>
            </p:cNvPr>
            <p:cNvCxnSpPr>
              <a:cxnSpLocks/>
            </p:cNvCxnSpPr>
            <p:nvPr/>
          </p:nvCxnSpPr>
          <p:spPr>
            <a:xfrm>
              <a:off x="9050603" y="5846972"/>
              <a:ext cx="0" cy="1040542"/>
            </a:xfrm>
            <a:prstGeom prst="line">
              <a:avLst/>
            </a:prstGeom>
            <a:ln>
              <a:solidFill>
                <a:srgbClr val="33B8E4">
                  <a:alpha val="50000"/>
                </a:srgbClr>
              </a:solidFill>
            </a:ln>
          </p:spPr>
          <p:style>
            <a:lnRef idx="1">
              <a:schemeClr val="accent1"/>
            </a:lnRef>
            <a:fillRef idx="0">
              <a:schemeClr val="accent1"/>
            </a:fillRef>
            <a:effectRef idx="0">
              <a:schemeClr val="accent1"/>
            </a:effectRef>
            <a:fontRef idx="minor">
              <a:schemeClr val="tx1"/>
            </a:fontRef>
          </p:style>
        </p:cxnSp>
      </p:grpSp>
      <p:pic>
        <p:nvPicPr>
          <p:cNvPr id="3" name="Рисунок 2">
            <a:extLst>
              <a:ext uri="{FF2B5EF4-FFF2-40B4-BE49-F238E27FC236}">
                <a16:creationId xmlns:a16="http://schemas.microsoft.com/office/drawing/2014/main" id="{26D81EE5-674E-D7BD-41DE-A18FB632C8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19054" y="7829834"/>
            <a:ext cx="273834" cy="273834"/>
          </a:xfrm>
          <a:prstGeom prst="rect">
            <a:avLst/>
          </a:prstGeom>
        </p:spPr>
      </p:pic>
      <p:grpSp>
        <p:nvGrpSpPr>
          <p:cNvPr id="106" name="Группа 105">
            <a:extLst>
              <a:ext uri="{FF2B5EF4-FFF2-40B4-BE49-F238E27FC236}">
                <a16:creationId xmlns:a16="http://schemas.microsoft.com/office/drawing/2014/main" id="{B194FA1E-8476-7FC7-AA2F-CA0EC2882F4D}"/>
              </a:ext>
            </a:extLst>
          </p:cNvPr>
          <p:cNvGrpSpPr/>
          <p:nvPr/>
        </p:nvGrpSpPr>
        <p:grpSpPr>
          <a:xfrm>
            <a:off x="2947895" y="4403398"/>
            <a:ext cx="282394" cy="282394"/>
            <a:chOff x="3075184" y="3145316"/>
            <a:chExt cx="282394" cy="282394"/>
          </a:xfrm>
        </p:grpSpPr>
        <p:sp>
          <p:nvSpPr>
            <p:cNvPr id="107" name="Овал 106">
              <a:extLst>
                <a:ext uri="{FF2B5EF4-FFF2-40B4-BE49-F238E27FC236}">
                  <a16:creationId xmlns:a16="http://schemas.microsoft.com/office/drawing/2014/main" id="{5F1FDEEA-8CF2-731D-A36E-F6C3714E5CDA}"/>
                </a:ext>
              </a:extLst>
            </p:cNvPr>
            <p:cNvSpPr/>
            <p:nvPr/>
          </p:nvSpPr>
          <p:spPr>
            <a:xfrm>
              <a:off x="3075184" y="3145316"/>
              <a:ext cx="282394" cy="282394"/>
            </a:xfrm>
            <a:prstGeom prst="ellipse">
              <a:avLst/>
            </a:prstGeom>
            <a:solidFill>
              <a:srgbClr val="33B8E4">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Овал 107">
              <a:extLst>
                <a:ext uri="{FF2B5EF4-FFF2-40B4-BE49-F238E27FC236}">
                  <a16:creationId xmlns:a16="http://schemas.microsoft.com/office/drawing/2014/main" id="{4C87BFBA-F2B2-4551-12BA-9ECE6FD35082}"/>
                </a:ext>
              </a:extLst>
            </p:cNvPr>
            <p:cNvSpPr/>
            <p:nvPr/>
          </p:nvSpPr>
          <p:spPr>
            <a:xfrm>
              <a:off x="3158906" y="3229038"/>
              <a:ext cx="114950" cy="114950"/>
            </a:xfrm>
            <a:prstGeom prst="ellipse">
              <a:avLst/>
            </a:prstGeom>
            <a:solidFill>
              <a:srgbClr val="33B8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9" name="Группа 108">
            <a:extLst>
              <a:ext uri="{FF2B5EF4-FFF2-40B4-BE49-F238E27FC236}">
                <a16:creationId xmlns:a16="http://schemas.microsoft.com/office/drawing/2014/main" id="{E7ABA518-14DC-8E27-52A9-976DD4583200}"/>
              </a:ext>
            </a:extLst>
          </p:cNvPr>
          <p:cNvGrpSpPr/>
          <p:nvPr/>
        </p:nvGrpSpPr>
        <p:grpSpPr>
          <a:xfrm>
            <a:off x="9184025" y="4403398"/>
            <a:ext cx="282394" cy="282394"/>
            <a:chOff x="3075184" y="3145316"/>
            <a:chExt cx="282394" cy="282394"/>
          </a:xfrm>
        </p:grpSpPr>
        <p:sp>
          <p:nvSpPr>
            <p:cNvPr id="110" name="Овал 109">
              <a:extLst>
                <a:ext uri="{FF2B5EF4-FFF2-40B4-BE49-F238E27FC236}">
                  <a16:creationId xmlns:a16="http://schemas.microsoft.com/office/drawing/2014/main" id="{51893A2A-D1CB-9CA9-73BB-0BBFC76CDDA7}"/>
                </a:ext>
              </a:extLst>
            </p:cNvPr>
            <p:cNvSpPr/>
            <p:nvPr/>
          </p:nvSpPr>
          <p:spPr>
            <a:xfrm>
              <a:off x="3075184" y="3145316"/>
              <a:ext cx="282394" cy="282394"/>
            </a:xfrm>
            <a:prstGeom prst="ellipse">
              <a:avLst/>
            </a:prstGeom>
            <a:solidFill>
              <a:srgbClr val="33B8E4">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Овал 110">
              <a:extLst>
                <a:ext uri="{FF2B5EF4-FFF2-40B4-BE49-F238E27FC236}">
                  <a16:creationId xmlns:a16="http://schemas.microsoft.com/office/drawing/2014/main" id="{B223F553-979D-ADDC-6202-88192FC2D266}"/>
                </a:ext>
              </a:extLst>
            </p:cNvPr>
            <p:cNvSpPr/>
            <p:nvPr/>
          </p:nvSpPr>
          <p:spPr>
            <a:xfrm>
              <a:off x="3158906" y="3229038"/>
              <a:ext cx="114950" cy="114950"/>
            </a:xfrm>
            <a:prstGeom prst="ellipse">
              <a:avLst/>
            </a:prstGeom>
            <a:solidFill>
              <a:srgbClr val="33B8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3" name="TextBox 62">
            <a:extLst>
              <a:ext uri="{FF2B5EF4-FFF2-40B4-BE49-F238E27FC236}">
                <a16:creationId xmlns:a16="http://schemas.microsoft.com/office/drawing/2014/main" id="{2B320ADD-B8B6-E951-0FE1-C9C2C7E64F8A}"/>
              </a:ext>
            </a:extLst>
          </p:cNvPr>
          <p:cNvSpPr txBox="1"/>
          <p:nvPr/>
        </p:nvSpPr>
        <p:spPr>
          <a:xfrm>
            <a:off x="997791" y="3741189"/>
            <a:ext cx="2493266" cy="646331"/>
          </a:xfrm>
          <a:prstGeom prst="rect">
            <a:avLst/>
          </a:prstGeom>
          <a:noFill/>
        </p:spPr>
        <p:txBody>
          <a:bodyPr wrap="square">
            <a:spAutoFit/>
          </a:bodyPr>
          <a:lstStyle/>
          <a:p>
            <a:r>
              <a:rPr kumimoji="0" lang="ru-RU" sz="1200" b="0" i="0" u="none" strike="noStrike" kern="1200" cap="none" spc="0" normalizeH="0" baseline="0" noProof="0" dirty="0">
                <a:ln>
                  <a:noFill/>
                </a:ln>
                <a:solidFill>
                  <a:schemeClr val="bg1"/>
                </a:solidFill>
                <a:effectLst/>
                <a:uLnTx/>
                <a:uFillTx/>
                <a:latin typeface="Gilroy UltraLight" panose="00000300000000000000" pitchFamily="2" charset="-52"/>
              </a:rPr>
              <a:t>Контроль </a:t>
            </a:r>
            <a:r>
              <a:rPr kumimoji="0" lang="ru-RU" sz="1200" b="0" i="0" u="none" strike="noStrike" kern="1200" cap="none" spc="0" normalizeH="0" baseline="0" noProof="0" dirty="0">
                <a:ln>
                  <a:noFill/>
                </a:ln>
                <a:solidFill>
                  <a:schemeClr val="bg1"/>
                </a:solidFill>
                <a:effectLst/>
                <a:uLnTx/>
                <a:uFillTx/>
                <a:latin typeface="Gilroy SemiBold" panose="00000700000000000000" pitchFamily="2" charset="-52"/>
              </a:rPr>
              <a:t>за разработкой </a:t>
            </a:r>
            <a:r>
              <a:rPr kumimoji="0" lang="ru-RU" sz="1200" b="0" i="0" u="none" strike="noStrike" kern="1200" cap="none" spc="0" normalizeH="0" baseline="0" noProof="0" dirty="0">
                <a:ln>
                  <a:noFill/>
                </a:ln>
                <a:solidFill>
                  <a:schemeClr val="bg1"/>
                </a:solidFill>
                <a:effectLst/>
                <a:uLnTx/>
                <a:uFillTx/>
                <a:latin typeface="Gilroy UltraLight" panose="00000300000000000000" pitchFamily="2" charset="-52"/>
              </a:rPr>
              <a:t>месторождений нефти </a:t>
            </a:r>
            <a:br>
              <a:rPr kumimoji="0" lang="ru-RU" sz="1200" b="0" i="0" u="none" strike="noStrike" kern="1200" cap="none" spc="0" normalizeH="0" baseline="0" noProof="0" dirty="0">
                <a:ln>
                  <a:noFill/>
                </a:ln>
                <a:solidFill>
                  <a:schemeClr val="bg1"/>
                </a:solidFill>
                <a:effectLst/>
                <a:uLnTx/>
                <a:uFillTx/>
                <a:latin typeface="Gilroy UltraLight" panose="00000300000000000000" pitchFamily="2" charset="-52"/>
              </a:rPr>
            </a:br>
            <a:r>
              <a:rPr kumimoji="0" lang="ru-RU" sz="1200" b="0" i="0" u="none" strike="noStrike" kern="1200" cap="none" spc="0" normalizeH="0" baseline="0" noProof="0" dirty="0">
                <a:ln>
                  <a:noFill/>
                </a:ln>
                <a:solidFill>
                  <a:schemeClr val="bg1"/>
                </a:solidFill>
                <a:effectLst/>
                <a:uLnTx/>
                <a:uFillTx/>
                <a:latin typeface="Gilroy UltraLight" panose="00000300000000000000" pitchFamily="2" charset="-52"/>
              </a:rPr>
              <a:t>и газа</a:t>
            </a:r>
          </a:p>
        </p:txBody>
      </p:sp>
      <p:pic>
        <p:nvPicPr>
          <p:cNvPr id="65" name="Рисунок 64">
            <a:extLst>
              <a:ext uri="{FF2B5EF4-FFF2-40B4-BE49-F238E27FC236}">
                <a16:creationId xmlns:a16="http://schemas.microsoft.com/office/drawing/2014/main" id="{90DE7BDB-84A7-F063-CF06-8D7B173B5E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4843" y="7829834"/>
            <a:ext cx="210712" cy="210712"/>
          </a:xfrm>
          <a:prstGeom prst="rect">
            <a:avLst/>
          </a:prstGeom>
        </p:spPr>
      </p:pic>
      <p:cxnSp>
        <p:nvCxnSpPr>
          <p:cNvPr id="21" name="Прямая соединительная линия 20">
            <a:extLst>
              <a:ext uri="{FF2B5EF4-FFF2-40B4-BE49-F238E27FC236}">
                <a16:creationId xmlns:a16="http://schemas.microsoft.com/office/drawing/2014/main" id="{57361C76-8F56-BF78-65EE-C7085960BD0E}"/>
              </a:ext>
            </a:extLst>
          </p:cNvPr>
          <p:cNvCxnSpPr>
            <a:cxnSpLocks/>
            <a:stCxn id="110" idx="3"/>
          </p:cNvCxnSpPr>
          <p:nvPr/>
        </p:nvCxnSpPr>
        <p:spPr>
          <a:xfrm flipH="1">
            <a:off x="8162897" y="4644436"/>
            <a:ext cx="1062484" cy="569800"/>
          </a:xfrm>
          <a:prstGeom prst="line">
            <a:avLst/>
          </a:prstGeom>
          <a:ln w="19050">
            <a:gradFill>
              <a:gsLst>
                <a:gs pos="0">
                  <a:srgbClr val="33B8E4">
                    <a:alpha val="50000"/>
                  </a:srgbClr>
                </a:gs>
                <a:gs pos="100000">
                  <a:srgbClr val="33B8E4">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a:extLst>
              <a:ext uri="{FF2B5EF4-FFF2-40B4-BE49-F238E27FC236}">
                <a16:creationId xmlns:a16="http://schemas.microsoft.com/office/drawing/2014/main" id="{B04D6F96-4E3C-1FAB-AFC7-A23FCA636B45}"/>
              </a:ext>
            </a:extLst>
          </p:cNvPr>
          <p:cNvCxnSpPr>
            <a:cxnSpLocks/>
            <a:stCxn id="107" idx="5"/>
          </p:cNvCxnSpPr>
          <p:nvPr/>
        </p:nvCxnSpPr>
        <p:spPr>
          <a:xfrm>
            <a:off x="3188933" y="4644436"/>
            <a:ext cx="814213" cy="532441"/>
          </a:xfrm>
          <a:prstGeom prst="line">
            <a:avLst/>
          </a:prstGeom>
          <a:ln w="19050">
            <a:gradFill>
              <a:gsLst>
                <a:gs pos="0">
                  <a:srgbClr val="33B8E4">
                    <a:alpha val="50000"/>
                  </a:srgbClr>
                </a:gs>
                <a:gs pos="100000">
                  <a:srgbClr val="33B8E4">
                    <a:alpha val="0"/>
                  </a:srgb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Рисунок 5">
            <a:extLst>
              <a:ext uri="{FF2B5EF4-FFF2-40B4-BE49-F238E27FC236}">
                <a16:creationId xmlns:a16="http://schemas.microsoft.com/office/drawing/2014/main" id="{D2CD622E-2899-01C8-7AC8-379BD1DA694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010403" y="1430639"/>
            <a:ext cx="151009" cy="151009"/>
          </a:xfrm>
          <a:prstGeom prst="rect">
            <a:avLst/>
          </a:prstGeom>
          <a:effectLst>
            <a:outerShdw blurRad="139700" dist="25400" dir="1980000" algn="ctr" rotWithShape="0">
              <a:schemeClr val="accent1">
                <a:lumMod val="60000"/>
                <a:lumOff val="40000"/>
                <a:alpha val="77000"/>
              </a:schemeClr>
            </a:outerShdw>
          </a:effectLst>
        </p:spPr>
      </p:pic>
      <p:sp>
        <p:nvSpPr>
          <p:cNvPr id="2" name="TextBox 1">
            <a:extLst>
              <a:ext uri="{FF2B5EF4-FFF2-40B4-BE49-F238E27FC236}">
                <a16:creationId xmlns:a16="http://schemas.microsoft.com/office/drawing/2014/main" id="{8F4DC8D1-B283-B9DE-0A73-F23DD9EF1800}"/>
              </a:ext>
            </a:extLst>
          </p:cNvPr>
          <p:cNvSpPr txBox="1"/>
          <p:nvPr/>
        </p:nvSpPr>
        <p:spPr>
          <a:xfrm>
            <a:off x="744797" y="1024054"/>
            <a:ext cx="5148228" cy="284693"/>
          </a:xfrm>
          <a:prstGeom prst="rect">
            <a:avLst/>
          </a:prstGeom>
          <a:noFill/>
        </p:spPr>
        <p:txBody>
          <a:bodyPr wrap="square">
            <a:spAutoFit/>
          </a:bodyPr>
          <a:lstStyle/>
          <a:p>
            <a:r>
              <a:rPr lang="ru-RU" sz="1250" spc="600" dirty="0">
                <a:solidFill>
                  <a:srgbClr val="33B8E4"/>
                </a:solidFill>
                <a:latin typeface="Nekst" panose="00000500000000000000" pitchFamily="2" charset="-52"/>
              </a:rPr>
              <a:t>ДОБЫВАЕМ НЕФТЬ ИЗ ДАННЫХ</a:t>
            </a:r>
          </a:p>
        </p:txBody>
      </p:sp>
      <p:grpSp>
        <p:nvGrpSpPr>
          <p:cNvPr id="70" name="Группа 69">
            <a:extLst>
              <a:ext uri="{FF2B5EF4-FFF2-40B4-BE49-F238E27FC236}">
                <a16:creationId xmlns:a16="http://schemas.microsoft.com/office/drawing/2014/main" id="{AF4268DD-2526-4AB2-A472-B564554A73E1}"/>
              </a:ext>
            </a:extLst>
          </p:cNvPr>
          <p:cNvGrpSpPr/>
          <p:nvPr/>
        </p:nvGrpSpPr>
        <p:grpSpPr>
          <a:xfrm>
            <a:off x="790632" y="1360691"/>
            <a:ext cx="4440190" cy="1044095"/>
            <a:chOff x="1199368" y="308029"/>
            <a:chExt cx="2515641" cy="591544"/>
          </a:xfrm>
        </p:grpSpPr>
        <p:sp>
          <p:nvSpPr>
            <p:cNvPr id="73" name="Полилиния: фигура 72">
              <a:extLst>
                <a:ext uri="{FF2B5EF4-FFF2-40B4-BE49-F238E27FC236}">
                  <a16:creationId xmlns:a16="http://schemas.microsoft.com/office/drawing/2014/main" id="{936956AC-6ACF-4C44-B97B-33DFFB9A07D7}"/>
                </a:ext>
              </a:extLst>
            </p:cNvPr>
            <p:cNvSpPr/>
            <p:nvPr/>
          </p:nvSpPr>
          <p:spPr>
            <a:xfrm>
              <a:off x="1199368" y="308029"/>
              <a:ext cx="955553" cy="591544"/>
            </a:xfrm>
            <a:custGeom>
              <a:avLst/>
              <a:gdLst>
                <a:gd name="connsiteX0" fmla="*/ 729951 w 955553"/>
                <a:gd name="connsiteY0" fmla="*/ 294348 h 591544"/>
                <a:gd name="connsiteX1" fmla="*/ 553051 w 955553"/>
                <a:gd name="connsiteY1" fmla="*/ 174187 h 591544"/>
                <a:gd name="connsiteX2" fmla="*/ 553051 w 955553"/>
                <a:gd name="connsiteY2" fmla="*/ 174187 h 591544"/>
                <a:gd name="connsiteX3" fmla="*/ 376151 w 955553"/>
                <a:gd name="connsiteY3" fmla="*/ 294348 h 591544"/>
                <a:gd name="connsiteX4" fmla="*/ 297536 w 955553"/>
                <a:gd name="connsiteY4" fmla="*/ 294348 h 591544"/>
                <a:gd name="connsiteX5" fmla="*/ 592223 w 955553"/>
                <a:gd name="connsiteY5" fmla="*/ 0 h 591544"/>
                <a:gd name="connsiteX6" fmla="*/ 773057 w 955553"/>
                <a:gd name="connsiteY6" fmla="*/ 294348 h 591544"/>
                <a:gd name="connsiteX7" fmla="*/ 729985 w 955553"/>
                <a:gd name="connsiteY7" fmla="*/ 294348 h 591544"/>
                <a:gd name="connsiteX8" fmla="*/ 741856 w 955553"/>
                <a:gd name="connsiteY8" fmla="*/ 387817 h 591544"/>
                <a:gd name="connsiteX9" fmla="*/ 553017 w 955553"/>
                <a:gd name="connsiteY9" fmla="*/ 554679 h 591544"/>
                <a:gd name="connsiteX10" fmla="*/ 472469 w 955553"/>
                <a:gd name="connsiteY10" fmla="*/ 536840 h 591544"/>
                <a:gd name="connsiteX11" fmla="*/ 417730 w 955553"/>
                <a:gd name="connsiteY11" fmla="*/ 591511 h 591544"/>
                <a:gd name="connsiteX12" fmla="*/ 955554 w 955553"/>
                <a:gd name="connsiteY12" fmla="*/ 591511 h 591544"/>
                <a:gd name="connsiteX13" fmla="*/ 830408 w 955553"/>
                <a:gd name="connsiteY13" fmla="*/ 387784 h 591544"/>
                <a:gd name="connsiteX14" fmla="*/ 801715 w 955553"/>
                <a:gd name="connsiteY14" fmla="*/ 341049 h 591544"/>
                <a:gd name="connsiteX15" fmla="*/ 554645 w 955553"/>
                <a:gd name="connsiteY15" fmla="*/ 341049 h 591544"/>
                <a:gd name="connsiteX16" fmla="*/ 554645 w 955553"/>
                <a:gd name="connsiteY16" fmla="*/ 387784 h 591544"/>
                <a:gd name="connsiteX17" fmla="*/ 741856 w 955553"/>
                <a:gd name="connsiteY17" fmla="*/ 387784 h 591544"/>
                <a:gd name="connsiteX18" fmla="*/ 434790 w 955553"/>
                <a:gd name="connsiteY18" fmla="*/ 513506 h 591544"/>
                <a:gd name="connsiteX19" fmla="*/ 362788 w 955553"/>
                <a:gd name="connsiteY19" fmla="*/ 364450 h 591544"/>
                <a:gd name="connsiteX20" fmla="*/ 364213 w 955553"/>
                <a:gd name="connsiteY20" fmla="*/ 341083 h 591544"/>
                <a:gd name="connsiteX21" fmla="*/ 250733 w 955553"/>
                <a:gd name="connsiteY21" fmla="*/ 341083 h 591544"/>
                <a:gd name="connsiteX22" fmla="*/ 0 w 955553"/>
                <a:gd name="connsiteY22" fmla="*/ 591545 h 591544"/>
                <a:gd name="connsiteX23" fmla="*/ 356684 w 955553"/>
                <a:gd name="connsiteY23" fmla="*/ 591545 h 591544"/>
                <a:gd name="connsiteX24" fmla="*/ 434824 w 955553"/>
                <a:gd name="connsiteY24" fmla="*/ 513506 h 59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5553" h="591544">
                  <a:moveTo>
                    <a:pt x="729951" y="294348"/>
                  </a:moveTo>
                  <a:cubicBezTo>
                    <a:pt x="702039" y="223974"/>
                    <a:pt x="633362" y="174187"/>
                    <a:pt x="553051" y="174187"/>
                  </a:cubicBezTo>
                  <a:lnTo>
                    <a:pt x="553051" y="174187"/>
                  </a:lnTo>
                  <a:cubicBezTo>
                    <a:pt x="472740" y="174187"/>
                    <a:pt x="404029" y="223974"/>
                    <a:pt x="376151" y="294348"/>
                  </a:cubicBezTo>
                  <a:lnTo>
                    <a:pt x="297536" y="294348"/>
                  </a:lnTo>
                  <a:lnTo>
                    <a:pt x="592223" y="0"/>
                  </a:lnTo>
                  <a:lnTo>
                    <a:pt x="773057" y="294348"/>
                  </a:lnTo>
                  <a:lnTo>
                    <a:pt x="729985" y="294348"/>
                  </a:lnTo>
                  <a:close/>
                  <a:moveTo>
                    <a:pt x="741856" y="387817"/>
                  </a:moveTo>
                  <a:cubicBezTo>
                    <a:pt x="730325" y="481864"/>
                    <a:pt x="650184" y="554679"/>
                    <a:pt x="553017" y="554679"/>
                  </a:cubicBezTo>
                  <a:cubicBezTo>
                    <a:pt x="524223" y="554679"/>
                    <a:pt x="496956" y="548303"/>
                    <a:pt x="472469" y="536840"/>
                  </a:cubicBezTo>
                  <a:lnTo>
                    <a:pt x="417730" y="591511"/>
                  </a:lnTo>
                  <a:lnTo>
                    <a:pt x="955554" y="591511"/>
                  </a:lnTo>
                  <a:lnTo>
                    <a:pt x="830408" y="387784"/>
                  </a:lnTo>
                  <a:lnTo>
                    <a:pt x="801715" y="341049"/>
                  </a:lnTo>
                  <a:lnTo>
                    <a:pt x="554645" y="341049"/>
                  </a:lnTo>
                  <a:lnTo>
                    <a:pt x="554645" y="387784"/>
                  </a:lnTo>
                  <a:lnTo>
                    <a:pt x="741856" y="387784"/>
                  </a:lnTo>
                  <a:close/>
                  <a:moveTo>
                    <a:pt x="434790" y="513506"/>
                  </a:moveTo>
                  <a:cubicBezTo>
                    <a:pt x="390904" y="478676"/>
                    <a:pt x="362788" y="424853"/>
                    <a:pt x="362788" y="364450"/>
                  </a:cubicBezTo>
                  <a:cubicBezTo>
                    <a:pt x="362788" y="356548"/>
                    <a:pt x="363263" y="348747"/>
                    <a:pt x="364213" y="341083"/>
                  </a:cubicBezTo>
                  <a:lnTo>
                    <a:pt x="250733" y="341083"/>
                  </a:lnTo>
                  <a:lnTo>
                    <a:pt x="0" y="591545"/>
                  </a:lnTo>
                  <a:lnTo>
                    <a:pt x="356684" y="591545"/>
                  </a:lnTo>
                  <a:lnTo>
                    <a:pt x="434824" y="513506"/>
                  </a:lnTo>
                  <a:close/>
                </a:path>
              </a:pathLst>
            </a:custGeom>
            <a:solidFill>
              <a:srgbClr val="FFFFFF"/>
            </a:solidFill>
            <a:ln w="3391" cap="flat">
              <a:noFill/>
              <a:prstDash val="solid"/>
              <a:miter/>
            </a:ln>
          </p:spPr>
          <p:txBody>
            <a:bodyPr rtlCol="0" anchor="ctr"/>
            <a:lstStyle/>
            <a:p>
              <a:endParaRPr lang="ru-RU"/>
            </a:p>
          </p:txBody>
        </p:sp>
        <p:sp>
          <p:nvSpPr>
            <p:cNvPr id="74" name="Полилиния: фигура 73">
              <a:extLst>
                <a:ext uri="{FF2B5EF4-FFF2-40B4-BE49-F238E27FC236}">
                  <a16:creationId xmlns:a16="http://schemas.microsoft.com/office/drawing/2014/main" id="{535E71C0-BFED-4CB1-A7E1-0C514653716D}"/>
                </a:ext>
              </a:extLst>
            </p:cNvPr>
            <p:cNvSpPr/>
            <p:nvPr/>
          </p:nvSpPr>
          <p:spPr>
            <a:xfrm>
              <a:off x="3641923" y="442400"/>
              <a:ext cx="73086" cy="365433"/>
            </a:xfrm>
            <a:custGeom>
              <a:avLst/>
              <a:gdLst>
                <a:gd name="connsiteX0" fmla="*/ 73087 w 73086"/>
                <a:gd name="connsiteY0" fmla="*/ 0 h 365433"/>
                <a:gd name="connsiteX1" fmla="*/ 73087 w 73086"/>
                <a:gd name="connsiteY1" fmla="*/ 365433 h 365433"/>
                <a:gd name="connsiteX2" fmla="*/ 0 w 73086"/>
                <a:gd name="connsiteY2" fmla="*/ 365433 h 365433"/>
                <a:gd name="connsiteX3" fmla="*/ 0 w 73086"/>
                <a:gd name="connsiteY3" fmla="*/ 0 h 365433"/>
                <a:gd name="connsiteX4" fmla="*/ 73087 w 73086"/>
                <a:gd name="connsiteY4" fmla="*/ 0 h 36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6" h="365433">
                  <a:moveTo>
                    <a:pt x="73087" y="0"/>
                  </a:moveTo>
                  <a:lnTo>
                    <a:pt x="73087" y="365433"/>
                  </a:lnTo>
                  <a:lnTo>
                    <a:pt x="0" y="365433"/>
                  </a:lnTo>
                  <a:lnTo>
                    <a:pt x="0" y="0"/>
                  </a:lnTo>
                  <a:lnTo>
                    <a:pt x="73087" y="0"/>
                  </a:lnTo>
                  <a:close/>
                </a:path>
              </a:pathLst>
            </a:custGeom>
            <a:solidFill>
              <a:srgbClr val="FFFFFF"/>
            </a:solidFill>
            <a:ln w="3391" cap="flat">
              <a:noFill/>
              <a:prstDash val="solid"/>
              <a:miter/>
            </a:ln>
          </p:spPr>
          <p:txBody>
            <a:bodyPr rtlCol="0" anchor="ctr"/>
            <a:lstStyle/>
            <a:p>
              <a:endParaRPr lang="ru-RU"/>
            </a:p>
          </p:txBody>
        </p:sp>
        <p:sp>
          <p:nvSpPr>
            <p:cNvPr id="75" name="Полилиния: фигура 74">
              <a:extLst>
                <a:ext uri="{FF2B5EF4-FFF2-40B4-BE49-F238E27FC236}">
                  <a16:creationId xmlns:a16="http://schemas.microsoft.com/office/drawing/2014/main" id="{1AF3B045-A0CB-4446-93FA-F99A6F30F33A}"/>
                </a:ext>
              </a:extLst>
            </p:cNvPr>
            <p:cNvSpPr/>
            <p:nvPr/>
          </p:nvSpPr>
          <p:spPr>
            <a:xfrm>
              <a:off x="3304062" y="538956"/>
              <a:ext cx="313272" cy="276711"/>
            </a:xfrm>
            <a:custGeom>
              <a:avLst/>
              <a:gdLst>
                <a:gd name="connsiteX0" fmla="*/ 312221 w 313272"/>
                <a:gd name="connsiteY0" fmla="*/ 156653 h 276711"/>
                <a:gd name="connsiteX1" fmla="*/ 75189 w 313272"/>
                <a:gd name="connsiteY1" fmla="*/ 156653 h 276711"/>
                <a:gd name="connsiteX2" fmla="*/ 160282 w 313272"/>
                <a:gd name="connsiteY2" fmla="*/ 219294 h 276711"/>
                <a:gd name="connsiteX3" fmla="*/ 230248 w 313272"/>
                <a:gd name="connsiteY3" fmla="*/ 189008 h 276711"/>
                <a:gd name="connsiteX4" fmla="*/ 304387 w 313272"/>
                <a:gd name="connsiteY4" fmla="*/ 189008 h 276711"/>
                <a:gd name="connsiteX5" fmla="*/ 157162 w 313272"/>
                <a:gd name="connsiteY5" fmla="*/ 276712 h 276711"/>
                <a:gd name="connsiteX6" fmla="*/ 0 w 313272"/>
                <a:gd name="connsiteY6" fmla="*/ 138882 h 276711"/>
                <a:gd name="connsiteX7" fmla="*/ 157162 w 313272"/>
                <a:gd name="connsiteY7" fmla="*/ 0 h 276711"/>
                <a:gd name="connsiteX8" fmla="*/ 313272 w 313272"/>
                <a:gd name="connsiteY8" fmla="*/ 138882 h 276711"/>
                <a:gd name="connsiteX9" fmla="*/ 312221 w 313272"/>
                <a:gd name="connsiteY9" fmla="*/ 156619 h 276711"/>
                <a:gd name="connsiteX10" fmla="*/ 75189 w 313272"/>
                <a:gd name="connsiteY10" fmla="*/ 120093 h 276711"/>
                <a:gd name="connsiteX11" fmla="*/ 238083 w 313272"/>
                <a:gd name="connsiteY11" fmla="*/ 120093 h 276711"/>
                <a:gd name="connsiteX12" fmla="*/ 157162 w 313272"/>
                <a:gd name="connsiteY12" fmla="*/ 59012 h 276711"/>
                <a:gd name="connsiteX13" fmla="*/ 75189 w 313272"/>
                <a:gd name="connsiteY13" fmla="*/ 120093 h 2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272" h="276711">
                  <a:moveTo>
                    <a:pt x="312221" y="156653"/>
                  </a:moveTo>
                  <a:lnTo>
                    <a:pt x="75189" y="156653"/>
                  </a:lnTo>
                  <a:cubicBezTo>
                    <a:pt x="83024" y="194231"/>
                    <a:pt x="116430" y="219294"/>
                    <a:pt x="160282" y="219294"/>
                  </a:cubicBezTo>
                  <a:cubicBezTo>
                    <a:pt x="191619" y="219294"/>
                    <a:pt x="216682" y="207797"/>
                    <a:pt x="230248" y="189008"/>
                  </a:cubicBezTo>
                  <a:lnTo>
                    <a:pt x="304387" y="189008"/>
                  </a:lnTo>
                  <a:cubicBezTo>
                    <a:pt x="284546" y="242254"/>
                    <a:pt x="228688" y="276712"/>
                    <a:pt x="157162" y="276712"/>
                  </a:cubicBezTo>
                  <a:cubicBezTo>
                    <a:pt x="67355" y="276712"/>
                    <a:pt x="0" y="217734"/>
                    <a:pt x="0" y="138882"/>
                  </a:cubicBezTo>
                  <a:cubicBezTo>
                    <a:pt x="0" y="60029"/>
                    <a:pt x="66812" y="0"/>
                    <a:pt x="157162" y="0"/>
                  </a:cubicBezTo>
                  <a:cubicBezTo>
                    <a:pt x="247511" y="0"/>
                    <a:pt x="313272" y="55858"/>
                    <a:pt x="313272" y="138882"/>
                  </a:cubicBezTo>
                  <a:cubicBezTo>
                    <a:pt x="313272" y="144613"/>
                    <a:pt x="313272" y="150888"/>
                    <a:pt x="312221" y="156619"/>
                  </a:cubicBezTo>
                  <a:close/>
                  <a:moveTo>
                    <a:pt x="75189" y="120093"/>
                  </a:moveTo>
                  <a:lnTo>
                    <a:pt x="238083" y="120093"/>
                  </a:lnTo>
                  <a:cubicBezTo>
                    <a:pt x="230757" y="83024"/>
                    <a:pt x="199962" y="59012"/>
                    <a:pt x="157162" y="59012"/>
                  </a:cubicBezTo>
                  <a:cubicBezTo>
                    <a:pt x="114361" y="59012"/>
                    <a:pt x="83024" y="83533"/>
                    <a:pt x="75189" y="120093"/>
                  </a:cubicBezTo>
                  <a:close/>
                </a:path>
              </a:pathLst>
            </a:custGeom>
            <a:solidFill>
              <a:srgbClr val="FFFFFF"/>
            </a:solidFill>
            <a:ln w="3391" cap="flat">
              <a:noFill/>
              <a:prstDash val="solid"/>
              <a:miter/>
            </a:ln>
          </p:spPr>
          <p:txBody>
            <a:bodyPr rtlCol="0" anchor="ctr"/>
            <a:lstStyle/>
            <a:p>
              <a:endParaRPr lang="ru-RU"/>
            </a:p>
          </p:txBody>
        </p:sp>
        <p:sp>
          <p:nvSpPr>
            <p:cNvPr id="76" name="Полилиния: фигура 75">
              <a:extLst>
                <a:ext uri="{FF2B5EF4-FFF2-40B4-BE49-F238E27FC236}">
                  <a16:creationId xmlns:a16="http://schemas.microsoft.com/office/drawing/2014/main" id="{2A606E80-8C72-445C-8EB4-4C872112B6BF}"/>
                </a:ext>
              </a:extLst>
            </p:cNvPr>
            <p:cNvSpPr/>
            <p:nvPr/>
          </p:nvSpPr>
          <p:spPr>
            <a:xfrm>
              <a:off x="2762644" y="538990"/>
              <a:ext cx="303843" cy="268877"/>
            </a:xfrm>
            <a:custGeom>
              <a:avLst/>
              <a:gdLst>
                <a:gd name="connsiteX0" fmla="*/ 73087 w 303843"/>
                <a:gd name="connsiteY0" fmla="*/ 147225 h 268877"/>
                <a:gd name="connsiteX1" fmla="*/ 73087 w 303843"/>
                <a:gd name="connsiteY1" fmla="*/ 268878 h 268877"/>
                <a:gd name="connsiteX2" fmla="*/ 0 w 303843"/>
                <a:gd name="connsiteY2" fmla="*/ 268878 h 268877"/>
                <a:gd name="connsiteX3" fmla="*/ 0 w 303843"/>
                <a:gd name="connsiteY3" fmla="*/ 7834 h 268877"/>
                <a:gd name="connsiteX4" fmla="*/ 65252 w 303843"/>
                <a:gd name="connsiteY4" fmla="*/ 7834 h 268877"/>
                <a:gd name="connsiteX5" fmla="*/ 72578 w 303843"/>
                <a:gd name="connsiteY5" fmla="*/ 50635 h 268877"/>
                <a:gd name="connsiteX6" fmla="*/ 170728 w 303843"/>
                <a:gd name="connsiteY6" fmla="*/ 0 h 268877"/>
                <a:gd name="connsiteX7" fmla="*/ 303844 w 303843"/>
                <a:gd name="connsiteY7" fmla="*/ 147225 h 268877"/>
                <a:gd name="connsiteX8" fmla="*/ 303844 w 303843"/>
                <a:gd name="connsiteY8" fmla="*/ 268878 h 268877"/>
                <a:gd name="connsiteX9" fmla="*/ 230757 w 303843"/>
                <a:gd name="connsiteY9" fmla="*/ 268878 h 268877"/>
                <a:gd name="connsiteX10" fmla="*/ 230757 w 303843"/>
                <a:gd name="connsiteY10" fmla="*/ 147225 h 268877"/>
                <a:gd name="connsiteX11" fmla="*/ 150888 w 303843"/>
                <a:gd name="connsiteY11" fmla="*/ 67355 h 268877"/>
                <a:gd name="connsiteX12" fmla="*/ 73087 w 303843"/>
                <a:gd name="connsiteY12" fmla="*/ 147225 h 2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843" h="268877">
                  <a:moveTo>
                    <a:pt x="73087" y="147225"/>
                  </a:moveTo>
                  <a:lnTo>
                    <a:pt x="73087" y="268878"/>
                  </a:lnTo>
                  <a:lnTo>
                    <a:pt x="0" y="268878"/>
                  </a:lnTo>
                  <a:lnTo>
                    <a:pt x="0" y="7834"/>
                  </a:lnTo>
                  <a:lnTo>
                    <a:pt x="65252" y="7834"/>
                  </a:lnTo>
                  <a:lnTo>
                    <a:pt x="72578" y="50635"/>
                  </a:lnTo>
                  <a:cubicBezTo>
                    <a:pt x="95538" y="19298"/>
                    <a:pt x="129996" y="0"/>
                    <a:pt x="170728" y="0"/>
                  </a:cubicBezTo>
                  <a:cubicBezTo>
                    <a:pt x="249037" y="0"/>
                    <a:pt x="303844" y="60029"/>
                    <a:pt x="303844" y="147225"/>
                  </a:cubicBezTo>
                  <a:lnTo>
                    <a:pt x="303844" y="268878"/>
                  </a:lnTo>
                  <a:lnTo>
                    <a:pt x="230757" y="268878"/>
                  </a:lnTo>
                  <a:lnTo>
                    <a:pt x="230757" y="147225"/>
                  </a:lnTo>
                  <a:cubicBezTo>
                    <a:pt x="230757" y="100253"/>
                    <a:pt x="197351" y="67355"/>
                    <a:pt x="150888" y="67355"/>
                  </a:cubicBezTo>
                  <a:cubicBezTo>
                    <a:pt x="104424" y="67355"/>
                    <a:pt x="73087" y="100253"/>
                    <a:pt x="73087" y="147225"/>
                  </a:cubicBezTo>
                  <a:close/>
                </a:path>
              </a:pathLst>
            </a:custGeom>
            <a:solidFill>
              <a:srgbClr val="FFFFFF"/>
            </a:solidFill>
            <a:ln w="3391" cap="flat">
              <a:noFill/>
              <a:prstDash val="solid"/>
              <a:miter/>
            </a:ln>
          </p:spPr>
          <p:txBody>
            <a:bodyPr rtlCol="0" anchor="ctr"/>
            <a:lstStyle/>
            <a:p>
              <a:endParaRPr lang="ru-RU"/>
            </a:p>
          </p:txBody>
        </p:sp>
        <p:sp>
          <p:nvSpPr>
            <p:cNvPr id="77" name="Полилиния: фигура 76">
              <a:extLst>
                <a:ext uri="{FF2B5EF4-FFF2-40B4-BE49-F238E27FC236}">
                  <a16:creationId xmlns:a16="http://schemas.microsoft.com/office/drawing/2014/main" id="{4224F720-97DB-450D-B13A-3E3217866B01}"/>
                </a:ext>
              </a:extLst>
            </p:cNvPr>
            <p:cNvSpPr/>
            <p:nvPr/>
          </p:nvSpPr>
          <p:spPr>
            <a:xfrm>
              <a:off x="2647062" y="546824"/>
              <a:ext cx="73086" cy="261043"/>
            </a:xfrm>
            <a:custGeom>
              <a:avLst/>
              <a:gdLst>
                <a:gd name="connsiteX0" fmla="*/ 73087 w 73086"/>
                <a:gd name="connsiteY0" fmla="*/ 261043 h 261043"/>
                <a:gd name="connsiteX1" fmla="*/ 0 w 73086"/>
                <a:gd name="connsiteY1" fmla="*/ 261043 h 261043"/>
                <a:gd name="connsiteX2" fmla="*/ 0 w 73086"/>
                <a:gd name="connsiteY2" fmla="*/ 0 h 261043"/>
                <a:gd name="connsiteX3" fmla="*/ 73087 w 73086"/>
                <a:gd name="connsiteY3" fmla="*/ 0 h 261043"/>
                <a:gd name="connsiteX4" fmla="*/ 73087 w 73086"/>
                <a:gd name="connsiteY4" fmla="*/ 261043 h 26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6" h="261043">
                  <a:moveTo>
                    <a:pt x="73087" y="261043"/>
                  </a:moveTo>
                  <a:lnTo>
                    <a:pt x="0" y="261043"/>
                  </a:lnTo>
                  <a:lnTo>
                    <a:pt x="0" y="0"/>
                  </a:lnTo>
                  <a:lnTo>
                    <a:pt x="73087" y="0"/>
                  </a:lnTo>
                  <a:lnTo>
                    <a:pt x="73087" y="261043"/>
                  </a:lnTo>
                  <a:close/>
                </a:path>
              </a:pathLst>
            </a:custGeom>
            <a:solidFill>
              <a:srgbClr val="FFFFFF"/>
            </a:solidFill>
            <a:ln w="3391" cap="flat">
              <a:noFill/>
              <a:prstDash val="solid"/>
              <a:miter/>
            </a:ln>
          </p:spPr>
          <p:txBody>
            <a:bodyPr rtlCol="0" anchor="ctr"/>
            <a:lstStyle/>
            <a:p>
              <a:endParaRPr lang="ru-RU"/>
            </a:p>
          </p:txBody>
        </p:sp>
        <p:sp>
          <p:nvSpPr>
            <p:cNvPr id="93" name="Полилиния: фигура 92">
              <a:extLst>
                <a:ext uri="{FF2B5EF4-FFF2-40B4-BE49-F238E27FC236}">
                  <a16:creationId xmlns:a16="http://schemas.microsoft.com/office/drawing/2014/main" id="{08BE6747-44FF-488F-B4E0-60CB100E08BF}"/>
                </a:ext>
              </a:extLst>
            </p:cNvPr>
            <p:cNvSpPr/>
            <p:nvPr/>
          </p:nvSpPr>
          <p:spPr>
            <a:xfrm>
              <a:off x="2213697" y="434565"/>
              <a:ext cx="397822" cy="381102"/>
            </a:xfrm>
            <a:custGeom>
              <a:avLst/>
              <a:gdLst>
                <a:gd name="connsiteX0" fmla="*/ 73121 w 397822"/>
                <a:gd name="connsiteY0" fmla="*/ 191077 h 381102"/>
                <a:gd name="connsiteX1" fmla="*/ 199454 w 397822"/>
                <a:gd name="connsiteY1" fmla="*/ 313239 h 381102"/>
                <a:gd name="connsiteX2" fmla="*/ 313272 w 397822"/>
                <a:gd name="connsiteY2" fmla="*/ 230215 h 381102"/>
                <a:gd name="connsiteX3" fmla="*/ 195791 w 397822"/>
                <a:gd name="connsiteY3" fmla="*/ 230215 h 381102"/>
                <a:gd name="connsiteX4" fmla="*/ 195791 w 397822"/>
                <a:gd name="connsiteY4" fmla="*/ 169134 h 381102"/>
                <a:gd name="connsiteX5" fmla="*/ 397822 w 397822"/>
                <a:gd name="connsiteY5" fmla="*/ 169134 h 381102"/>
                <a:gd name="connsiteX6" fmla="*/ 397822 w 397822"/>
                <a:gd name="connsiteY6" fmla="*/ 373268 h 381102"/>
                <a:gd name="connsiteX7" fmla="*/ 332027 w 397822"/>
                <a:gd name="connsiteY7" fmla="*/ 373268 h 381102"/>
                <a:gd name="connsiteX8" fmla="*/ 326296 w 397822"/>
                <a:gd name="connsiteY8" fmla="*/ 324193 h 381102"/>
                <a:gd name="connsiteX9" fmla="*/ 190568 w 397822"/>
                <a:gd name="connsiteY9" fmla="*/ 381102 h 381102"/>
                <a:gd name="connsiteX10" fmla="*/ 0 w 397822"/>
                <a:gd name="connsiteY10" fmla="*/ 191077 h 381102"/>
                <a:gd name="connsiteX11" fmla="*/ 195248 w 397822"/>
                <a:gd name="connsiteY11" fmla="*/ 0 h 381102"/>
                <a:gd name="connsiteX12" fmla="*/ 385274 w 397822"/>
                <a:gd name="connsiteY12" fmla="*/ 137322 h 381102"/>
                <a:gd name="connsiteX13" fmla="*/ 312187 w 397822"/>
                <a:gd name="connsiteY13" fmla="*/ 137322 h 381102"/>
                <a:gd name="connsiteX14" fmla="*/ 194706 w 397822"/>
                <a:gd name="connsiteY14" fmla="*/ 67355 h 381102"/>
                <a:gd name="connsiteX15" fmla="*/ 73053 w 397822"/>
                <a:gd name="connsiteY15" fmla="*/ 191077 h 38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822" h="381102">
                  <a:moveTo>
                    <a:pt x="73121" y="191077"/>
                  </a:moveTo>
                  <a:cubicBezTo>
                    <a:pt x="73121" y="263112"/>
                    <a:pt x="125858" y="313239"/>
                    <a:pt x="199454" y="313239"/>
                  </a:cubicBezTo>
                  <a:cubicBezTo>
                    <a:pt x="255312" y="313239"/>
                    <a:pt x="298655" y="280884"/>
                    <a:pt x="313272" y="230215"/>
                  </a:cubicBezTo>
                  <a:lnTo>
                    <a:pt x="195791" y="230215"/>
                  </a:lnTo>
                  <a:lnTo>
                    <a:pt x="195791" y="169134"/>
                  </a:lnTo>
                  <a:lnTo>
                    <a:pt x="397822" y="169134"/>
                  </a:lnTo>
                  <a:lnTo>
                    <a:pt x="397822" y="373268"/>
                  </a:lnTo>
                  <a:lnTo>
                    <a:pt x="332027" y="373268"/>
                  </a:lnTo>
                  <a:lnTo>
                    <a:pt x="326296" y="324193"/>
                  </a:lnTo>
                  <a:cubicBezTo>
                    <a:pt x="291838" y="360753"/>
                    <a:pt x="245375" y="381102"/>
                    <a:pt x="190568" y="381102"/>
                  </a:cubicBezTo>
                  <a:cubicBezTo>
                    <a:pt x="81464" y="381102"/>
                    <a:pt x="0" y="299673"/>
                    <a:pt x="0" y="191077"/>
                  </a:cubicBezTo>
                  <a:cubicBezTo>
                    <a:pt x="0" y="82481"/>
                    <a:pt x="81972" y="0"/>
                    <a:pt x="195248" y="0"/>
                  </a:cubicBezTo>
                  <a:cubicBezTo>
                    <a:pt x="288684" y="0"/>
                    <a:pt x="361805" y="53246"/>
                    <a:pt x="385274" y="137322"/>
                  </a:cubicBezTo>
                  <a:lnTo>
                    <a:pt x="312187" y="137322"/>
                  </a:lnTo>
                  <a:cubicBezTo>
                    <a:pt x="292347" y="93978"/>
                    <a:pt x="249546" y="67355"/>
                    <a:pt x="194706" y="67355"/>
                  </a:cubicBezTo>
                  <a:cubicBezTo>
                    <a:pt x="123722" y="67355"/>
                    <a:pt x="73053" y="118533"/>
                    <a:pt x="73053" y="191077"/>
                  </a:cubicBezTo>
                  <a:close/>
                </a:path>
              </a:pathLst>
            </a:custGeom>
            <a:solidFill>
              <a:srgbClr val="FFFFFF"/>
            </a:solidFill>
            <a:ln w="3391" cap="flat">
              <a:noFill/>
              <a:prstDash val="solid"/>
              <a:miter/>
            </a:ln>
          </p:spPr>
          <p:txBody>
            <a:bodyPr rtlCol="0" anchor="ctr"/>
            <a:lstStyle/>
            <a:p>
              <a:endParaRPr lang="ru-RU"/>
            </a:p>
          </p:txBody>
        </p:sp>
        <p:sp>
          <p:nvSpPr>
            <p:cNvPr id="95" name="Полилиния: фигура 94">
              <a:extLst>
                <a:ext uri="{FF2B5EF4-FFF2-40B4-BE49-F238E27FC236}">
                  <a16:creationId xmlns:a16="http://schemas.microsoft.com/office/drawing/2014/main" id="{A609BCA4-0748-4D74-B767-1BE580F5688B}"/>
                </a:ext>
              </a:extLst>
            </p:cNvPr>
            <p:cNvSpPr/>
            <p:nvPr/>
          </p:nvSpPr>
          <p:spPr>
            <a:xfrm>
              <a:off x="3061028" y="459086"/>
              <a:ext cx="231062" cy="356615"/>
            </a:xfrm>
            <a:custGeom>
              <a:avLst/>
              <a:gdLst>
                <a:gd name="connsiteX0" fmla="*/ 0 w 231062"/>
                <a:gd name="connsiteY0" fmla="*/ 155093 h 356615"/>
                <a:gd name="connsiteX1" fmla="*/ 155873 w 231062"/>
                <a:gd name="connsiteY1" fmla="*/ 0 h 356615"/>
                <a:gd name="connsiteX2" fmla="*/ 155873 w 231062"/>
                <a:gd name="connsiteY2" fmla="*/ 87738 h 356615"/>
                <a:gd name="connsiteX3" fmla="*/ 231029 w 231062"/>
                <a:gd name="connsiteY3" fmla="*/ 87738 h 356615"/>
                <a:gd name="connsiteX4" fmla="*/ 231029 w 231062"/>
                <a:gd name="connsiteY4" fmla="*/ 155093 h 356615"/>
                <a:gd name="connsiteX5" fmla="*/ 155873 w 231062"/>
                <a:gd name="connsiteY5" fmla="*/ 155093 h 356615"/>
                <a:gd name="connsiteX6" fmla="*/ 155873 w 231062"/>
                <a:gd name="connsiteY6" fmla="*/ 155093 h 356615"/>
                <a:gd name="connsiteX7" fmla="*/ 155873 w 231062"/>
                <a:gd name="connsiteY7" fmla="*/ 226620 h 356615"/>
                <a:gd name="connsiteX8" fmla="*/ 231063 w 231062"/>
                <a:gd name="connsiteY8" fmla="*/ 288752 h 356615"/>
                <a:gd name="connsiteX9" fmla="*/ 231063 w 231062"/>
                <a:gd name="connsiteY9" fmla="*/ 356616 h 356615"/>
                <a:gd name="connsiteX10" fmla="*/ 82787 w 231062"/>
                <a:gd name="connsiteY10" fmla="*/ 226620 h 356615"/>
                <a:gd name="connsiteX11" fmla="*/ 82787 w 231062"/>
                <a:gd name="connsiteY11" fmla="*/ 155093 h 356615"/>
                <a:gd name="connsiteX12" fmla="*/ 34 w 231062"/>
                <a:gd name="connsiteY12" fmla="*/ 155093 h 35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062" h="356615">
                  <a:moveTo>
                    <a:pt x="0" y="155093"/>
                  </a:moveTo>
                  <a:lnTo>
                    <a:pt x="155873" y="0"/>
                  </a:lnTo>
                  <a:lnTo>
                    <a:pt x="155873" y="87738"/>
                  </a:lnTo>
                  <a:lnTo>
                    <a:pt x="231029" y="87738"/>
                  </a:lnTo>
                  <a:lnTo>
                    <a:pt x="231029" y="155093"/>
                  </a:lnTo>
                  <a:lnTo>
                    <a:pt x="155873" y="155093"/>
                  </a:lnTo>
                  <a:cubicBezTo>
                    <a:pt x="155873" y="155093"/>
                    <a:pt x="155873" y="155093"/>
                    <a:pt x="155873" y="155093"/>
                  </a:cubicBezTo>
                  <a:lnTo>
                    <a:pt x="155873" y="226620"/>
                  </a:lnTo>
                  <a:cubicBezTo>
                    <a:pt x="155873" y="268403"/>
                    <a:pt x="180936" y="288752"/>
                    <a:pt x="231063" y="288752"/>
                  </a:cubicBezTo>
                  <a:lnTo>
                    <a:pt x="231063" y="356616"/>
                  </a:lnTo>
                  <a:cubicBezTo>
                    <a:pt x="134473" y="356616"/>
                    <a:pt x="82787" y="308592"/>
                    <a:pt x="82787" y="226620"/>
                  </a:cubicBezTo>
                  <a:lnTo>
                    <a:pt x="82787" y="155093"/>
                  </a:lnTo>
                  <a:lnTo>
                    <a:pt x="34" y="155093"/>
                  </a:lnTo>
                  <a:close/>
                </a:path>
              </a:pathLst>
            </a:custGeom>
            <a:solidFill>
              <a:srgbClr val="FFFFFF"/>
            </a:solidFill>
            <a:ln w="3391" cap="flat">
              <a:noFill/>
              <a:prstDash val="solid"/>
              <a:miter/>
            </a:ln>
          </p:spPr>
          <p:txBody>
            <a:bodyPr rtlCol="0" anchor="ctr"/>
            <a:lstStyle/>
            <a:p>
              <a:endParaRPr lang="ru-RU"/>
            </a:p>
          </p:txBody>
        </p:sp>
        <p:sp>
          <p:nvSpPr>
            <p:cNvPr id="96" name="Полилиния: фигура 95">
              <a:extLst>
                <a:ext uri="{FF2B5EF4-FFF2-40B4-BE49-F238E27FC236}">
                  <a16:creationId xmlns:a16="http://schemas.microsoft.com/office/drawing/2014/main" id="{B01F9C38-8D4C-4786-8075-4E89473D86AD}"/>
                </a:ext>
              </a:extLst>
            </p:cNvPr>
            <p:cNvSpPr/>
            <p:nvPr/>
          </p:nvSpPr>
          <p:spPr>
            <a:xfrm>
              <a:off x="2646757" y="442671"/>
              <a:ext cx="73086" cy="62844"/>
            </a:xfrm>
            <a:custGeom>
              <a:avLst/>
              <a:gdLst>
                <a:gd name="connsiteX0" fmla="*/ 0 w 73086"/>
                <a:gd name="connsiteY0" fmla="*/ 0 h 62844"/>
                <a:gd name="connsiteX1" fmla="*/ 73087 w 73086"/>
                <a:gd name="connsiteY1" fmla="*/ 0 h 62844"/>
                <a:gd name="connsiteX2" fmla="*/ 73087 w 73086"/>
                <a:gd name="connsiteY2" fmla="*/ 62844 h 62844"/>
                <a:gd name="connsiteX3" fmla="*/ 0 w 73086"/>
                <a:gd name="connsiteY3" fmla="*/ 62844 h 62844"/>
              </a:gdLst>
              <a:ahLst/>
              <a:cxnLst>
                <a:cxn ang="0">
                  <a:pos x="connsiteX0" y="connsiteY0"/>
                </a:cxn>
                <a:cxn ang="0">
                  <a:pos x="connsiteX1" y="connsiteY1"/>
                </a:cxn>
                <a:cxn ang="0">
                  <a:pos x="connsiteX2" y="connsiteY2"/>
                </a:cxn>
                <a:cxn ang="0">
                  <a:pos x="connsiteX3" y="connsiteY3"/>
                </a:cxn>
              </a:cxnLst>
              <a:rect l="l" t="t" r="r" b="b"/>
              <a:pathLst>
                <a:path w="73086" h="62844">
                  <a:moveTo>
                    <a:pt x="0" y="0"/>
                  </a:moveTo>
                  <a:lnTo>
                    <a:pt x="73087" y="0"/>
                  </a:lnTo>
                  <a:lnTo>
                    <a:pt x="73087" y="62844"/>
                  </a:lnTo>
                  <a:lnTo>
                    <a:pt x="0" y="62844"/>
                  </a:lnTo>
                  <a:close/>
                </a:path>
              </a:pathLst>
            </a:custGeom>
            <a:solidFill>
              <a:srgbClr val="E31E24"/>
            </a:solidFill>
            <a:ln w="3391" cap="flat">
              <a:noFill/>
              <a:prstDash val="solid"/>
              <a:miter/>
            </a:ln>
          </p:spPr>
          <p:txBody>
            <a:bodyPr rtlCol="0" anchor="ctr"/>
            <a:lstStyle/>
            <a:p>
              <a:endParaRPr lang="ru-RU"/>
            </a:p>
          </p:txBody>
        </p:sp>
      </p:grpSp>
      <p:grpSp>
        <p:nvGrpSpPr>
          <p:cNvPr id="97" name="Рисунок 19">
            <a:extLst>
              <a:ext uri="{FF2B5EF4-FFF2-40B4-BE49-F238E27FC236}">
                <a16:creationId xmlns:a16="http://schemas.microsoft.com/office/drawing/2014/main" id="{433145BA-30C6-491E-BFDC-D7E5DF07786F}"/>
              </a:ext>
            </a:extLst>
          </p:cNvPr>
          <p:cNvGrpSpPr/>
          <p:nvPr/>
        </p:nvGrpSpPr>
        <p:grpSpPr>
          <a:xfrm>
            <a:off x="10520854" y="401676"/>
            <a:ext cx="1239310" cy="205549"/>
            <a:chOff x="10520854" y="401676"/>
            <a:chExt cx="1239310" cy="205549"/>
          </a:xfrm>
        </p:grpSpPr>
        <p:sp>
          <p:nvSpPr>
            <p:cNvPr id="98" name="Полилиния: фигура 97">
              <a:extLst>
                <a:ext uri="{FF2B5EF4-FFF2-40B4-BE49-F238E27FC236}">
                  <a16:creationId xmlns:a16="http://schemas.microsoft.com/office/drawing/2014/main" id="{5923EBE7-1275-4AC2-A84C-C16EDDC3DDD2}"/>
                </a:ext>
              </a:extLst>
            </p:cNvPr>
            <p:cNvSpPr/>
            <p:nvPr/>
          </p:nvSpPr>
          <p:spPr>
            <a:xfrm>
              <a:off x="10520854" y="401676"/>
              <a:ext cx="1239310" cy="205549"/>
            </a:xfrm>
            <a:custGeom>
              <a:avLst/>
              <a:gdLst>
                <a:gd name="connsiteX0" fmla="*/ 208522 w 1239310"/>
                <a:gd name="connsiteY0" fmla="*/ 53625 h 205549"/>
                <a:gd name="connsiteX1" fmla="*/ 0 w 1239310"/>
                <a:gd name="connsiteY1" fmla="*/ 53625 h 205549"/>
                <a:gd name="connsiteX2" fmla="*/ 0 w 1239310"/>
                <a:gd name="connsiteY2" fmla="*/ 186945 h 205549"/>
                <a:gd name="connsiteX3" fmla="*/ 37292 w 1239310"/>
                <a:gd name="connsiteY3" fmla="*/ 186945 h 205549"/>
                <a:gd name="connsiteX4" fmla="*/ 37292 w 1239310"/>
                <a:gd name="connsiteY4" fmla="*/ 90917 h 205549"/>
                <a:gd name="connsiteX5" fmla="*/ 208506 w 1239310"/>
                <a:gd name="connsiteY5" fmla="*/ 90917 h 205549"/>
                <a:gd name="connsiteX6" fmla="*/ 208506 w 1239310"/>
                <a:gd name="connsiteY6" fmla="*/ 53625 h 205549"/>
                <a:gd name="connsiteX7" fmla="*/ 419967 w 1239310"/>
                <a:gd name="connsiteY7" fmla="*/ 53625 h 205549"/>
                <a:gd name="connsiteX8" fmla="*/ 266423 w 1239310"/>
                <a:gd name="connsiteY8" fmla="*/ 146597 h 205549"/>
                <a:gd name="connsiteX9" fmla="*/ 266423 w 1239310"/>
                <a:gd name="connsiteY9" fmla="*/ 53625 h 205549"/>
                <a:gd name="connsiteX10" fmla="*/ 229131 w 1239310"/>
                <a:gd name="connsiteY10" fmla="*/ 53625 h 205549"/>
                <a:gd name="connsiteX11" fmla="*/ 229131 w 1239310"/>
                <a:gd name="connsiteY11" fmla="*/ 186945 h 205549"/>
                <a:gd name="connsiteX12" fmla="*/ 266423 w 1239310"/>
                <a:gd name="connsiteY12" fmla="*/ 186945 h 205549"/>
                <a:gd name="connsiteX13" fmla="*/ 419967 w 1239310"/>
                <a:gd name="connsiteY13" fmla="*/ 94575 h 205549"/>
                <a:gd name="connsiteX14" fmla="*/ 419967 w 1239310"/>
                <a:gd name="connsiteY14" fmla="*/ 186945 h 205549"/>
                <a:gd name="connsiteX15" fmla="*/ 457259 w 1239310"/>
                <a:gd name="connsiteY15" fmla="*/ 186945 h 205549"/>
                <a:gd name="connsiteX16" fmla="*/ 457259 w 1239310"/>
                <a:gd name="connsiteY16" fmla="*/ 53625 h 205549"/>
                <a:gd name="connsiteX17" fmla="*/ 419967 w 1239310"/>
                <a:gd name="connsiteY17" fmla="*/ 53625 h 205549"/>
                <a:gd name="connsiteX18" fmla="*/ 679459 w 1239310"/>
                <a:gd name="connsiteY18" fmla="*/ 53625 h 205549"/>
                <a:gd name="connsiteX19" fmla="*/ 633466 w 1239310"/>
                <a:gd name="connsiteY19" fmla="*/ 53625 h 205549"/>
                <a:gd name="connsiteX20" fmla="*/ 633466 w 1239310"/>
                <a:gd name="connsiteY20" fmla="*/ 0 h 205549"/>
                <a:gd name="connsiteX21" fmla="*/ 596174 w 1239310"/>
                <a:gd name="connsiteY21" fmla="*/ 0 h 205549"/>
                <a:gd name="connsiteX22" fmla="*/ 596174 w 1239310"/>
                <a:gd name="connsiteY22" fmla="*/ 53625 h 205549"/>
                <a:gd name="connsiteX23" fmla="*/ 550181 w 1239310"/>
                <a:gd name="connsiteY23" fmla="*/ 53625 h 205549"/>
                <a:gd name="connsiteX24" fmla="*/ 483579 w 1239310"/>
                <a:gd name="connsiteY24" fmla="*/ 120210 h 205549"/>
                <a:gd name="connsiteX25" fmla="*/ 550181 w 1239310"/>
                <a:gd name="connsiteY25" fmla="*/ 186795 h 205549"/>
                <a:gd name="connsiteX26" fmla="*/ 596174 w 1239310"/>
                <a:gd name="connsiteY26" fmla="*/ 186795 h 205549"/>
                <a:gd name="connsiteX27" fmla="*/ 596174 w 1239310"/>
                <a:gd name="connsiteY27" fmla="*/ 205550 h 205549"/>
                <a:gd name="connsiteX28" fmla="*/ 633466 w 1239310"/>
                <a:gd name="connsiteY28" fmla="*/ 205550 h 205549"/>
                <a:gd name="connsiteX29" fmla="*/ 633466 w 1239310"/>
                <a:gd name="connsiteY29" fmla="*/ 186912 h 205549"/>
                <a:gd name="connsiteX30" fmla="*/ 679459 w 1239310"/>
                <a:gd name="connsiteY30" fmla="*/ 186912 h 205549"/>
                <a:gd name="connsiteX31" fmla="*/ 746061 w 1239310"/>
                <a:gd name="connsiteY31" fmla="*/ 120310 h 205549"/>
                <a:gd name="connsiteX32" fmla="*/ 679459 w 1239310"/>
                <a:gd name="connsiteY32" fmla="*/ 53592 h 205549"/>
                <a:gd name="connsiteX33" fmla="*/ 550164 w 1239310"/>
                <a:gd name="connsiteY33" fmla="*/ 149653 h 205549"/>
                <a:gd name="connsiteX34" fmla="*/ 520855 w 1239310"/>
                <a:gd name="connsiteY34" fmla="*/ 120360 h 205549"/>
                <a:gd name="connsiteX35" fmla="*/ 550164 w 1239310"/>
                <a:gd name="connsiteY35" fmla="*/ 91034 h 205549"/>
                <a:gd name="connsiteX36" fmla="*/ 596157 w 1239310"/>
                <a:gd name="connsiteY36" fmla="*/ 91034 h 205549"/>
                <a:gd name="connsiteX37" fmla="*/ 596157 w 1239310"/>
                <a:gd name="connsiteY37" fmla="*/ 149787 h 205549"/>
                <a:gd name="connsiteX38" fmla="*/ 550164 w 1239310"/>
                <a:gd name="connsiteY38" fmla="*/ 149787 h 205549"/>
                <a:gd name="connsiteX39" fmla="*/ 550164 w 1239310"/>
                <a:gd name="connsiteY39" fmla="*/ 149653 h 205549"/>
                <a:gd name="connsiteX40" fmla="*/ 679793 w 1239310"/>
                <a:gd name="connsiteY40" fmla="*/ 149653 h 205549"/>
                <a:gd name="connsiteX41" fmla="*/ 633450 w 1239310"/>
                <a:gd name="connsiteY41" fmla="*/ 149653 h 205549"/>
                <a:gd name="connsiteX42" fmla="*/ 633450 w 1239310"/>
                <a:gd name="connsiteY42" fmla="*/ 90934 h 205549"/>
                <a:gd name="connsiteX43" fmla="*/ 679793 w 1239310"/>
                <a:gd name="connsiteY43" fmla="*/ 90934 h 205549"/>
                <a:gd name="connsiteX44" fmla="*/ 709120 w 1239310"/>
                <a:gd name="connsiteY44" fmla="*/ 120227 h 205549"/>
                <a:gd name="connsiteX45" fmla="*/ 679793 w 1239310"/>
                <a:gd name="connsiteY45" fmla="*/ 149653 h 205549"/>
                <a:gd name="connsiteX46" fmla="*/ 991942 w 1239310"/>
                <a:gd name="connsiteY46" fmla="*/ 53625 h 205549"/>
                <a:gd name="connsiteX47" fmla="*/ 761626 w 1239310"/>
                <a:gd name="connsiteY47" fmla="*/ 53625 h 205549"/>
                <a:gd name="connsiteX48" fmla="*/ 761626 w 1239310"/>
                <a:gd name="connsiteY48" fmla="*/ 90917 h 205549"/>
                <a:gd name="connsiteX49" fmla="*/ 858155 w 1239310"/>
                <a:gd name="connsiteY49" fmla="*/ 90917 h 205549"/>
                <a:gd name="connsiteX50" fmla="*/ 858155 w 1239310"/>
                <a:gd name="connsiteY50" fmla="*/ 186945 h 205549"/>
                <a:gd name="connsiteX51" fmla="*/ 895413 w 1239310"/>
                <a:gd name="connsiteY51" fmla="*/ 186945 h 205549"/>
                <a:gd name="connsiteX52" fmla="*/ 895413 w 1239310"/>
                <a:gd name="connsiteY52" fmla="*/ 90917 h 205549"/>
                <a:gd name="connsiteX53" fmla="*/ 991942 w 1239310"/>
                <a:gd name="connsiteY53" fmla="*/ 90917 h 205549"/>
                <a:gd name="connsiteX54" fmla="*/ 991942 w 1239310"/>
                <a:gd name="connsiteY54" fmla="*/ 53625 h 205549"/>
                <a:gd name="connsiteX55" fmla="*/ 991942 w 1239310"/>
                <a:gd name="connsiteY55" fmla="*/ 53625 h 205549"/>
                <a:gd name="connsiteX56" fmla="*/ 1074092 w 1239310"/>
                <a:gd name="connsiteY56" fmla="*/ 90917 h 205549"/>
                <a:gd name="connsiteX57" fmla="*/ 1239310 w 1239310"/>
                <a:gd name="connsiteY57" fmla="*/ 90917 h 205549"/>
                <a:gd name="connsiteX58" fmla="*/ 1239310 w 1239310"/>
                <a:gd name="connsiteY58" fmla="*/ 53625 h 205549"/>
                <a:gd name="connsiteX59" fmla="*/ 1074092 w 1239310"/>
                <a:gd name="connsiteY59" fmla="*/ 53625 h 205549"/>
                <a:gd name="connsiteX60" fmla="*/ 1007490 w 1239310"/>
                <a:gd name="connsiteY60" fmla="*/ 120210 h 205549"/>
                <a:gd name="connsiteX61" fmla="*/ 1074092 w 1239310"/>
                <a:gd name="connsiteY61" fmla="*/ 186795 h 205549"/>
                <a:gd name="connsiteX62" fmla="*/ 1239310 w 1239310"/>
                <a:gd name="connsiteY62" fmla="*/ 186795 h 205549"/>
                <a:gd name="connsiteX63" fmla="*/ 1239310 w 1239310"/>
                <a:gd name="connsiteY63" fmla="*/ 149536 h 205549"/>
                <a:gd name="connsiteX64" fmla="*/ 1074092 w 1239310"/>
                <a:gd name="connsiteY64" fmla="*/ 149536 h 205549"/>
                <a:gd name="connsiteX65" fmla="*/ 1044783 w 1239310"/>
                <a:gd name="connsiteY65" fmla="*/ 120210 h 205549"/>
                <a:gd name="connsiteX66" fmla="*/ 1074092 w 1239310"/>
                <a:gd name="connsiteY66" fmla="*/ 90917 h 205549"/>
                <a:gd name="connsiteX67" fmla="*/ 1074092 w 1239310"/>
                <a:gd name="connsiteY67" fmla="*/ 90917 h 2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310" h="205549">
                  <a:moveTo>
                    <a:pt x="208522" y="53625"/>
                  </a:moveTo>
                  <a:lnTo>
                    <a:pt x="0" y="53625"/>
                  </a:lnTo>
                  <a:lnTo>
                    <a:pt x="0" y="186945"/>
                  </a:lnTo>
                  <a:lnTo>
                    <a:pt x="37292" y="186945"/>
                  </a:lnTo>
                  <a:lnTo>
                    <a:pt x="37292" y="90917"/>
                  </a:lnTo>
                  <a:lnTo>
                    <a:pt x="208506" y="90917"/>
                  </a:lnTo>
                  <a:lnTo>
                    <a:pt x="208506" y="53625"/>
                  </a:lnTo>
                  <a:close/>
                  <a:moveTo>
                    <a:pt x="419967" y="53625"/>
                  </a:moveTo>
                  <a:lnTo>
                    <a:pt x="266423" y="146597"/>
                  </a:lnTo>
                  <a:lnTo>
                    <a:pt x="266423" y="53625"/>
                  </a:lnTo>
                  <a:lnTo>
                    <a:pt x="229131" y="53625"/>
                  </a:lnTo>
                  <a:lnTo>
                    <a:pt x="229131" y="186945"/>
                  </a:lnTo>
                  <a:lnTo>
                    <a:pt x="266423" y="186945"/>
                  </a:lnTo>
                  <a:lnTo>
                    <a:pt x="419967" y="94575"/>
                  </a:lnTo>
                  <a:lnTo>
                    <a:pt x="419967" y="186945"/>
                  </a:lnTo>
                  <a:lnTo>
                    <a:pt x="457259" y="186945"/>
                  </a:lnTo>
                  <a:lnTo>
                    <a:pt x="457259" y="53625"/>
                  </a:lnTo>
                  <a:lnTo>
                    <a:pt x="419967" y="53625"/>
                  </a:lnTo>
                  <a:close/>
                  <a:moveTo>
                    <a:pt x="679459" y="53625"/>
                  </a:moveTo>
                  <a:lnTo>
                    <a:pt x="633466" y="53625"/>
                  </a:lnTo>
                  <a:lnTo>
                    <a:pt x="633466" y="0"/>
                  </a:lnTo>
                  <a:lnTo>
                    <a:pt x="596174" y="0"/>
                  </a:lnTo>
                  <a:lnTo>
                    <a:pt x="596174" y="53625"/>
                  </a:lnTo>
                  <a:lnTo>
                    <a:pt x="550181" y="53625"/>
                  </a:lnTo>
                  <a:cubicBezTo>
                    <a:pt x="513390" y="53625"/>
                    <a:pt x="483579" y="53625"/>
                    <a:pt x="483579" y="120210"/>
                  </a:cubicBezTo>
                  <a:cubicBezTo>
                    <a:pt x="483579" y="186795"/>
                    <a:pt x="513390" y="186795"/>
                    <a:pt x="550181" y="186795"/>
                  </a:cubicBezTo>
                  <a:lnTo>
                    <a:pt x="596174" y="186795"/>
                  </a:lnTo>
                  <a:lnTo>
                    <a:pt x="596174" y="205550"/>
                  </a:lnTo>
                  <a:lnTo>
                    <a:pt x="633466" y="205550"/>
                  </a:lnTo>
                  <a:lnTo>
                    <a:pt x="633466" y="186912"/>
                  </a:lnTo>
                  <a:lnTo>
                    <a:pt x="679459" y="186912"/>
                  </a:lnTo>
                  <a:cubicBezTo>
                    <a:pt x="716251" y="186912"/>
                    <a:pt x="746061" y="186912"/>
                    <a:pt x="746061" y="120310"/>
                  </a:cubicBezTo>
                  <a:cubicBezTo>
                    <a:pt x="746061" y="53709"/>
                    <a:pt x="716251" y="53592"/>
                    <a:pt x="679459" y="53592"/>
                  </a:cubicBezTo>
                  <a:close/>
                  <a:moveTo>
                    <a:pt x="550164" y="149653"/>
                  </a:moveTo>
                  <a:cubicBezTo>
                    <a:pt x="533982" y="149653"/>
                    <a:pt x="520855" y="149653"/>
                    <a:pt x="520855" y="120360"/>
                  </a:cubicBezTo>
                  <a:cubicBezTo>
                    <a:pt x="520855" y="91068"/>
                    <a:pt x="533965" y="91034"/>
                    <a:pt x="550164" y="91034"/>
                  </a:cubicBezTo>
                  <a:lnTo>
                    <a:pt x="596157" y="91034"/>
                  </a:lnTo>
                  <a:lnTo>
                    <a:pt x="596157" y="149787"/>
                  </a:lnTo>
                  <a:lnTo>
                    <a:pt x="550164" y="149787"/>
                  </a:lnTo>
                  <a:lnTo>
                    <a:pt x="550164" y="149653"/>
                  </a:lnTo>
                  <a:close/>
                  <a:moveTo>
                    <a:pt x="679793" y="149653"/>
                  </a:moveTo>
                  <a:lnTo>
                    <a:pt x="633450" y="149653"/>
                  </a:lnTo>
                  <a:lnTo>
                    <a:pt x="633450" y="90934"/>
                  </a:lnTo>
                  <a:lnTo>
                    <a:pt x="679793" y="90934"/>
                  </a:lnTo>
                  <a:cubicBezTo>
                    <a:pt x="695976" y="90934"/>
                    <a:pt x="709120" y="90934"/>
                    <a:pt x="709120" y="120227"/>
                  </a:cubicBezTo>
                  <a:cubicBezTo>
                    <a:pt x="709120" y="149519"/>
                    <a:pt x="695976" y="149653"/>
                    <a:pt x="679793" y="149653"/>
                  </a:cubicBezTo>
                  <a:close/>
                  <a:moveTo>
                    <a:pt x="991942" y="53625"/>
                  </a:moveTo>
                  <a:lnTo>
                    <a:pt x="761626" y="53625"/>
                  </a:lnTo>
                  <a:lnTo>
                    <a:pt x="761626" y="90917"/>
                  </a:lnTo>
                  <a:lnTo>
                    <a:pt x="858155" y="90917"/>
                  </a:lnTo>
                  <a:lnTo>
                    <a:pt x="858155" y="186945"/>
                  </a:lnTo>
                  <a:lnTo>
                    <a:pt x="895413" y="186945"/>
                  </a:lnTo>
                  <a:lnTo>
                    <a:pt x="895413" y="90917"/>
                  </a:lnTo>
                  <a:lnTo>
                    <a:pt x="991942" y="90917"/>
                  </a:lnTo>
                  <a:lnTo>
                    <a:pt x="991942" y="53625"/>
                  </a:lnTo>
                  <a:lnTo>
                    <a:pt x="991942" y="53625"/>
                  </a:lnTo>
                  <a:close/>
                  <a:moveTo>
                    <a:pt x="1074092" y="90917"/>
                  </a:moveTo>
                  <a:lnTo>
                    <a:pt x="1239310" y="90917"/>
                  </a:lnTo>
                  <a:lnTo>
                    <a:pt x="1239310" y="53625"/>
                  </a:lnTo>
                  <a:lnTo>
                    <a:pt x="1074092" y="53625"/>
                  </a:lnTo>
                  <a:cubicBezTo>
                    <a:pt x="1037301" y="53625"/>
                    <a:pt x="1007490" y="53625"/>
                    <a:pt x="1007490" y="120210"/>
                  </a:cubicBezTo>
                  <a:cubicBezTo>
                    <a:pt x="1007490" y="186795"/>
                    <a:pt x="1037301" y="186795"/>
                    <a:pt x="1074092" y="186795"/>
                  </a:cubicBezTo>
                  <a:lnTo>
                    <a:pt x="1239310" y="186795"/>
                  </a:lnTo>
                  <a:lnTo>
                    <a:pt x="1239310" y="149536"/>
                  </a:lnTo>
                  <a:lnTo>
                    <a:pt x="1074092" y="149536"/>
                  </a:lnTo>
                  <a:cubicBezTo>
                    <a:pt x="1057893" y="149536"/>
                    <a:pt x="1044783" y="148768"/>
                    <a:pt x="1044783" y="120210"/>
                  </a:cubicBezTo>
                  <a:cubicBezTo>
                    <a:pt x="1044783" y="91652"/>
                    <a:pt x="1057893" y="90917"/>
                    <a:pt x="1074092" y="90917"/>
                  </a:cubicBezTo>
                  <a:lnTo>
                    <a:pt x="1074092" y="90917"/>
                  </a:lnTo>
                  <a:close/>
                </a:path>
              </a:pathLst>
            </a:custGeom>
            <a:solidFill>
              <a:srgbClr val="FFFFFF"/>
            </a:solidFill>
            <a:ln w="1667" cap="flat">
              <a:noFill/>
              <a:prstDash val="solid"/>
              <a:miter/>
            </a:ln>
          </p:spPr>
          <p:txBody>
            <a:bodyPr rtlCol="0" anchor="ctr"/>
            <a:lstStyle/>
            <a:p>
              <a:endParaRPr lang="ru-RU"/>
            </a:p>
          </p:txBody>
        </p:sp>
        <p:sp>
          <p:nvSpPr>
            <p:cNvPr id="99" name="Полилиния: фигура 98">
              <a:extLst>
                <a:ext uri="{FF2B5EF4-FFF2-40B4-BE49-F238E27FC236}">
                  <a16:creationId xmlns:a16="http://schemas.microsoft.com/office/drawing/2014/main" id="{78648392-2D6A-4507-9892-A1577920EE4F}"/>
                </a:ext>
              </a:extLst>
            </p:cNvPr>
            <p:cNvSpPr/>
            <p:nvPr/>
          </p:nvSpPr>
          <p:spPr>
            <a:xfrm>
              <a:off x="10749985" y="401676"/>
              <a:ext cx="37292" cy="37292"/>
            </a:xfrm>
            <a:custGeom>
              <a:avLst/>
              <a:gdLst>
                <a:gd name="connsiteX0" fmla="*/ 37292 w 37292"/>
                <a:gd name="connsiteY0" fmla="*/ 0 h 37292"/>
                <a:gd name="connsiteX1" fmla="*/ 0 w 37292"/>
                <a:gd name="connsiteY1" fmla="*/ 0 h 37292"/>
                <a:gd name="connsiteX2" fmla="*/ 0 w 37292"/>
                <a:gd name="connsiteY2" fmla="*/ 37292 h 37292"/>
                <a:gd name="connsiteX3" fmla="*/ 37292 w 37292"/>
                <a:gd name="connsiteY3" fmla="*/ 37292 h 37292"/>
                <a:gd name="connsiteX4" fmla="*/ 37292 w 37292"/>
                <a:gd name="connsiteY4" fmla="*/ 0 h 3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2" h="37292">
                  <a:moveTo>
                    <a:pt x="37292" y="0"/>
                  </a:moveTo>
                  <a:lnTo>
                    <a:pt x="0" y="0"/>
                  </a:lnTo>
                  <a:lnTo>
                    <a:pt x="0" y="37292"/>
                  </a:lnTo>
                  <a:lnTo>
                    <a:pt x="37292" y="37292"/>
                  </a:lnTo>
                  <a:lnTo>
                    <a:pt x="37292" y="0"/>
                  </a:lnTo>
                  <a:close/>
                </a:path>
              </a:pathLst>
            </a:custGeom>
            <a:solidFill>
              <a:srgbClr val="E31E24"/>
            </a:solidFill>
            <a:ln w="1667" cap="flat">
              <a:noFill/>
              <a:prstDash val="solid"/>
              <a:miter/>
            </a:ln>
          </p:spPr>
          <p:txBody>
            <a:bodyPr rtlCol="0" anchor="ctr"/>
            <a:lstStyle/>
            <a:p>
              <a:endParaRPr lang="ru-RU"/>
            </a:p>
          </p:txBody>
        </p:sp>
      </p:grpSp>
      <p:sp>
        <p:nvSpPr>
          <p:cNvPr id="8" name="TextBox 7">
            <a:extLst>
              <a:ext uri="{FF2B5EF4-FFF2-40B4-BE49-F238E27FC236}">
                <a16:creationId xmlns:a16="http://schemas.microsoft.com/office/drawing/2014/main" id="{A6EE32EC-447A-EB43-4300-5BA562CF0119}"/>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chemeClr val="bg1"/>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chemeClr val="bg1"/>
              </a:solidFill>
              <a:latin typeface="Nekst" panose="00000500000000000000" pitchFamily="2" charset="-52"/>
            </a:endParaRPr>
          </a:p>
        </p:txBody>
      </p:sp>
      <p:sp>
        <p:nvSpPr>
          <p:cNvPr id="10" name="TextBox 9">
            <a:extLst>
              <a:ext uri="{FF2B5EF4-FFF2-40B4-BE49-F238E27FC236}">
                <a16:creationId xmlns:a16="http://schemas.microsoft.com/office/drawing/2014/main" id="{F893C897-C1DD-42BD-C34D-45E807530EC6}"/>
              </a:ext>
            </a:extLst>
          </p:cNvPr>
          <p:cNvSpPr txBox="1"/>
          <p:nvPr/>
        </p:nvSpPr>
        <p:spPr>
          <a:xfrm>
            <a:off x="11352462" y="6403043"/>
            <a:ext cx="320356"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chemeClr val="bg1"/>
                </a:solidFill>
                <a:effectLst/>
                <a:uLnTx/>
                <a:uFillTx/>
                <a:latin typeface="Nekst Bold" panose="00000800000000000000" pitchFamily="2" charset="-52"/>
              </a:rPr>
              <a:t>5</a:t>
            </a:r>
            <a:endParaRPr lang="ru-RU" sz="2800" dirty="0">
              <a:solidFill>
                <a:schemeClr val="bg1"/>
              </a:solidFill>
              <a:latin typeface="Nekst Bold" panose="00000800000000000000" pitchFamily="2" charset="-52"/>
            </a:endParaRPr>
          </a:p>
        </p:txBody>
      </p:sp>
    </p:spTree>
    <p:extLst>
      <p:ext uri="{BB962C8B-B14F-4D97-AF65-F5344CB8AC3E}">
        <p14:creationId xmlns:p14="http://schemas.microsoft.com/office/powerpoint/2010/main" val="3308121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a:extLst>
              <a:ext uri="{FF2B5EF4-FFF2-40B4-BE49-F238E27FC236}">
                <a16:creationId xmlns:a16="http://schemas.microsoft.com/office/drawing/2014/main" id="{EDE0DA16-9F03-E8AD-2309-8D1502AB51E3}"/>
              </a:ext>
            </a:extLst>
          </p:cNvPr>
          <p:cNvPicPr>
            <a:picLocks noChangeAspect="1"/>
          </p:cNvPicPr>
          <p:nvPr/>
        </p:nvPicPr>
        <p:blipFill rotWithShape="1">
          <a:blip r:embed="rId3">
            <a:extLst>
              <a:ext uri="{28A0092B-C50C-407E-A947-70E740481C1C}">
                <a14:useLocalDpi xmlns:a14="http://schemas.microsoft.com/office/drawing/2010/main" val="0"/>
              </a:ext>
            </a:extLst>
          </a:blip>
          <a:srcRect t="11473" b="5493"/>
          <a:stretch/>
        </p:blipFill>
        <p:spPr>
          <a:xfrm>
            <a:off x="1" y="0"/>
            <a:ext cx="12203660" cy="6858000"/>
          </a:xfrm>
          <a:prstGeom prst="rect">
            <a:avLst/>
          </a:prstGeom>
        </p:spPr>
      </p:pic>
      <p:grpSp>
        <p:nvGrpSpPr>
          <p:cNvPr id="117" name="Группа 116">
            <a:extLst>
              <a:ext uri="{FF2B5EF4-FFF2-40B4-BE49-F238E27FC236}">
                <a16:creationId xmlns:a16="http://schemas.microsoft.com/office/drawing/2014/main" id="{CFE1001E-670C-09C8-9825-949404055B08}"/>
              </a:ext>
            </a:extLst>
          </p:cNvPr>
          <p:cNvGrpSpPr/>
          <p:nvPr/>
        </p:nvGrpSpPr>
        <p:grpSpPr>
          <a:xfrm rot="9322280" flipH="1">
            <a:off x="6719442" y="175237"/>
            <a:ext cx="4585592" cy="3121932"/>
            <a:chOff x="3627104" y="833218"/>
            <a:chExt cx="4585592" cy="3121932"/>
          </a:xfrm>
        </p:grpSpPr>
        <p:sp>
          <p:nvSpPr>
            <p:cNvPr id="118" name="Овал 117">
              <a:extLst>
                <a:ext uri="{FF2B5EF4-FFF2-40B4-BE49-F238E27FC236}">
                  <a16:creationId xmlns:a16="http://schemas.microsoft.com/office/drawing/2014/main" id="{296DD0D0-6BA8-890E-5F48-79717EC46C11}"/>
                </a:ext>
              </a:extLst>
            </p:cNvPr>
            <p:cNvSpPr/>
            <p:nvPr/>
          </p:nvSpPr>
          <p:spPr>
            <a:xfrm>
              <a:off x="5637105" y="1379559"/>
              <a:ext cx="2575591" cy="2575591"/>
            </a:xfrm>
            <a:prstGeom prst="ellipse">
              <a:avLst/>
            </a:prstGeom>
            <a:solidFill>
              <a:srgbClr val="33B8E4">
                <a:alpha val="38000"/>
              </a:srgbClr>
            </a:solidFill>
            <a:effectLst>
              <a:softEdge rad="977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9" name="Овал 118">
              <a:extLst>
                <a:ext uri="{FF2B5EF4-FFF2-40B4-BE49-F238E27FC236}">
                  <a16:creationId xmlns:a16="http://schemas.microsoft.com/office/drawing/2014/main" id="{498B2B91-5BFF-9BE4-E386-C7C66186466C}"/>
                </a:ext>
              </a:extLst>
            </p:cNvPr>
            <p:cNvSpPr/>
            <p:nvPr/>
          </p:nvSpPr>
          <p:spPr>
            <a:xfrm>
              <a:off x="6540862" y="2520222"/>
              <a:ext cx="593115" cy="593115"/>
            </a:xfrm>
            <a:prstGeom prst="ellipse">
              <a:avLst/>
            </a:prstGeom>
            <a:solidFill>
              <a:srgbClr val="33B8E4">
                <a:alpha val="38000"/>
              </a:srgbClr>
            </a:solidFill>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0" name="Овал 119">
              <a:extLst>
                <a:ext uri="{FF2B5EF4-FFF2-40B4-BE49-F238E27FC236}">
                  <a16:creationId xmlns:a16="http://schemas.microsoft.com/office/drawing/2014/main" id="{EB7000A8-FECD-BD98-AC38-E8D989F1E6AF}"/>
                </a:ext>
              </a:extLst>
            </p:cNvPr>
            <p:cNvSpPr/>
            <p:nvPr/>
          </p:nvSpPr>
          <p:spPr>
            <a:xfrm>
              <a:off x="7683026" y="833218"/>
              <a:ext cx="299832" cy="299832"/>
            </a:xfrm>
            <a:prstGeom prst="ellipse">
              <a:avLst/>
            </a:prstGeom>
            <a:solidFill>
              <a:srgbClr val="33B8E4">
                <a:alpha val="38000"/>
              </a:srgbClr>
            </a:solidFill>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1" name="Овал 120">
              <a:extLst>
                <a:ext uri="{FF2B5EF4-FFF2-40B4-BE49-F238E27FC236}">
                  <a16:creationId xmlns:a16="http://schemas.microsoft.com/office/drawing/2014/main" id="{1B7EA274-327E-D0D1-54AF-7A7AA0D26412}"/>
                </a:ext>
              </a:extLst>
            </p:cNvPr>
            <p:cNvSpPr/>
            <p:nvPr/>
          </p:nvSpPr>
          <p:spPr>
            <a:xfrm>
              <a:off x="6755962" y="2735322"/>
              <a:ext cx="162913" cy="162913"/>
            </a:xfrm>
            <a:prstGeom prst="ellipse">
              <a:avLst/>
            </a:prstGeom>
            <a:solidFill>
              <a:srgbClr val="33B8E4">
                <a:alpha val="38000"/>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2" name="Овал 121">
              <a:extLst>
                <a:ext uri="{FF2B5EF4-FFF2-40B4-BE49-F238E27FC236}">
                  <a16:creationId xmlns:a16="http://schemas.microsoft.com/office/drawing/2014/main" id="{D4CCEA4B-C578-3E62-F3A3-101171D2C5F1}"/>
                </a:ext>
              </a:extLst>
            </p:cNvPr>
            <p:cNvSpPr/>
            <p:nvPr/>
          </p:nvSpPr>
          <p:spPr>
            <a:xfrm>
              <a:off x="7784339" y="934531"/>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3" name="Овал 122">
              <a:extLst>
                <a:ext uri="{FF2B5EF4-FFF2-40B4-BE49-F238E27FC236}">
                  <a16:creationId xmlns:a16="http://schemas.microsoft.com/office/drawing/2014/main" id="{E013CCED-5D8B-31A5-4377-2E7845A256F5}"/>
                </a:ext>
              </a:extLst>
            </p:cNvPr>
            <p:cNvSpPr/>
            <p:nvPr/>
          </p:nvSpPr>
          <p:spPr>
            <a:xfrm>
              <a:off x="4614141" y="3652459"/>
              <a:ext cx="162913" cy="162913"/>
            </a:xfrm>
            <a:prstGeom prst="ellipse">
              <a:avLst/>
            </a:prstGeom>
            <a:solidFill>
              <a:srgbClr val="33B8E4">
                <a:alpha val="38000"/>
              </a:srgbClr>
            </a:solidFill>
            <a:effectLst>
              <a:outerShdw blurRad="50800" dist="50800" dir="5400000" algn="ctr" rotWithShape="0">
                <a:schemeClr val="bg1"/>
              </a:outerShdw>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4" name="Овал 123">
              <a:extLst>
                <a:ext uri="{FF2B5EF4-FFF2-40B4-BE49-F238E27FC236}">
                  <a16:creationId xmlns:a16="http://schemas.microsoft.com/office/drawing/2014/main" id="{421EAA62-FA1E-E93C-547F-68EAEA694C8C}"/>
                </a:ext>
              </a:extLst>
            </p:cNvPr>
            <p:cNvSpPr/>
            <p:nvPr/>
          </p:nvSpPr>
          <p:spPr>
            <a:xfrm>
              <a:off x="4234560" y="919382"/>
              <a:ext cx="2575591" cy="2575591"/>
            </a:xfrm>
            <a:prstGeom prst="ellipse">
              <a:avLst/>
            </a:prstGeom>
            <a:solidFill>
              <a:srgbClr val="33B8E4">
                <a:alpha val="38000"/>
              </a:srgbClr>
            </a:solidFill>
            <a:effectLst>
              <a:softEdge rad="977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5" name="Овал 124">
              <a:extLst>
                <a:ext uri="{FF2B5EF4-FFF2-40B4-BE49-F238E27FC236}">
                  <a16:creationId xmlns:a16="http://schemas.microsoft.com/office/drawing/2014/main" id="{FB33D15E-00DA-7D4E-E5C9-DBB56F2A5358}"/>
                </a:ext>
              </a:extLst>
            </p:cNvPr>
            <p:cNvSpPr/>
            <p:nvPr/>
          </p:nvSpPr>
          <p:spPr>
            <a:xfrm>
              <a:off x="5417990" y="2125077"/>
              <a:ext cx="162913" cy="162913"/>
            </a:xfrm>
            <a:prstGeom prst="ellipse">
              <a:avLst/>
            </a:prstGeom>
            <a:solidFill>
              <a:srgbClr val="33B8E4">
                <a:alpha val="38000"/>
              </a:srgbClr>
            </a:soli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6" name="Овал 125">
              <a:extLst>
                <a:ext uri="{FF2B5EF4-FFF2-40B4-BE49-F238E27FC236}">
                  <a16:creationId xmlns:a16="http://schemas.microsoft.com/office/drawing/2014/main" id="{BF8D5EA9-7B82-3E53-B681-98F69CC1BDA6}"/>
                </a:ext>
              </a:extLst>
            </p:cNvPr>
            <p:cNvSpPr/>
            <p:nvPr/>
          </p:nvSpPr>
          <p:spPr>
            <a:xfrm>
              <a:off x="6794491" y="2768175"/>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7" name="Овал 126">
              <a:extLst>
                <a:ext uri="{FF2B5EF4-FFF2-40B4-BE49-F238E27FC236}">
                  <a16:creationId xmlns:a16="http://schemas.microsoft.com/office/drawing/2014/main" id="{D041B734-E1D3-B03D-F910-16BCA203DC5A}"/>
                </a:ext>
              </a:extLst>
            </p:cNvPr>
            <p:cNvSpPr/>
            <p:nvPr/>
          </p:nvSpPr>
          <p:spPr>
            <a:xfrm>
              <a:off x="6968441" y="1207702"/>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2" name="Овал 191">
              <a:extLst>
                <a:ext uri="{FF2B5EF4-FFF2-40B4-BE49-F238E27FC236}">
                  <a16:creationId xmlns:a16="http://schemas.microsoft.com/office/drawing/2014/main" id="{440EFAB7-7A04-119B-9AE7-9894860C1D2B}"/>
                </a:ext>
              </a:extLst>
            </p:cNvPr>
            <p:cNvSpPr/>
            <p:nvPr/>
          </p:nvSpPr>
          <p:spPr>
            <a:xfrm>
              <a:off x="6992171" y="941365"/>
              <a:ext cx="209960" cy="209960"/>
            </a:xfrm>
            <a:prstGeom prst="ellipse">
              <a:avLst/>
            </a:prstGeom>
            <a:solidFill>
              <a:srgbClr val="33B8E4">
                <a:alpha val="27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3" name="Овал 192">
              <a:extLst>
                <a:ext uri="{FF2B5EF4-FFF2-40B4-BE49-F238E27FC236}">
                  <a16:creationId xmlns:a16="http://schemas.microsoft.com/office/drawing/2014/main" id="{51BFB558-E24C-5702-3E35-88C9FDEC113E}"/>
                </a:ext>
              </a:extLst>
            </p:cNvPr>
            <p:cNvSpPr/>
            <p:nvPr/>
          </p:nvSpPr>
          <p:spPr>
            <a:xfrm>
              <a:off x="7223937" y="1176637"/>
              <a:ext cx="209960" cy="209960"/>
            </a:xfrm>
            <a:prstGeom prst="ellipse">
              <a:avLst/>
            </a:prstGeom>
            <a:solidFill>
              <a:srgbClr val="33B8E4">
                <a:alpha val="27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4" name="Овал 193">
              <a:extLst>
                <a:ext uri="{FF2B5EF4-FFF2-40B4-BE49-F238E27FC236}">
                  <a16:creationId xmlns:a16="http://schemas.microsoft.com/office/drawing/2014/main" id="{F1A34520-8AFB-930B-A308-2203574BF620}"/>
                </a:ext>
              </a:extLst>
            </p:cNvPr>
            <p:cNvSpPr/>
            <p:nvPr/>
          </p:nvSpPr>
          <p:spPr>
            <a:xfrm>
              <a:off x="3627104" y="2663600"/>
              <a:ext cx="593115" cy="593115"/>
            </a:xfrm>
            <a:prstGeom prst="ellipse">
              <a:avLst/>
            </a:prstGeom>
            <a:solidFill>
              <a:srgbClr val="33B8E4">
                <a:alpha val="38000"/>
              </a:srgbClr>
            </a:solidFill>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5" name="Овал 194">
              <a:extLst>
                <a:ext uri="{FF2B5EF4-FFF2-40B4-BE49-F238E27FC236}">
                  <a16:creationId xmlns:a16="http://schemas.microsoft.com/office/drawing/2014/main" id="{11A6BD97-1CC6-FB60-9BC2-C2388E1FF612}"/>
                </a:ext>
              </a:extLst>
            </p:cNvPr>
            <p:cNvSpPr/>
            <p:nvPr/>
          </p:nvSpPr>
          <p:spPr>
            <a:xfrm>
              <a:off x="3842204" y="2878700"/>
              <a:ext cx="162913" cy="162913"/>
            </a:xfrm>
            <a:prstGeom prst="ellipse">
              <a:avLst/>
            </a:prstGeom>
            <a:solidFill>
              <a:srgbClr val="33B8E4">
                <a:alpha val="38000"/>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6" name="Овал 195">
              <a:extLst>
                <a:ext uri="{FF2B5EF4-FFF2-40B4-BE49-F238E27FC236}">
                  <a16:creationId xmlns:a16="http://schemas.microsoft.com/office/drawing/2014/main" id="{DDDE365B-1782-16CE-22B9-469181345475}"/>
                </a:ext>
              </a:extLst>
            </p:cNvPr>
            <p:cNvSpPr/>
            <p:nvPr/>
          </p:nvSpPr>
          <p:spPr>
            <a:xfrm>
              <a:off x="3880733" y="2911553"/>
              <a:ext cx="97206" cy="97206"/>
            </a:xfrm>
            <a:prstGeom prst="ellipse">
              <a:avLst/>
            </a:prstGeom>
            <a:solidFill>
              <a:srgbClr val="33B8E4">
                <a:alpha val="38000"/>
              </a:srgbClr>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79" name="Прямоугольник: скругленные противолежащие углы 278">
            <a:extLst>
              <a:ext uri="{FF2B5EF4-FFF2-40B4-BE49-F238E27FC236}">
                <a16:creationId xmlns:a16="http://schemas.microsoft.com/office/drawing/2014/main" id="{56B9E605-4D5C-EBF8-F480-52E55B3A0B33}"/>
              </a:ext>
            </a:extLst>
          </p:cNvPr>
          <p:cNvSpPr/>
          <p:nvPr/>
        </p:nvSpPr>
        <p:spPr>
          <a:xfrm>
            <a:off x="579775" y="1257533"/>
            <a:ext cx="6029345" cy="307777"/>
          </a:xfrm>
          <a:prstGeom prst="round2DiagRect">
            <a:avLst>
              <a:gd name="adj1" fmla="val 50000"/>
              <a:gd name="adj2" fmla="val 0"/>
            </a:avLst>
          </a:prstGeom>
          <a:solidFill>
            <a:srgbClr val="33B8E4">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0" name="Прямоугольник: скругленные противолежащие углы 279">
            <a:extLst>
              <a:ext uri="{FF2B5EF4-FFF2-40B4-BE49-F238E27FC236}">
                <a16:creationId xmlns:a16="http://schemas.microsoft.com/office/drawing/2014/main" id="{D0F9F9C1-BD7E-750F-75B5-3F837EE96E3E}"/>
              </a:ext>
            </a:extLst>
          </p:cNvPr>
          <p:cNvSpPr/>
          <p:nvPr/>
        </p:nvSpPr>
        <p:spPr>
          <a:xfrm>
            <a:off x="7333230" y="1231975"/>
            <a:ext cx="4379345" cy="307777"/>
          </a:xfrm>
          <a:prstGeom prst="round2DiagRect">
            <a:avLst>
              <a:gd name="adj1" fmla="val 50000"/>
              <a:gd name="adj2" fmla="val 0"/>
            </a:avLst>
          </a:prstGeom>
          <a:solidFill>
            <a:srgbClr val="33B8E4">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6" name="Прямоугольник: скругленные углы 275">
            <a:extLst>
              <a:ext uri="{FF2B5EF4-FFF2-40B4-BE49-F238E27FC236}">
                <a16:creationId xmlns:a16="http://schemas.microsoft.com/office/drawing/2014/main" id="{F4302A47-7A6A-6B9B-585E-DF1DCD8242BE}"/>
              </a:ext>
            </a:extLst>
          </p:cNvPr>
          <p:cNvSpPr/>
          <p:nvPr/>
        </p:nvSpPr>
        <p:spPr>
          <a:xfrm>
            <a:off x="9778170" y="1702836"/>
            <a:ext cx="1915338" cy="1453271"/>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7" name="Прямоугольник: скругленные углы 276">
            <a:extLst>
              <a:ext uri="{FF2B5EF4-FFF2-40B4-BE49-F238E27FC236}">
                <a16:creationId xmlns:a16="http://schemas.microsoft.com/office/drawing/2014/main" id="{BBA6EC30-968D-B185-258F-CEFACFE282B3}"/>
              </a:ext>
            </a:extLst>
          </p:cNvPr>
          <p:cNvSpPr/>
          <p:nvPr/>
        </p:nvSpPr>
        <p:spPr>
          <a:xfrm>
            <a:off x="9778170" y="3227196"/>
            <a:ext cx="1915338" cy="1453271"/>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8" name="Прямоугольник: скругленные углы 277">
            <a:extLst>
              <a:ext uri="{FF2B5EF4-FFF2-40B4-BE49-F238E27FC236}">
                <a16:creationId xmlns:a16="http://schemas.microsoft.com/office/drawing/2014/main" id="{CAD39A11-6E42-C69D-B7BB-115E90DFFB29}"/>
              </a:ext>
            </a:extLst>
          </p:cNvPr>
          <p:cNvSpPr/>
          <p:nvPr/>
        </p:nvSpPr>
        <p:spPr>
          <a:xfrm>
            <a:off x="9778170" y="4768211"/>
            <a:ext cx="1915338" cy="1337623"/>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3" name="Прямоугольник: скругленные углы 272">
            <a:extLst>
              <a:ext uri="{FF2B5EF4-FFF2-40B4-BE49-F238E27FC236}">
                <a16:creationId xmlns:a16="http://schemas.microsoft.com/office/drawing/2014/main" id="{749F02D7-3B93-8129-6F4B-4D2A4F13ECA1}"/>
              </a:ext>
            </a:extLst>
          </p:cNvPr>
          <p:cNvSpPr/>
          <p:nvPr/>
        </p:nvSpPr>
        <p:spPr>
          <a:xfrm>
            <a:off x="4703427" y="1717571"/>
            <a:ext cx="1915338" cy="1453271"/>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4" name="Прямоугольник: скругленные углы 273">
            <a:extLst>
              <a:ext uri="{FF2B5EF4-FFF2-40B4-BE49-F238E27FC236}">
                <a16:creationId xmlns:a16="http://schemas.microsoft.com/office/drawing/2014/main" id="{5E15B020-B384-1C21-EDB2-401C77B9EAA7}"/>
              </a:ext>
            </a:extLst>
          </p:cNvPr>
          <p:cNvSpPr/>
          <p:nvPr/>
        </p:nvSpPr>
        <p:spPr>
          <a:xfrm>
            <a:off x="4703427" y="3241931"/>
            <a:ext cx="1915338" cy="1453271"/>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5" name="Прямоугольник: скругленные углы 274">
            <a:extLst>
              <a:ext uri="{FF2B5EF4-FFF2-40B4-BE49-F238E27FC236}">
                <a16:creationId xmlns:a16="http://schemas.microsoft.com/office/drawing/2014/main" id="{F19DA5DA-43ED-A4B6-B329-02B61A33F98C}"/>
              </a:ext>
            </a:extLst>
          </p:cNvPr>
          <p:cNvSpPr/>
          <p:nvPr/>
        </p:nvSpPr>
        <p:spPr>
          <a:xfrm>
            <a:off x="4703427" y="4782946"/>
            <a:ext cx="1915338" cy="1337623"/>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0" name="TextBox 199">
            <a:extLst>
              <a:ext uri="{FF2B5EF4-FFF2-40B4-BE49-F238E27FC236}">
                <a16:creationId xmlns:a16="http://schemas.microsoft.com/office/drawing/2014/main" id="{01A5EDCF-DEBF-3F5A-20CB-4E583124E09B}"/>
              </a:ext>
            </a:extLst>
          </p:cNvPr>
          <p:cNvSpPr txBox="1"/>
          <p:nvPr/>
        </p:nvSpPr>
        <p:spPr>
          <a:xfrm>
            <a:off x="4787356" y="5719530"/>
            <a:ext cx="1946711" cy="369332"/>
          </a:xfrm>
          <a:prstGeom prst="rect">
            <a:avLst/>
          </a:prstGeom>
          <a:noFill/>
        </p:spPr>
        <p:txBody>
          <a:bodyPr wrap="square">
            <a:spAutoFit/>
          </a:bodyPr>
          <a:lstStyle/>
          <a:p>
            <a:r>
              <a:rPr lang="ru-RU" sz="900" dirty="0">
                <a:solidFill>
                  <a:schemeClr val="bg1"/>
                </a:solidFill>
                <a:latin typeface="Gilroy SemiBold" panose="00000700000000000000" pitchFamily="2" charset="-52"/>
              </a:rPr>
              <a:t>Технологии искусственного интеллекта</a:t>
            </a:r>
          </a:p>
        </p:txBody>
      </p:sp>
      <p:sp>
        <p:nvSpPr>
          <p:cNvPr id="116" name="TextBox 115">
            <a:extLst>
              <a:ext uri="{FF2B5EF4-FFF2-40B4-BE49-F238E27FC236}">
                <a16:creationId xmlns:a16="http://schemas.microsoft.com/office/drawing/2014/main" id="{8B27EBD9-7C53-1CD1-0E7B-C6EBC0001F59}"/>
              </a:ext>
            </a:extLst>
          </p:cNvPr>
          <p:cNvSpPr txBox="1"/>
          <p:nvPr/>
        </p:nvSpPr>
        <p:spPr>
          <a:xfrm>
            <a:off x="2811776" y="1258396"/>
            <a:ext cx="1729961" cy="276999"/>
          </a:xfrm>
          <a:prstGeom prst="rect">
            <a:avLst/>
          </a:prstGeom>
          <a:noFill/>
        </p:spPr>
        <p:txBody>
          <a:bodyPr wrap="none" rtlCol="0">
            <a:spAutoFit/>
          </a:bodyPr>
          <a:lstStyle/>
          <a:p>
            <a:r>
              <a:rPr lang="ru-RU" sz="1200" dirty="0">
                <a:solidFill>
                  <a:schemeClr val="bg1"/>
                </a:solidFill>
                <a:latin typeface="Nekst Semi Bold" panose="00000700000000000000" pitchFamily="2" charset="-52"/>
              </a:rPr>
              <a:t>Бурение и разведка</a:t>
            </a:r>
          </a:p>
        </p:txBody>
      </p:sp>
      <p:sp>
        <p:nvSpPr>
          <p:cNvPr id="198" name="TextBox 197">
            <a:extLst>
              <a:ext uri="{FF2B5EF4-FFF2-40B4-BE49-F238E27FC236}">
                <a16:creationId xmlns:a16="http://schemas.microsoft.com/office/drawing/2014/main" id="{0AE3BF4E-FA0F-0FAB-9855-6905EBF9E3F1}"/>
              </a:ext>
            </a:extLst>
          </p:cNvPr>
          <p:cNvSpPr txBox="1"/>
          <p:nvPr/>
        </p:nvSpPr>
        <p:spPr>
          <a:xfrm>
            <a:off x="8869428" y="1258396"/>
            <a:ext cx="1466528" cy="276999"/>
          </a:xfrm>
          <a:prstGeom prst="rect">
            <a:avLst/>
          </a:prstGeom>
          <a:noFill/>
        </p:spPr>
        <p:txBody>
          <a:bodyPr wrap="square">
            <a:spAutoFit/>
          </a:bodyPr>
          <a:lstStyle/>
          <a:p>
            <a:r>
              <a:rPr lang="ru-RU" sz="1200" dirty="0">
                <a:solidFill>
                  <a:schemeClr val="bg1"/>
                </a:solidFill>
                <a:latin typeface="Nekst Semi Bold" panose="00000700000000000000" pitchFamily="2" charset="-52"/>
              </a:rPr>
              <a:t>Разработка</a:t>
            </a:r>
          </a:p>
        </p:txBody>
      </p:sp>
      <p:sp>
        <p:nvSpPr>
          <p:cNvPr id="201" name="TextBox 200">
            <a:extLst>
              <a:ext uri="{FF2B5EF4-FFF2-40B4-BE49-F238E27FC236}">
                <a16:creationId xmlns:a16="http://schemas.microsoft.com/office/drawing/2014/main" id="{C0C2746C-3CCD-D63F-E723-8D5D32F6FB9B}"/>
              </a:ext>
            </a:extLst>
          </p:cNvPr>
          <p:cNvSpPr txBox="1"/>
          <p:nvPr/>
        </p:nvSpPr>
        <p:spPr>
          <a:xfrm>
            <a:off x="9909095" y="2781990"/>
            <a:ext cx="1636741" cy="230832"/>
          </a:xfrm>
          <a:prstGeom prst="rect">
            <a:avLst/>
          </a:prstGeom>
          <a:noFill/>
        </p:spPr>
        <p:txBody>
          <a:bodyPr wrap="square">
            <a:spAutoFit/>
          </a:bodyPr>
          <a:lstStyle/>
          <a:p>
            <a:r>
              <a:rPr lang="ru-RU" sz="900" dirty="0">
                <a:solidFill>
                  <a:schemeClr val="bg1"/>
                </a:solidFill>
                <a:latin typeface="Gilroy SemiBold" panose="00000700000000000000" pitchFamily="2" charset="-52"/>
              </a:rPr>
              <a:t>Гидродинамика</a:t>
            </a:r>
            <a:endParaRPr lang="en-US" sz="900" dirty="0">
              <a:solidFill>
                <a:schemeClr val="bg1"/>
              </a:solidFill>
              <a:latin typeface="Gilroy SemiBold" panose="00000700000000000000" pitchFamily="2" charset="-52"/>
            </a:endParaRPr>
          </a:p>
        </p:txBody>
      </p:sp>
      <p:sp>
        <p:nvSpPr>
          <p:cNvPr id="238" name="Прямоугольник: скругленные углы 237">
            <a:extLst>
              <a:ext uri="{FF2B5EF4-FFF2-40B4-BE49-F238E27FC236}">
                <a16:creationId xmlns:a16="http://schemas.microsoft.com/office/drawing/2014/main" id="{D25DD9A8-6EA1-41DC-6566-8BB6568DE3E2}"/>
              </a:ext>
            </a:extLst>
          </p:cNvPr>
          <p:cNvSpPr/>
          <p:nvPr/>
        </p:nvSpPr>
        <p:spPr>
          <a:xfrm>
            <a:off x="570425" y="1708166"/>
            <a:ext cx="1915338" cy="1453271"/>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1" name="Рисунок 240">
            <a:extLst>
              <a:ext uri="{FF2B5EF4-FFF2-40B4-BE49-F238E27FC236}">
                <a16:creationId xmlns:a16="http://schemas.microsoft.com/office/drawing/2014/main" id="{7EC90B15-9EAC-6C06-8172-F784CB004F8C}"/>
              </a:ext>
            </a:extLst>
          </p:cNvPr>
          <p:cNvPicPr>
            <a:picLocks noChangeAspect="1"/>
          </p:cNvPicPr>
          <p:nvPr/>
        </p:nvPicPr>
        <p:blipFill>
          <a:blip r:embed="rId4">
            <a:duotone>
              <a:schemeClr val="accent1">
                <a:shade val="45000"/>
                <a:satMod val="135000"/>
              </a:schemeClr>
              <a:prstClr val="white"/>
            </a:duotone>
          </a:blip>
          <a:srcRect r="11586"/>
          <a:stretch>
            <a:fillRect/>
          </a:stretch>
        </p:blipFill>
        <p:spPr>
          <a:xfrm>
            <a:off x="659494" y="1766531"/>
            <a:ext cx="1737201" cy="995167"/>
          </a:xfrm>
          <a:custGeom>
            <a:avLst/>
            <a:gdLst>
              <a:gd name="connsiteX0" fmla="*/ 51109 w 1935048"/>
              <a:gd name="connsiteY0" fmla="*/ 0 h 1108505"/>
              <a:gd name="connsiteX1" fmla="*/ 1872489 w 1935048"/>
              <a:gd name="connsiteY1" fmla="*/ 0 h 1108505"/>
              <a:gd name="connsiteX2" fmla="*/ 1889032 w 1935048"/>
              <a:gd name="connsiteY2" fmla="*/ 3340 h 1108505"/>
              <a:gd name="connsiteX3" fmla="*/ 1935048 w 1935048"/>
              <a:gd name="connsiteY3" fmla="*/ 72762 h 1108505"/>
              <a:gd name="connsiteX4" fmla="*/ 1935048 w 1935048"/>
              <a:gd name="connsiteY4" fmla="*/ 1033163 h 1108505"/>
              <a:gd name="connsiteX5" fmla="*/ 1889032 w 1935048"/>
              <a:gd name="connsiteY5" fmla="*/ 1102585 h 1108505"/>
              <a:gd name="connsiteX6" fmla="*/ 1859710 w 1935048"/>
              <a:gd name="connsiteY6" fmla="*/ 1108505 h 1108505"/>
              <a:gd name="connsiteX7" fmla="*/ 63888 w 1935048"/>
              <a:gd name="connsiteY7" fmla="*/ 1108505 h 1108505"/>
              <a:gd name="connsiteX8" fmla="*/ 34566 w 1935048"/>
              <a:gd name="connsiteY8" fmla="*/ 1102585 h 1108505"/>
              <a:gd name="connsiteX9" fmla="*/ 10617 w 1935048"/>
              <a:gd name="connsiteY9" fmla="*/ 1086439 h 1108505"/>
              <a:gd name="connsiteX10" fmla="*/ 0 w 1935048"/>
              <a:gd name="connsiteY10" fmla="*/ 1070691 h 1108505"/>
              <a:gd name="connsiteX11" fmla="*/ 0 w 1935048"/>
              <a:gd name="connsiteY11" fmla="*/ 35234 h 1108505"/>
              <a:gd name="connsiteX12" fmla="*/ 10617 w 1935048"/>
              <a:gd name="connsiteY12" fmla="*/ 19487 h 1108505"/>
              <a:gd name="connsiteX13" fmla="*/ 34566 w 1935048"/>
              <a:gd name="connsiteY13" fmla="*/ 3340 h 11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5048" h="1108505">
                <a:moveTo>
                  <a:pt x="51109" y="0"/>
                </a:moveTo>
                <a:lnTo>
                  <a:pt x="1872489" y="0"/>
                </a:lnTo>
                <a:lnTo>
                  <a:pt x="1889032" y="3340"/>
                </a:lnTo>
                <a:cubicBezTo>
                  <a:pt x="1916074" y="14778"/>
                  <a:pt x="1935048" y="41554"/>
                  <a:pt x="1935048" y="72762"/>
                </a:cubicBezTo>
                <a:lnTo>
                  <a:pt x="1935048" y="1033163"/>
                </a:lnTo>
                <a:cubicBezTo>
                  <a:pt x="1935048" y="1064372"/>
                  <a:pt x="1916074" y="1091148"/>
                  <a:pt x="1889032" y="1102585"/>
                </a:cubicBezTo>
                <a:lnTo>
                  <a:pt x="1859710" y="1108505"/>
                </a:lnTo>
                <a:lnTo>
                  <a:pt x="63888" y="1108505"/>
                </a:lnTo>
                <a:lnTo>
                  <a:pt x="34566" y="1102585"/>
                </a:lnTo>
                <a:cubicBezTo>
                  <a:pt x="25552" y="1098773"/>
                  <a:pt x="17435" y="1093256"/>
                  <a:pt x="10617" y="1086439"/>
                </a:cubicBezTo>
                <a:lnTo>
                  <a:pt x="0" y="1070691"/>
                </a:lnTo>
                <a:lnTo>
                  <a:pt x="0" y="35234"/>
                </a:lnTo>
                <a:lnTo>
                  <a:pt x="10617" y="19487"/>
                </a:lnTo>
                <a:cubicBezTo>
                  <a:pt x="17435" y="12669"/>
                  <a:pt x="25552" y="7152"/>
                  <a:pt x="34566" y="3340"/>
                </a:cubicBezTo>
                <a:close/>
              </a:path>
            </a:pathLst>
          </a:custGeom>
          <a:ln>
            <a:solidFill>
              <a:schemeClr val="bg1">
                <a:lumMod val="85000"/>
              </a:schemeClr>
            </a:solidFill>
          </a:ln>
        </p:spPr>
      </p:pic>
      <p:sp>
        <p:nvSpPr>
          <p:cNvPr id="203" name="TextBox 202">
            <a:extLst>
              <a:ext uri="{FF2B5EF4-FFF2-40B4-BE49-F238E27FC236}">
                <a16:creationId xmlns:a16="http://schemas.microsoft.com/office/drawing/2014/main" id="{6C99ED62-3FF9-9B18-4426-6CAC5A63853A}"/>
              </a:ext>
            </a:extLst>
          </p:cNvPr>
          <p:cNvSpPr txBox="1"/>
          <p:nvPr/>
        </p:nvSpPr>
        <p:spPr>
          <a:xfrm>
            <a:off x="629984" y="2781990"/>
            <a:ext cx="11820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white"/>
                </a:solidFill>
                <a:effectLst/>
                <a:uLnTx/>
                <a:uFillTx/>
                <a:latin typeface="Gilroy SemiBold" panose="00000700000000000000" pitchFamily="2" charset="-52"/>
              </a:rPr>
              <a:t>Петрофизическое моделирование</a:t>
            </a:r>
          </a:p>
        </p:txBody>
      </p:sp>
      <p:sp>
        <p:nvSpPr>
          <p:cNvPr id="211" name="TextBox 210">
            <a:extLst>
              <a:ext uri="{FF2B5EF4-FFF2-40B4-BE49-F238E27FC236}">
                <a16:creationId xmlns:a16="http://schemas.microsoft.com/office/drawing/2014/main" id="{2452DF95-F615-8DC8-2FF6-0006505A5DD8}"/>
              </a:ext>
            </a:extLst>
          </p:cNvPr>
          <p:cNvSpPr txBox="1"/>
          <p:nvPr/>
        </p:nvSpPr>
        <p:spPr>
          <a:xfrm>
            <a:off x="4787356" y="4289801"/>
            <a:ext cx="123171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white"/>
                </a:solidFill>
                <a:effectLst/>
                <a:uLnTx/>
                <a:uFillTx/>
                <a:latin typeface="Gilroy SemiBold" panose="00000700000000000000" pitchFamily="2" charset="-52"/>
              </a:rPr>
              <a:t>Геология, анализ </a:t>
            </a:r>
            <a:br>
              <a:rPr kumimoji="0" lang="ru-RU" sz="900" b="0" i="0" u="none" strike="noStrike" kern="1200" cap="none" spc="0" normalizeH="0" baseline="0" noProof="0" dirty="0">
                <a:ln>
                  <a:noFill/>
                </a:ln>
                <a:solidFill>
                  <a:prstClr val="white"/>
                </a:solidFill>
                <a:effectLst/>
                <a:uLnTx/>
                <a:uFillTx/>
                <a:latin typeface="Gilroy SemiBold" panose="00000700000000000000" pitchFamily="2" charset="-52"/>
              </a:rPr>
            </a:br>
            <a:r>
              <a:rPr kumimoji="0" lang="ru-RU" sz="900" b="0" i="0" u="none" strike="noStrike" kern="1200" cap="none" spc="0" normalizeH="0" baseline="0" noProof="0" dirty="0">
                <a:ln>
                  <a:noFill/>
                </a:ln>
                <a:solidFill>
                  <a:prstClr val="white"/>
                </a:solidFill>
                <a:effectLst/>
                <a:uLnTx/>
                <a:uFillTx/>
                <a:latin typeface="Gilroy SemiBold" panose="00000700000000000000" pitchFamily="2" charset="-52"/>
              </a:rPr>
              <a:t>и обобщение</a:t>
            </a:r>
          </a:p>
        </p:txBody>
      </p:sp>
      <p:sp>
        <p:nvSpPr>
          <p:cNvPr id="213" name="TextBox 212">
            <a:extLst>
              <a:ext uri="{FF2B5EF4-FFF2-40B4-BE49-F238E27FC236}">
                <a16:creationId xmlns:a16="http://schemas.microsoft.com/office/drawing/2014/main" id="{C6CC1A41-AD59-AFA5-A6E6-AE93914F3C96}"/>
              </a:ext>
            </a:extLst>
          </p:cNvPr>
          <p:cNvSpPr txBox="1"/>
          <p:nvPr/>
        </p:nvSpPr>
        <p:spPr>
          <a:xfrm>
            <a:off x="9909095" y="4289801"/>
            <a:ext cx="110688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white"/>
                </a:solidFill>
                <a:effectLst/>
                <a:uLnTx/>
                <a:uFillTx/>
                <a:latin typeface="Gilroy SemiBold" panose="00000700000000000000" pitchFamily="2" charset="-52"/>
              </a:rPr>
              <a:t>Промысловые </a:t>
            </a:r>
            <a:br>
              <a:rPr kumimoji="0" lang="ru-RU" sz="900" b="0" i="0" u="none" strike="noStrike" kern="1200" cap="none" spc="0" normalizeH="0" baseline="0" noProof="0" dirty="0">
                <a:ln>
                  <a:noFill/>
                </a:ln>
                <a:solidFill>
                  <a:prstClr val="white"/>
                </a:solidFill>
                <a:effectLst/>
                <a:uLnTx/>
                <a:uFillTx/>
                <a:latin typeface="Gilroy SemiBold" panose="00000700000000000000" pitchFamily="2" charset="-52"/>
              </a:rPr>
            </a:br>
            <a:r>
              <a:rPr kumimoji="0" lang="ru-RU" sz="900" b="0" i="0" u="none" strike="noStrike" kern="1200" cap="none" spc="0" normalizeH="0" baseline="0" noProof="0" dirty="0">
                <a:ln>
                  <a:noFill/>
                </a:ln>
                <a:solidFill>
                  <a:prstClr val="white"/>
                </a:solidFill>
                <a:effectLst/>
                <a:uLnTx/>
                <a:uFillTx/>
                <a:latin typeface="Gilroy SemiBold" panose="00000700000000000000" pitchFamily="2" charset="-52"/>
              </a:rPr>
              <a:t>исследования</a:t>
            </a:r>
            <a:endParaRPr kumimoji="0" lang="en-US" sz="900" b="0" i="0" u="none" strike="noStrike" kern="1200" cap="none" spc="0" normalizeH="0" baseline="0" noProof="0" dirty="0">
              <a:ln>
                <a:noFill/>
              </a:ln>
              <a:solidFill>
                <a:prstClr val="white"/>
              </a:solidFill>
              <a:effectLst/>
              <a:uLnTx/>
              <a:uFillTx/>
              <a:latin typeface="Gilroy SemiBold" panose="00000700000000000000" pitchFamily="2" charset="-52"/>
            </a:endParaRPr>
          </a:p>
        </p:txBody>
      </p:sp>
      <p:sp>
        <p:nvSpPr>
          <p:cNvPr id="215" name="TextBox 214">
            <a:extLst>
              <a:ext uri="{FF2B5EF4-FFF2-40B4-BE49-F238E27FC236}">
                <a16:creationId xmlns:a16="http://schemas.microsoft.com/office/drawing/2014/main" id="{255B62EC-53E2-0401-8813-FFFB85C3BA3A}"/>
              </a:ext>
            </a:extLst>
          </p:cNvPr>
          <p:cNvSpPr txBox="1"/>
          <p:nvPr/>
        </p:nvSpPr>
        <p:spPr>
          <a:xfrm>
            <a:off x="9909095" y="5719530"/>
            <a:ext cx="18317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white"/>
                </a:solidFill>
                <a:effectLst/>
                <a:uLnTx/>
                <a:uFillTx/>
                <a:latin typeface="Gilroy SemiBold" panose="00000700000000000000" pitchFamily="2" charset="-52"/>
              </a:rPr>
              <a:t>Контроль технического состояния скважин</a:t>
            </a:r>
            <a:endParaRPr kumimoji="0" lang="ru-RU" sz="900" b="0" i="0" u="none" strike="noStrike" kern="1200" cap="none" spc="0" normalizeH="0" baseline="0" noProof="0" dirty="0">
              <a:ln>
                <a:noFill/>
              </a:ln>
              <a:solidFill>
                <a:prstClr val="black"/>
              </a:solidFill>
              <a:effectLst/>
              <a:uLnTx/>
              <a:uFillTx/>
              <a:latin typeface="Gilroy SemiBold" panose="00000700000000000000" pitchFamily="2" charset="-52"/>
            </a:endParaRPr>
          </a:p>
        </p:txBody>
      </p:sp>
      <p:pic>
        <p:nvPicPr>
          <p:cNvPr id="252" name="Рисунок 251">
            <a:extLst>
              <a:ext uri="{FF2B5EF4-FFF2-40B4-BE49-F238E27FC236}">
                <a16:creationId xmlns:a16="http://schemas.microsoft.com/office/drawing/2014/main" id="{CA41802A-D074-C2BE-8B0B-65DB059DF2A5}"/>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l="719" t="2943" r="1163" b="4356"/>
          <a:stretch>
            <a:fillRect/>
          </a:stretch>
        </p:blipFill>
        <p:spPr>
          <a:xfrm>
            <a:off x="4787356" y="3298788"/>
            <a:ext cx="1747480" cy="997485"/>
          </a:xfrm>
          <a:custGeom>
            <a:avLst/>
            <a:gdLst>
              <a:gd name="connsiteX0" fmla="*/ 75343 w 1946498"/>
              <a:gd name="connsiteY0" fmla="*/ 0 h 1111087"/>
              <a:gd name="connsiteX1" fmla="*/ 1871155 w 1946498"/>
              <a:gd name="connsiteY1" fmla="*/ 0 h 1111087"/>
              <a:gd name="connsiteX2" fmla="*/ 1946498 w 1946498"/>
              <a:gd name="connsiteY2" fmla="*/ 75343 h 1111087"/>
              <a:gd name="connsiteX3" fmla="*/ 1946498 w 1946498"/>
              <a:gd name="connsiteY3" fmla="*/ 1035744 h 1111087"/>
              <a:gd name="connsiteX4" fmla="*/ 1871155 w 1946498"/>
              <a:gd name="connsiteY4" fmla="*/ 1111087 h 1111087"/>
              <a:gd name="connsiteX5" fmla="*/ 75343 w 1946498"/>
              <a:gd name="connsiteY5" fmla="*/ 1111087 h 1111087"/>
              <a:gd name="connsiteX6" fmla="*/ 0 w 1946498"/>
              <a:gd name="connsiteY6" fmla="*/ 1035744 h 1111087"/>
              <a:gd name="connsiteX7" fmla="*/ 0 w 1946498"/>
              <a:gd name="connsiteY7" fmla="*/ 75343 h 1111087"/>
              <a:gd name="connsiteX8" fmla="*/ 75343 w 1946498"/>
              <a:gd name="connsiteY8" fmla="*/ 0 h 111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98" h="1111087">
                <a:moveTo>
                  <a:pt x="75343" y="0"/>
                </a:moveTo>
                <a:lnTo>
                  <a:pt x="1871155" y="0"/>
                </a:lnTo>
                <a:cubicBezTo>
                  <a:pt x="1912766" y="0"/>
                  <a:pt x="1946498" y="33732"/>
                  <a:pt x="1946498" y="75343"/>
                </a:cubicBezTo>
                <a:lnTo>
                  <a:pt x="1946498" y="1035744"/>
                </a:lnTo>
                <a:cubicBezTo>
                  <a:pt x="1946498" y="1077355"/>
                  <a:pt x="1912766" y="1111087"/>
                  <a:pt x="1871155" y="1111087"/>
                </a:cubicBezTo>
                <a:lnTo>
                  <a:pt x="75343" y="1111087"/>
                </a:lnTo>
                <a:cubicBezTo>
                  <a:pt x="33732" y="1111087"/>
                  <a:pt x="0" y="1077355"/>
                  <a:pt x="0" y="1035744"/>
                </a:cubicBezTo>
                <a:lnTo>
                  <a:pt x="0" y="75343"/>
                </a:lnTo>
                <a:cubicBezTo>
                  <a:pt x="0" y="33732"/>
                  <a:pt x="33732" y="0"/>
                  <a:pt x="75343" y="0"/>
                </a:cubicBezTo>
                <a:close/>
              </a:path>
            </a:pathLst>
          </a:custGeom>
        </p:spPr>
      </p:pic>
      <p:pic>
        <p:nvPicPr>
          <p:cNvPr id="258" name="Рисунок 257">
            <a:extLst>
              <a:ext uri="{FF2B5EF4-FFF2-40B4-BE49-F238E27FC236}">
                <a16:creationId xmlns:a16="http://schemas.microsoft.com/office/drawing/2014/main" id="{45209B65-F4EF-5F3C-B7F9-AB94D13AEF92}"/>
              </a:ext>
            </a:extLst>
          </p:cNvPr>
          <p:cNvPicPr>
            <a:picLocks noChangeAspect="1" noChangeArrowheads="1"/>
          </p:cNvPicPr>
          <p:nvPr/>
        </p:nvPicPr>
        <p:blipFill>
          <a:blip r:embed="rId6" cstate="print">
            <a:duotone>
              <a:schemeClr val="accent1">
                <a:shade val="45000"/>
                <a:satMod val="135000"/>
              </a:schemeClr>
              <a:prstClr val="white"/>
            </a:duotone>
          </a:blip>
          <a:srcRect l="704" t="3910" r="1220" b="11668"/>
          <a:stretch>
            <a:fillRect/>
          </a:stretch>
        </p:blipFill>
        <p:spPr bwMode="auto">
          <a:xfrm>
            <a:off x="9862099" y="1766531"/>
            <a:ext cx="1747480" cy="997485"/>
          </a:xfrm>
          <a:custGeom>
            <a:avLst/>
            <a:gdLst>
              <a:gd name="connsiteX0" fmla="*/ 75343 w 1946498"/>
              <a:gd name="connsiteY0" fmla="*/ 0 h 1111087"/>
              <a:gd name="connsiteX1" fmla="*/ 1871155 w 1946498"/>
              <a:gd name="connsiteY1" fmla="*/ 0 h 1111087"/>
              <a:gd name="connsiteX2" fmla="*/ 1946498 w 1946498"/>
              <a:gd name="connsiteY2" fmla="*/ 75343 h 1111087"/>
              <a:gd name="connsiteX3" fmla="*/ 1946498 w 1946498"/>
              <a:gd name="connsiteY3" fmla="*/ 1035744 h 1111087"/>
              <a:gd name="connsiteX4" fmla="*/ 1871155 w 1946498"/>
              <a:gd name="connsiteY4" fmla="*/ 1111087 h 1111087"/>
              <a:gd name="connsiteX5" fmla="*/ 75343 w 1946498"/>
              <a:gd name="connsiteY5" fmla="*/ 1111087 h 1111087"/>
              <a:gd name="connsiteX6" fmla="*/ 0 w 1946498"/>
              <a:gd name="connsiteY6" fmla="*/ 1035744 h 1111087"/>
              <a:gd name="connsiteX7" fmla="*/ 0 w 1946498"/>
              <a:gd name="connsiteY7" fmla="*/ 75343 h 1111087"/>
              <a:gd name="connsiteX8" fmla="*/ 75343 w 1946498"/>
              <a:gd name="connsiteY8" fmla="*/ 0 h 111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98" h="1111087">
                <a:moveTo>
                  <a:pt x="75343" y="0"/>
                </a:moveTo>
                <a:lnTo>
                  <a:pt x="1871155" y="0"/>
                </a:lnTo>
                <a:cubicBezTo>
                  <a:pt x="1912766" y="0"/>
                  <a:pt x="1946498" y="33732"/>
                  <a:pt x="1946498" y="75343"/>
                </a:cubicBezTo>
                <a:lnTo>
                  <a:pt x="1946498" y="1035744"/>
                </a:lnTo>
                <a:cubicBezTo>
                  <a:pt x="1946498" y="1077355"/>
                  <a:pt x="1912766" y="1111087"/>
                  <a:pt x="1871155" y="1111087"/>
                </a:cubicBezTo>
                <a:lnTo>
                  <a:pt x="75343" y="1111087"/>
                </a:lnTo>
                <a:cubicBezTo>
                  <a:pt x="33732" y="1111087"/>
                  <a:pt x="0" y="1077355"/>
                  <a:pt x="0" y="1035744"/>
                </a:cubicBezTo>
                <a:lnTo>
                  <a:pt x="0" y="75343"/>
                </a:lnTo>
                <a:cubicBezTo>
                  <a:pt x="0" y="33732"/>
                  <a:pt x="33732" y="0"/>
                  <a:pt x="75343" y="0"/>
                </a:cubicBezTo>
                <a:close/>
              </a:path>
            </a:pathLst>
          </a:custGeom>
          <a:noFill/>
          <a:ln w="9525">
            <a:noFill/>
            <a:miter lim="800000"/>
            <a:headEnd/>
            <a:tailEnd/>
          </a:ln>
        </p:spPr>
      </p:pic>
      <p:pic>
        <p:nvPicPr>
          <p:cNvPr id="236" name="Рисунок 235">
            <a:extLst>
              <a:ext uri="{FF2B5EF4-FFF2-40B4-BE49-F238E27FC236}">
                <a16:creationId xmlns:a16="http://schemas.microsoft.com/office/drawing/2014/main" id="{BF148F31-6F57-DEB2-84B9-C196056B1B2B}"/>
              </a:ext>
            </a:extLst>
          </p:cNvPr>
          <p:cNvPicPr>
            <a:picLocks noChangeAspect="1"/>
          </p:cNvPicPr>
          <p:nvPr/>
        </p:nvPicPr>
        <p:blipFill>
          <a:blip r:embed="rId7">
            <a:duotone>
              <a:schemeClr val="accent1">
                <a:shade val="45000"/>
                <a:satMod val="135000"/>
              </a:schemeClr>
              <a:prstClr val="white"/>
            </a:duotone>
          </a:blip>
          <a:srcRect t="399" r="7206" b="576"/>
          <a:stretch>
            <a:fillRect/>
          </a:stretch>
        </p:blipFill>
        <p:spPr>
          <a:xfrm>
            <a:off x="4787356" y="1766531"/>
            <a:ext cx="1747480" cy="997485"/>
          </a:xfrm>
          <a:custGeom>
            <a:avLst/>
            <a:gdLst>
              <a:gd name="connsiteX0" fmla="*/ 75343 w 1946498"/>
              <a:gd name="connsiteY0" fmla="*/ 0 h 1111087"/>
              <a:gd name="connsiteX1" fmla="*/ 1871155 w 1946498"/>
              <a:gd name="connsiteY1" fmla="*/ 0 h 1111087"/>
              <a:gd name="connsiteX2" fmla="*/ 1946498 w 1946498"/>
              <a:gd name="connsiteY2" fmla="*/ 75343 h 1111087"/>
              <a:gd name="connsiteX3" fmla="*/ 1946498 w 1946498"/>
              <a:gd name="connsiteY3" fmla="*/ 1035744 h 1111087"/>
              <a:gd name="connsiteX4" fmla="*/ 1871155 w 1946498"/>
              <a:gd name="connsiteY4" fmla="*/ 1111087 h 1111087"/>
              <a:gd name="connsiteX5" fmla="*/ 75343 w 1946498"/>
              <a:gd name="connsiteY5" fmla="*/ 1111087 h 1111087"/>
              <a:gd name="connsiteX6" fmla="*/ 0 w 1946498"/>
              <a:gd name="connsiteY6" fmla="*/ 1035744 h 1111087"/>
              <a:gd name="connsiteX7" fmla="*/ 0 w 1946498"/>
              <a:gd name="connsiteY7" fmla="*/ 75343 h 1111087"/>
              <a:gd name="connsiteX8" fmla="*/ 75343 w 1946498"/>
              <a:gd name="connsiteY8" fmla="*/ 0 h 111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98" h="1111087">
                <a:moveTo>
                  <a:pt x="75343" y="0"/>
                </a:moveTo>
                <a:lnTo>
                  <a:pt x="1871155" y="0"/>
                </a:lnTo>
                <a:cubicBezTo>
                  <a:pt x="1912766" y="0"/>
                  <a:pt x="1946498" y="33732"/>
                  <a:pt x="1946498" y="75343"/>
                </a:cubicBezTo>
                <a:lnTo>
                  <a:pt x="1946498" y="1035744"/>
                </a:lnTo>
                <a:cubicBezTo>
                  <a:pt x="1946498" y="1077355"/>
                  <a:pt x="1912766" y="1111087"/>
                  <a:pt x="1871155" y="1111087"/>
                </a:cubicBezTo>
                <a:lnTo>
                  <a:pt x="75343" y="1111087"/>
                </a:lnTo>
                <a:cubicBezTo>
                  <a:pt x="33732" y="1111087"/>
                  <a:pt x="0" y="1077355"/>
                  <a:pt x="0" y="1035744"/>
                </a:cubicBezTo>
                <a:lnTo>
                  <a:pt x="0" y="75343"/>
                </a:lnTo>
                <a:cubicBezTo>
                  <a:pt x="0" y="33732"/>
                  <a:pt x="33732" y="0"/>
                  <a:pt x="75343" y="0"/>
                </a:cubicBezTo>
                <a:close/>
              </a:path>
            </a:pathLst>
          </a:custGeom>
          <a:ln w="6350">
            <a:noFill/>
          </a:ln>
        </p:spPr>
      </p:pic>
      <p:sp>
        <p:nvSpPr>
          <p:cNvPr id="268" name="Прямоугольник: скругленные углы 267">
            <a:extLst>
              <a:ext uri="{FF2B5EF4-FFF2-40B4-BE49-F238E27FC236}">
                <a16:creationId xmlns:a16="http://schemas.microsoft.com/office/drawing/2014/main" id="{579F5C8B-619E-8AD1-F62F-DF60D5491464}"/>
              </a:ext>
            </a:extLst>
          </p:cNvPr>
          <p:cNvSpPr/>
          <p:nvPr/>
        </p:nvSpPr>
        <p:spPr>
          <a:xfrm>
            <a:off x="564205" y="3232526"/>
            <a:ext cx="1915338" cy="1453271"/>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9" name="TextBox 208">
            <a:extLst>
              <a:ext uri="{FF2B5EF4-FFF2-40B4-BE49-F238E27FC236}">
                <a16:creationId xmlns:a16="http://schemas.microsoft.com/office/drawing/2014/main" id="{EAE576E7-082B-1A2C-F1F8-1BAF6E241141}"/>
              </a:ext>
            </a:extLst>
          </p:cNvPr>
          <p:cNvSpPr txBox="1"/>
          <p:nvPr/>
        </p:nvSpPr>
        <p:spPr>
          <a:xfrm>
            <a:off x="636204" y="4289801"/>
            <a:ext cx="185577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white"/>
                </a:solidFill>
                <a:effectLst/>
                <a:uLnTx/>
                <a:uFillTx/>
                <a:latin typeface="Gilroy SemiBold" panose="00000700000000000000" pitchFamily="2" charset="-52"/>
              </a:rPr>
              <a:t>Уникальные технологии комплексной интерпретации</a:t>
            </a:r>
            <a:endParaRPr kumimoji="0" lang="en-US" sz="900" b="0" i="0" u="none" strike="noStrike" kern="1200" cap="none" spc="0" normalizeH="0" baseline="0" noProof="0" dirty="0">
              <a:ln>
                <a:noFill/>
              </a:ln>
              <a:solidFill>
                <a:prstClr val="white"/>
              </a:solidFill>
              <a:effectLst/>
              <a:uLnTx/>
              <a:uFillTx/>
              <a:latin typeface="Gilroy SemiBold" panose="00000700000000000000" pitchFamily="2" charset="-52"/>
            </a:endParaRPr>
          </a:p>
        </p:txBody>
      </p:sp>
      <p:pic>
        <p:nvPicPr>
          <p:cNvPr id="247" name="Рисунок 246">
            <a:extLst>
              <a:ext uri="{FF2B5EF4-FFF2-40B4-BE49-F238E27FC236}">
                <a16:creationId xmlns:a16="http://schemas.microsoft.com/office/drawing/2014/main" id="{B2391E0C-861C-96C2-C51D-DCCF57CDA7A8}"/>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l="599" t="2934" r="1735" b="1117"/>
          <a:stretch>
            <a:fillRect/>
          </a:stretch>
        </p:blipFill>
        <p:spPr>
          <a:xfrm>
            <a:off x="660574" y="3298788"/>
            <a:ext cx="1747480" cy="997485"/>
          </a:xfrm>
          <a:custGeom>
            <a:avLst/>
            <a:gdLst>
              <a:gd name="connsiteX0" fmla="*/ 75343 w 1946498"/>
              <a:gd name="connsiteY0" fmla="*/ 0 h 1111087"/>
              <a:gd name="connsiteX1" fmla="*/ 1871155 w 1946498"/>
              <a:gd name="connsiteY1" fmla="*/ 0 h 1111087"/>
              <a:gd name="connsiteX2" fmla="*/ 1946498 w 1946498"/>
              <a:gd name="connsiteY2" fmla="*/ 75343 h 1111087"/>
              <a:gd name="connsiteX3" fmla="*/ 1946498 w 1946498"/>
              <a:gd name="connsiteY3" fmla="*/ 1035744 h 1111087"/>
              <a:gd name="connsiteX4" fmla="*/ 1871155 w 1946498"/>
              <a:gd name="connsiteY4" fmla="*/ 1111087 h 1111087"/>
              <a:gd name="connsiteX5" fmla="*/ 75343 w 1946498"/>
              <a:gd name="connsiteY5" fmla="*/ 1111087 h 1111087"/>
              <a:gd name="connsiteX6" fmla="*/ 0 w 1946498"/>
              <a:gd name="connsiteY6" fmla="*/ 1035744 h 1111087"/>
              <a:gd name="connsiteX7" fmla="*/ 0 w 1946498"/>
              <a:gd name="connsiteY7" fmla="*/ 75343 h 1111087"/>
              <a:gd name="connsiteX8" fmla="*/ 75343 w 1946498"/>
              <a:gd name="connsiteY8" fmla="*/ 0 h 111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98" h="1111087">
                <a:moveTo>
                  <a:pt x="75343" y="0"/>
                </a:moveTo>
                <a:lnTo>
                  <a:pt x="1871155" y="0"/>
                </a:lnTo>
                <a:cubicBezTo>
                  <a:pt x="1912766" y="0"/>
                  <a:pt x="1946498" y="33732"/>
                  <a:pt x="1946498" y="75343"/>
                </a:cubicBezTo>
                <a:lnTo>
                  <a:pt x="1946498" y="1035744"/>
                </a:lnTo>
                <a:cubicBezTo>
                  <a:pt x="1946498" y="1077355"/>
                  <a:pt x="1912766" y="1111087"/>
                  <a:pt x="1871155" y="1111087"/>
                </a:cubicBezTo>
                <a:lnTo>
                  <a:pt x="75343" y="1111087"/>
                </a:lnTo>
                <a:cubicBezTo>
                  <a:pt x="33732" y="1111087"/>
                  <a:pt x="0" y="1077355"/>
                  <a:pt x="0" y="1035744"/>
                </a:cubicBezTo>
                <a:lnTo>
                  <a:pt x="0" y="75343"/>
                </a:lnTo>
                <a:cubicBezTo>
                  <a:pt x="0" y="33732"/>
                  <a:pt x="33732" y="0"/>
                  <a:pt x="75343" y="0"/>
                </a:cubicBezTo>
                <a:close/>
              </a:path>
            </a:pathLst>
          </a:custGeom>
        </p:spPr>
      </p:pic>
      <p:sp>
        <p:nvSpPr>
          <p:cNvPr id="269" name="Прямоугольник: скругленные углы 268">
            <a:extLst>
              <a:ext uri="{FF2B5EF4-FFF2-40B4-BE49-F238E27FC236}">
                <a16:creationId xmlns:a16="http://schemas.microsoft.com/office/drawing/2014/main" id="{8DC14D3B-706B-C96B-4425-EF65FE7B6E52}"/>
              </a:ext>
            </a:extLst>
          </p:cNvPr>
          <p:cNvSpPr/>
          <p:nvPr/>
        </p:nvSpPr>
        <p:spPr>
          <a:xfrm>
            <a:off x="570425" y="4773541"/>
            <a:ext cx="1915338" cy="1337623"/>
          </a:xfrm>
          <a:prstGeom prst="roundRect">
            <a:avLst>
              <a:gd name="adj" fmla="val 6781"/>
            </a:avLst>
          </a:prstGeom>
          <a:solidFill>
            <a:srgbClr val="00B0F0">
              <a:alpha val="10000"/>
            </a:srgbClr>
          </a:solidFill>
          <a:ln>
            <a:solidFill>
              <a:srgbClr val="33B8E4">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7" name="TextBox 206">
            <a:extLst>
              <a:ext uri="{FF2B5EF4-FFF2-40B4-BE49-F238E27FC236}">
                <a16:creationId xmlns:a16="http://schemas.microsoft.com/office/drawing/2014/main" id="{A58D0301-1766-6C7F-6CDA-8037A233EF0B}"/>
              </a:ext>
            </a:extLst>
          </p:cNvPr>
          <p:cNvSpPr txBox="1"/>
          <p:nvPr/>
        </p:nvSpPr>
        <p:spPr>
          <a:xfrm>
            <a:off x="629984" y="5719530"/>
            <a:ext cx="174748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white"/>
                </a:solidFill>
                <a:effectLst/>
                <a:uLnTx/>
                <a:uFillTx/>
                <a:latin typeface="Gilroy SemiBold" panose="00000700000000000000" pitchFamily="2" charset="-52"/>
              </a:rPr>
              <a:t>Обработка специальных геофизических методов</a:t>
            </a:r>
            <a:endParaRPr kumimoji="0" lang="en-US" sz="900" b="0" i="0" u="none" strike="noStrike" kern="1200" cap="none" spc="0" normalizeH="0" baseline="0" noProof="0" dirty="0">
              <a:ln>
                <a:noFill/>
              </a:ln>
              <a:solidFill>
                <a:prstClr val="white"/>
              </a:solidFill>
              <a:effectLst/>
              <a:uLnTx/>
              <a:uFillTx/>
              <a:latin typeface="Gilroy SemiBold" panose="00000700000000000000" pitchFamily="2" charset="-52"/>
            </a:endParaRPr>
          </a:p>
        </p:txBody>
      </p:sp>
      <p:pic>
        <p:nvPicPr>
          <p:cNvPr id="249" name="Рисунок 248">
            <a:extLst>
              <a:ext uri="{FF2B5EF4-FFF2-40B4-BE49-F238E27FC236}">
                <a16:creationId xmlns:a16="http://schemas.microsoft.com/office/drawing/2014/main" id="{D1486415-55DE-C88D-E1F4-13023C8E99C2}"/>
              </a:ext>
            </a:extLst>
          </p:cNvPr>
          <p:cNvPicPr>
            <a:picLocks noChangeAspect="1"/>
          </p:cNvPicPr>
          <p:nvPr/>
        </p:nvPicPr>
        <p:blipFill>
          <a:blip r:embed="rId9" cstate="print">
            <a:duotone>
              <a:schemeClr val="accent1">
                <a:shade val="45000"/>
                <a:satMod val="135000"/>
              </a:schemeClr>
              <a:prstClr val="white"/>
            </a:duotone>
          </a:blip>
          <a:srcRect l="2768" t="621" r="1405"/>
          <a:stretch>
            <a:fillRect/>
          </a:stretch>
        </p:blipFill>
        <p:spPr>
          <a:xfrm>
            <a:off x="654354" y="4837510"/>
            <a:ext cx="1747480" cy="871338"/>
          </a:xfrm>
          <a:custGeom>
            <a:avLst/>
            <a:gdLst>
              <a:gd name="connsiteX0" fmla="*/ 65815 w 1946498"/>
              <a:gd name="connsiteY0" fmla="*/ 0 h 970573"/>
              <a:gd name="connsiteX1" fmla="*/ 1880683 w 1946498"/>
              <a:gd name="connsiteY1" fmla="*/ 0 h 970573"/>
              <a:gd name="connsiteX2" fmla="*/ 1946498 w 1946498"/>
              <a:gd name="connsiteY2" fmla="*/ 65815 h 970573"/>
              <a:gd name="connsiteX3" fmla="*/ 1946498 w 1946498"/>
              <a:gd name="connsiteY3" fmla="*/ 904758 h 970573"/>
              <a:gd name="connsiteX4" fmla="*/ 1880683 w 1946498"/>
              <a:gd name="connsiteY4" fmla="*/ 970573 h 970573"/>
              <a:gd name="connsiteX5" fmla="*/ 65815 w 1946498"/>
              <a:gd name="connsiteY5" fmla="*/ 970573 h 970573"/>
              <a:gd name="connsiteX6" fmla="*/ 0 w 1946498"/>
              <a:gd name="connsiteY6" fmla="*/ 904758 h 970573"/>
              <a:gd name="connsiteX7" fmla="*/ 0 w 1946498"/>
              <a:gd name="connsiteY7" fmla="*/ 65815 h 970573"/>
              <a:gd name="connsiteX8" fmla="*/ 65815 w 1946498"/>
              <a:gd name="connsiteY8" fmla="*/ 0 h 97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98" h="970573">
                <a:moveTo>
                  <a:pt x="65815" y="0"/>
                </a:moveTo>
                <a:lnTo>
                  <a:pt x="1880683" y="0"/>
                </a:lnTo>
                <a:cubicBezTo>
                  <a:pt x="1917032" y="0"/>
                  <a:pt x="1946498" y="29466"/>
                  <a:pt x="1946498" y="65815"/>
                </a:cubicBezTo>
                <a:lnTo>
                  <a:pt x="1946498" y="904758"/>
                </a:lnTo>
                <a:cubicBezTo>
                  <a:pt x="1946498" y="941107"/>
                  <a:pt x="1917032" y="970573"/>
                  <a:pt x="1880683" y="970573"/>
                </a:cubicBezTo>
                <a:lnTo>
                  <a:pt x="65815" y="970573"/>
                </a:lnTo>
                <a:cubicBezTo>
                  <a:pt x="29466" y="970573"/>
                  <a:pt x="0" y="941107"/>
                  <a:pt x="0" y="904758"/>
                </a:cubicBezTo>
                <a:lnTo>
                  <a:pt x="0" y="65815"/>
                </a:lnTo>
                <a:cubicBezTo>
                  <a:pt x="0" y="29466"/>
                  <a:pt x="29466" y="0"/>
                  <a:pt x="65815" y="0"/>
                </a:cubicBezTo>
                <a:close/>
              </a:path>
            </a:pathLst>
          </a:custGeom>
        </p:spPr>
      </p:pic>
      <p:pic>
        <p:nvPicPr>
          <p:cNvPr id="260" name="Рисунок 259">
            <a:extLst>
              <a:ext uri="{FF2B5EF4-FFF2-40B4-BE49-F238E27FC236}">
                <a16:creationId xmlns:a16="http://schemas.microsoft.com/office/drawing/2014/main" id="{974BAD9E-8939-0240-AB52-AC320B8C6B43}"/>
              </a:ext>
            </a:extLst>
          </p:cNvPr>
          <p:cNvPicPr>
            <a:picLocks noChangeAspect="1"/>
          </p:cNvPicPr>
          <p:nvPr/>
        </p:nvPicPr>
        <p:blipFill>
          <a:blip r:embed="rId10">
            <a:duotone>
              <a:schemeClr val="accent1">
                <a:shade val="45000"/>
                <a:satMod val="135000"/>
              </a:schemeClr>
              <a:prstClr val="white"/>
            </a:duotone>
          </a:blip>
          <a:srcRect l="754" t="7504" r="251" b="1913"/>
          <a:stretch>
            <a:fillRect/>
          </a:stretch>
        </p:blipFill>
        <p:spPr>
          <a:xfrm>
            <a:off x="9862099" y="3298788"/>
            <a:ext cx="1747480" cy="997485"/>
          </a:xfrm>
          <a:custGeom>
            <a:avLst/>
            <a:gdLst>
              <a:gd name="connsiteX0" fmla="*/ 75343 w 1946498"/>
              <a:gd name="connsiteY0" fmla="*/ 0 h 1111087"/>
              <a:gd name="connsiteX1" fmla="*/ 1871155 w 1946498"/>
              <a:gd name="connsiteY1" fmla="*/ 0 h 1111087"/>
              <a:gd name="connsiteX2" fmla="*/ 1946498 w 1946498"/>
              <a:gd name="connsiteY2" fmla="*/ 75343 h 1111087"/>
              <a:gd name="connsiteX3" fmla="*/ 1946498 w 1946498"/>
              <a:gd name="connsiteY3" fmla="*/ 1035744 h 1111087"/>
              <a:gd name="connsiteX4" fmla="*/ 1871155 w 1946498"/>
              <a:gd name="connsiteY4" fmla="*/ 1111087 h 1111087"/>
              <a:gd name="connsiteX5" fmla="*/ 75343 w 1946498"/>
              <a:gd name="connsiteY5" fmla="*/ 1111087 h 1111087"/>
              <a:gd name="connsiteX6" fmla="*/ 0 w 1946498"/>
              <a:gd name="connsiteY6" fmla="*/ 1035744 h 1111087"/>
              <a:gd name="connsiteX7" fmla="*/ 0 w 1946498"/>
              <a:gd name="connsiteY7" fmla="*/ 75343 h 1111087"/>
              <a:gd name="connsiteX8" fmla="*/ 75343 w 1946498"/>
              <a:gd name="connsiteY8" fmla="*/ 0 h 111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98" h="1111087">
                <a:moveTo>
                  <a:pt x="75343" y="0"/>
                </a:moveTo>
                <a:lnTo>
                  <a:pt x="1871155" y="0"/>
                </a:lnTo>
                <a:cubicBezTo>
                  <a:pt x="1912766" y="0"/>
                  <a:pt x="1946498" y="33732"/>
                  <a:pt x="1946498" y="75343"/>
                </a:cubicBezTo>
                <a:lnTo>
                  <a:pt x="1946498" y="1035744"/>
                </a:lnTo>
                <a:cubicBezTo>
                  <a:pt x="1946498" y="1077355"/>
                  <a:pt x="1912766" y="1111087"/>
                  <a:pt x="1871155" y="1111087"/>
                </a:cubicBezTo>
                <a:lnTo>
                  <a:pt x="75343" y="1111087"/>
                </a:lnTo>
                <a:cubicBezTo>
                  <a:pt x="33732" y="1111087"/>
                  <a:pt x="0" y="1077355"/>
                  <a:pt x="0" y="1035744"/>
                </a:cubicBezTo>
                <a:lnTo>
                  <a:pt x="0" y="75343"/>
                </a:lnTo>
                <a:cubicBezTo>
                  <a:pt x="0" y="33732"/>
                  <a:pt x="33732" y="0"/>
                  <a:pt x="75343" y="0"/>
                </a:cubicBezTo>
                <a:close/>
              </a:path>
            </a:pathLst>
          </a:custGeom>
        </p:spPr>
      </p:pic>
      <p:pic>
        <p:nvPicPr>
          <p:cNvPr id="267" name="Рисунок 266">
            <a:extLst>
              <a:ext uri="{FF2B5EF4-FFF2-40B4-BE49-F238E27FC236}">
                <a16:creationId xmlns:a16="http://schemas.microsoft.com/office/drawing/2014/main" id="{32F67FE4-23C2-83FE-804B-E5E29A67518D}"/>
              </a:ext>
            </a:extLst>
          </p:cNvPr>
          <p:cNvPicPr>
            <a:picLocks noChangeAspect="1"/>
          </p:cNvPicPr>
          <p:nvPr/>
        </p:nvPicPr>
        <p:blipFill rotWithShape="1">
          <a:blip r:embed="rId11">
            <a:duotone>
              <a:schemeClr val="accent1">
                <a:shade val="45000"/>
                <a:satMod val="135000"/>
              </a:schemeClr>
              <a:prstClr val="white"/>
            </a:duotone>
          </a:blip>
          <a:srcRect l="966" t="12376" r="1450" b="9380"/>
          <a:stretch/>
        </p:blipFill>
        <p:spPr>
          <a:xfrm>
            <a:off x="9862099" y="4837510"/>
            <a:ext cx="1747480" cy="871338"/>
          </a:xfrm>
          <a:custGeom>
            <a:avLst/>
            <a:gdLst>
              <a:gd name="connsiteX0" fmla="*/ 65815 w 1946498"/>
              <a:gd name="connsiteY0" fmla="*/ 0 h 970573"/>
              <a:gd name="connsiteX1" fmla="*/ 1880683 w 1946498"/>
              <a:gd name="connsiteY1" fmla="*/ 0 h 970573"/>
              <a:gd name="connsiteX2" fmla="*/ 1946498 w 1946498"/>
              <a:gd name="connsiteY2" fmla="*/ 65815 h 970573"/>
              <a:gd name="connsiteX3" fmla="*/ 1946498 w 1946498"/>
              <a:gd name="connsiteY3" fmla="*/ 904758 h 970573"/>
              <a:gd name="connsiteX4" fmla="*/ 1880683 w 1946498"/>
              <a:gd name="connsiteY4" fmla="*/ 970573 h 970573"/>
              <a:gd name="connsiteX5" fmla="*/ 65815 w 1946498"/>
              <a:gd name="connsiteY5" fmla="*/ 970573 h 970573"/>
              <a:gd name="connsiteX6" fmla="*/ 0 w 1946498"/>
              <a:gd name="connsiteY6" fmla="*/ 904758 h 970573"/>
              <a:gd name="connsiteX7" fmla="*/ 0 w 1946498"/>
              <a:gd name="connsiteY7" fmla="*/ 65815 h 970573"/>
              <a:gd name="connsiteX8" fmla="*/ 65815 w 1946498"/>
              <a:gd name="connsiteY8" fmla="*/ 0 h 97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98" h="970573">
                <a:moveTo>
                  <a:pt x="65815" y="0"/>
                </a:moveTo>
                <a:lnTo>
                  <a:pt x="1880683" y="0"/>
                </a:lnTo>
                <a:cubicBezTo>
                  <a:pt x="1917032" y="0"/>
                  <a:pt x="1946498" y="29466"/>
                  <a:pt x="1946498" y="65815"/>
                </a:cubicBezTo>
                <a:lnTo>
                  <a:pt x="1946498" y="904758"/>
                </a:lnTo>
                <a:cubicBezTo>
                  <a:pt x="1946498" y="941107"/>
                  <a:pt x="1917032" y="970573"/>
                  <a:pt x="1880683" y="970573"/>
                </a:cubicBezTo>
                <a:lnTo>
                  <a:pt x="65815" y="970573"/>
                </a:lnTo>
                <a:cubicBezTo>
                  <a:pt x="29466" y="970573"/>
                  <a:pt x="0" y="941107"/>
                  <a:pt x="0" y="904758"/>
                </a:cubicBezTo>
                <a:lnTo>
                  <a:pt x="0" y="65815"/>
                </a:lnTo>
                <a:cubicBezTo>
                  <a:pt x="0" y="29466"/>
                  <a:pt x="29466" y="0"/>
                  <a:pt x="65815" y="0"/>
                </a:cubicBezTo>
                <a:close/>
              </a:path>
            </a:pathLst>
          </a:custGeom>
        </p:spPr>
      </p:pic>
      <p:sp>
        <p:nvSpPr>
          <p:cNvPr id="205" name="TextBox 204">
            <a:extLst>
              <a:ext uri="{FF2B5EF4-FFF2-40B4-BE49-F238E27FC236}">
                <a16:creationId xmlns:a16="http://schemas.microsoft.com/office/drawing/2014/main" id="{EE851F52-C658-C7CC-62E5-3A51E8B5D55F}"/>
              </a:ext>
            </a:extLst>
          </p:cNvPr>
          <p:cNvSpPr txBox="1"/>
          <p:nvPr/>
        </p:nvSpPr>
        <p:spPr>
          <a:xfrm>
            <a:off x="4787356" y="2781990"/>
            <a:ext cx="106089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err="1">
                <a:ln>
                  <a:noFill/>
                </a:ln>
                <a:solidFill>
                  <a:prstClr val="white"/>
                </a:solidFill>
                <a:effectLst/>
                <a:uLnTx/>
                <a:uFillTx/>
                <a:latin typeface="Gilroy SemiBold" panose="00000700000000000000" pitchFamily="2" charset="-52"/>
              </a:rPr>
              <a:t>Геомеханика</a:t>
            </a:r>
            <a:r>
              <a:rPr kumimoji="0" lang="ru-RU" sz="900" b="0" i="0" u="none" strike="noStrike" kern="1200" cap="none" spc="0" normalizeH="0" baseline="0" noProof="0" dirty="0">
                <a:ln>
                  <a:noFill/>
                </a:ln>
                <a:solidFill>
                  <a:prstClr val="white"/>
                </a:solidFill>
                <a:effectLst/>
                <a:uLnTx/>
                <a:uFillTx/>
                <a:latin typeface="Gilroy SemiBold" panose="00000700000000000000" pitchFamily="2" charset="-52"/>
              </a:rPr>
              <a:t> </a:t>
            </a:r>
            <a:endParaRPr kumimoji="0" lang="en-US" sz="900" b="0" i="0" u="none" strike="noStrike" kern="1200" cap="none" spc="0" normalizeH="0" baseline="0" noProof="0" dirty="0">
              <a:ln>
                <a:noFill/>
              </a:ln>
              <a:solidFill>
                <a:prstClr val="white"/>
              </a:solidFill>
              <a:effectLst/>
              <a:uLnTx/>
              <a:uFillTx/>
              <a:latin typeface="Gilroy SemiBold" panose="00000700000000000000" pitchFamily="2" charset="-52"/>
            </a:endParaRPr>
          </a:p>
        </p:txBody>
      </p:sp>
      <p:pic>
        <p:nvPicPr>
          <p:cNvPr id="265" name="Рисунок 264">
            <a:extLst>
              <a:ext uri="{FF2B5EF4-FFF2-40B4-BE49-F238E27FC236}">
                <a16:creationId xmlns:a16="http://schemas.microsoft.com/office/drawing/2014/main" id="{4AB5ED1B-CD0F-0B33-8FB3-E70114E51BA6}"/>
              </a:ext>
            </a:extLst>
          </p:cNvPr>
          <p:cNvPicPr>
            <a:picLocks noChangeAspect="1"/>
          </p:cNvPicPr>
          <p:nvPr/>
        </p:nvPicPr>
        <p:blipFill>
          <a:blip r:embed="rId12">
            <a:duotone>
              <a:schemeClr val="accent1">
                <a:shade val="45000"/>
                <a:satMod val="135000"/>
              </a:schemeClr>
              <a:prstClr val="white"/>
            </a:duotone>
          </a:blip>
          <a:srcRect l="2036" t="9228" r="1287" b="9795"/>
          <a:stretch>
            <a:fillRect/>
          </a:stretch>
        </p:blipFill>
        <p:spPr>
          <a:xfrm>
            <a:off x="4787356" y="4837510"/>
            <a:ext cx="1747480" cy="871338"/>
          </a:xfrm>
          <a:custGeom>
            <a:avLst/>
            <a:gdLst>
              <a:gd name="connsiteX0" fmla="*/ 65815 w 1946498"/>
              <a:gd name="connsiteY0" fmla="*/ 0 h 970573"/>
              <a:gd name="connsiteX1" fmla="*/ 1880683 w 1946498"/>
              <a:gd name="connsiteY1" fmla="*/ 0 h 970573"/>
              <a:gd name="connsiteX2" fmla="*/ 1946498 w 1946498"/>
              <a:gd name="connsiteY2" fmla="*/ 65815 h 970573"/>
              <a:gd name="connsiteX3" fmla="*/ 1946498 w 1946498"/>
              <a:gd name="connsiteY3" fmla="*/ 904758 h 970573"/>
              <a:gd name="connsiteX4" fmla="*/ 1880683 w 1946498"/>
              <a:gd name="connsiteY4" fmla="*/ 970573 h 970573"/>
              <a:gd name="connsiteX5" fmla="*/ 65815 w 1946498"/>
              <a:gd name="connsiteY5" fmla="*/ 970573 h 970573"/>
              <a:gd name="connsiteX6" fmla="*/ 0 w 1946498"/>
              <a:gd name="connsiteY6" fmla="*/ 904758 h 970573"/>
              <a:gd name="connsiteX7" fmla="*/ 0 w 1946498"/>
              <a:gd name="connsiteY7" fmla="*/ 65815 h 970573"/>
              <a:gd name="connsiteX8" fmla="*/ 65815 w 1946498"/>
              <a:gd name="connsiteY8" fmla="*/ 0 h 97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98" h="970573">
                <a:moveTo>
                  <a:pt x="65815" y="0"/>
                </a:moveTo>
                <a:lnTo>
                  <a:pt x="1880683" y="0"/>
                </a:lnTo>
                <a:cubicBezTo>
                  <a:pt x="1917032" y="0"/>
                  <a:pt x="1946498" y="29466"/>
                  <a:pt x="1946498" y="65815"/>
                </a:cubicBezTo>
                <a:lnTo>
                  <a:pt x="1946498" y="904758"/>
                </a:lnTo>
                <a:cubicBezTo>
                  <a:pt x="1946498" y="941107"/>
                  <a:pt x="1917032" y="970573"/>
                  <a:pt x="1880683" y="970573"/>
                </a:cubicBezTo>
                <a:lnTo>
                  <a:pt x="65815" y="970573"/>
                </a:lnTo>
                <a:cubicBezTo>
                  <a:pt x="29466" y="970573"/>
                  <a:pt x="0" y="941107"/>
                  <a:pt x="0" y="904758"/>
                </a:cubicBezTo>
                <a:lnTo>
                  <a:pt x="0" y="65815"/>
                </a:lnTo>
                <a:cubicBezTo>
                  <a:pt x="0" y="29466"/>
                  <a:pt x="29466" y="0"/>
                  <a:pt x="65815" y="0"/>
                </a:cubicBezTo>
                <a:close/>
              </a:path>
            </a:pathLst>
          </a:custGeom>
        </p:spPr>
      </p:pic>
      <p:sp>
        <p:nvSpPr>
          <p:cNvPr id="8" name="TextBox 7">
            <a:extLst>
              <a:ext uri="{FF2B5EF4-FFF2-40B4-BE49-F238E27FC236}">
                <a16:creationId xmlns:a16="http://schemas.microsoft.com/office/drawing/2014/main" id="{4D8F7018-9FB5-C31E-1182-82CD888C07C1}"/>
              </a:ext>
            </a:extLst>
          </p:cNvPr>
          <p:cNvSpPr txBox="1"/>
          <p:nvPr/>
        </p:nvSpPr>
        <p:spPr>
          <a:xfrm>
            <a:off x="644455" y="437424"/>
            <a:ext cx="8601145" cy="461665"/>
          </a:xfrm>
          <a:prstGeom prst="rect">
            <a:avLst/>
          </a:prstGeom>
          <a:noFill/>
        </p:spPr>
        <p:txBody>
          <a:bodyPr wrap="square">
            <a:spAutoFit/>
          </a:bodyPr>
          <a:lstStyle/>
          <a:p>
            <a:r>
              <a:rPr lang="ru-RU" sz="2400" dirty="0">
                <a:solidFill>
                  <a:schemeClr val="bg1"/>
                </a:solidFill>
                <a:latin typeface="Nekst Semi Bold" panose="00000700000000000000" pitchFamily="2" charset="-52"/>
              </a:rPr>
              <a:t>Программная платформа </a:t>
            </a:r>
            <a:r>
              <a:rPr lang="en-US" sz="2400" dirty="0" err="1">
                <a:solidFill>
                  <a:schemeClr val="bg1"/>
                </a:solidFill>
                <a:latin typeface="Nekst Semi Bold" panose="00000700000000000000" pitchFamily="2" charset="-52"/>
              </a:rPr>
              <a:t>Gintel</a:t>
            </a:r>
            <a:endParaRPr lang="en-US" sz="2400" dirty="0">
              <a:solidFill>
                <a:schemeClr val="bg1"/>
              </a:solidFill>
              <a:latin typeface="Nekst Semi Bold" panose="00000700000000000000" pitchFamily="2" charset="-52"/>
            </a:endParaRPr>
          </a:p>
        </p:txBody>
      </p:sp>
      <p:grpSp>
        <p:nvGrpSpPr>
          <p:cNvPr id="3" name="Рисунок 19">
            <a:extLst>
              <a:ext uri="{FF2B5EF4-FFF2-40B4-BE49-F238E27FC236}">
                <a16:creationId xmlns:a16="http://schemas.microsoft.com/office/drawing/2014/main" id="{83CF3BED-A1C5-1BCB-19B1-92C5EF41F17F}"/>
              </a:ext>
            </a:extLst>
          </p:cNvPr>
          <p:cNvGrpSpPr/>
          <p:nvPr/>
        </p:nvGrpSpPr>
        <p:grpSpPr>
          <a:xfrm>
            <a:off x="10520854" y="401676"/>
            <a:ext cx="1239310" cy="205549"/>
            <a:chOff x="10520854" y="401676"/>
            <a:chExt cx="1239310" cy="205549"/>
          </a:xfrm>
        </p:grpSpPr>
        <p:sp>
          <p:nvSpPr>
            <p:cNvPr id="4" name="Полилиния: фигура 3">
              <a:extLst>
                <a:ext uri="{FF2B5EF4-FFF2-40B4-BE49-F238E27FC236}">
                  <a16:creationId xmlns:a16="http://schemas.microsoft.com/office/drawing/2014/main" id="{13937751-110F-46E5-A9BF-9169AFD6367A}"/>
                </a:ext>
              </a:extLst>
            </p:cNvPr>
            <p:cNvSpPr/>
            <p:nvPr/>
          </p:nvSpPr>
          <p:spPr>
            <a:xfrm>
              <a:off x="10520854" y="401676"/>
              <a:ext cx="1239310" cy="205549"/>
            </a:xfrm>
            <a:custGeom>
              <a:avLst/>
              <a:gdLst>
                <a:gd name="connsiteX0" fmla="*/ 208522 w 1239310"/>
                <a:gd name="connsiteY0" fmla="*/ 53625 h 205549"/>
                <a:gd name="connsiteX1" fmla="*/ 0 w 1239310"/>
                <a:gd name="connsiteY1" fmla="*/ 53625 h 205549"/>
                <a:gd name="connsiteX2" fmla="*/ 0 w 1239310"/>
                <a:gd name="connsiteY2" fmla="*/ 186945 h 205549"/>
                <a:gd name="connsiteX3" fmla="*/ 37292 w 1239310"/>
                <a:gd name="connsiteY3" fmla="*/ 186945 h 205549"/>
                <a:gd name="connsiteX4" fmla="*/ 37292 w 1239310"/>
                <a:gd name="connsiteY4" fmla="*/ 90917 h 205549"/>
                <a:gd name="connsiteX5" fmla="*/ 208506 w 1239310"/>
                <a:gd name="connsiteY5" fmla="*/ 90917 h 205549"/>
                <a:gd name="connsiteX6" fmla="*/ 208506 w 1239310"/>
                <a:gd name="connsiteY6" fmla="*/ 53625 h 205549"/>
                <a:gd name="connsiteX7" fmla="*/ 419967 w 1239310"/>
                <a:gd name="connsiteY7" fmla="*/ 53625 h 205549"/>
                <a:gd name="connsiteX8" fmla="*/ 266423 w 1239310"/>
                <a:gd name="connsiteY8" fmla="*/ 146597 h 205549"/>
                <a:gd name="connsiteX9" fmla="*/ 266423 w 1239310"/>
                <a:gd name="connsiteY9" fmla="*/ 53625 h 205549"/>
                <a:gd name="connsiteX10" fmla="*/ 229131 w 1239310"/>
                <a:gd name="connsiteY10" fmla="*/ 53625 h 205549"/>
                <a:gd name="connsiteX11" fmla="*/ 229131 w 1239310"/>
                <a:gd name="connsiteY11" fmla="*/ 186945 h 205549"/>
                <a:gd name="connsiteX12" fmla="*/ 266423 w 1239310"/>
                <a:gd name="connsiteY12" fmla="*/ 186945 h 205549"/>
                <a:gd name="connsiteX13" fmla="*/ 419967 w 1239310"/>
                <a:gd name="connsiteY13" fmla="*/ 94575 h 205549"/>
                <a:gd name="connsiteX14" fmla="*/ 419967 w 1239310"/>
                <a:gd name="connsiteY14" fmla="*/ 186945 h 205549"/>
                <a:gd name="connsiteX15" fmla="*/ 457259 w 1239310"/>
                <a:gd name="connsiteY15" fmla="*/ 186945 h 205549"/>
                <a:gd name="connsiteX16" fmla="*/ 457259 w 1239310"/>
                <a:gd name="connsiteY16" fmla="*/ 53625 h 205549"/>
                <a:gd name="connsiteX17" fmla="*/ 419967 w 1239310"/>
                <a:gd name="connsiteY17" fmla="*/ 53625 h 205549"/>
                <a:gd name="connsiteX18" fmla="*/ 679459 w 1239310"/>
                <a:gd name="connsiteY18" fmla="*/ 53625 h 205549"/>
                <a:gd name="connsiteX19" fmla="*/ 633466 w 1239310"/>
                <a:gd name="connsiteY19" fmla="*/ 53625 h 205549"/>
                <a:gd name="connsiteX20" fmla="*/ 633466 w 1239310"/>
                <a:gd name="connsiteY20" fmla="*/ 0 h 205549"/>
                <a:gd name="connsiteX21" fmla="*/ 596174 w 1239310"/>
                <a:gd name="connsiteY21" fmla="*/ 0 h 205549"/>
                <a:gd name="connsiteX22" fmla="*/ 596174 w 1239310"/>
                <a:gd name="connsiteY22" fmla="*/ 53625 h 205549"/>
                <a:gd name="connsiteX23" fmla="*/ 550181 w 1239310"/>
                <a:gd name="connsiteY23" fmla="*/ 53625 h 205549"/>
                <a:gd name="connsiteX24" fmla="*/ 483579 w 1239310"/>
                <a:gd name="connsiteY24" fmla="*/ 120210 h 205549"/>
                <a:gd name="connsiteX25" fmla="*/ 550181 w 1239310"/>
                <a:gd name="connsiteY25" fmla="*/ 186795 h 205549"/>
                <a:gd name="connsiteX26" fmla="*/ 596174 w 1239310"/>
                <a:gd name="connsiteY26" fmla="*/ 186795 h 205549"/>
                <a:gd name="connsiteX27" fmla="*/ 596174 w 1239310"/>
                <a:gd name="connsiteY27" fmla="*/ 205550 h 205549"/>
                <a:gd name="connsiteX28" fmla="*/ 633466 w 1239310"/>
                <a:gd name="connsiteY28" fmla="*/ 205550 h 205549"/>
                <a:gd name="connsiteX29" fmla="*/ 633466 w 1239310"/>
                <a:gd name="connsiteY29" fmla="*/ 186912 h 205549"/>
                <a:gd name="connsiteX30" fmla="*/ 679459 w 1239310"/>
                <a:gd name="connsiteY30" fmla="*/ 186912 h 205549"/>
                <a:gd name="connsiteX31" fmla="*/ 746061 w 1239310"/>
                <a:gd name="connsiteY31" fmla="*/ 120310 h 205549"/>
                <a:gd name="connsiteX32" fmla="*/ 679459 w 1239310"/>
                <a:gd name="connsiteY32" fmla="*/ 53592 h 205549"/>
                <a:gd name="connsiteX33" fmla="*/ 550164 w 1239310"/>
                <a:gd name="connsiteY33" fmla="*/ 149653 h 205549"/>
                <a:gd name="connsiteX34" fmla="*/ 520855 w 1239310"/>
                <a:gd name="connsiteY34" fmla="*/ 120360 h 205549"/>
                <a:gd name="connsiteX35" fmla="*/ 550164 w 1239310"/>
                <a:gd name="connsiteY35" fmla="*/ 91034 h 205549"/>
                <a:gd name="connsiteX36" fmla="*/ 596157 w 1239310"/>
                <a:gd name="connsiteY36" fmla="*/ 91034 h 205549"/>
                <a:gd name="connsiteX37" fmla="*/ 596157 w 1239310"/>
                <a:gd name="connsiteY37" fmla="*/ 149787 h 205549"/>
                <a:gd name="connsiteX38" fmla="*/ 550164 w 1239310"/>
                <a:gd name="connsiteY38" fmla="*/ 149787 h 205549"/>
                <a:gd name="connsiteX39" fmla="*/ 550164 w 1239310"/>
                <a:gd name="connsiteY39" fmla="*/ 149653 h 205549"/>
                <a:gd name="connsiteX40" fmla="*/ 679793 w 1239310"/>
                <a:gd name="connsiteY40" fmla="*/ 149653 h 205549"/>
                <a:gd name="connsiteX41" fmla="*/ 633450 w 1239310"/>
                <a:gd name="connsiteY41" fmla="*/ 149653 h 205549"/>
                <a:gd name="connsiteX42" fmla="*/ 633450 w 1239310"/>
                <a:gd name="connsiteY42" fmla="*/ 90934 h 205549"/>
                <a:gd name="connsiteX43" fmla="*/ 679793 w 1239310"/>
                <a:gd name="connsiteY43" fmla="*/ 90934 h 205549"/>
                <a:gd name="connsiteX44" fmla="*/ 709120 w 1239310"/>
                <a:gd name="connsiteY44" fmla="*/ 120227 h 205549"/>
                <a:gd name="connsiteX45" fmla="*/ 679793 w 1239310"/>
                <a:gd name="connsiteY45" fmla="*/ 149653 h 205549"/>
                <a:gd name="connsiteX46" fmla="*/ 991942 w 1239310"/>
                <a:gd name="connsiteY46" fmla="*/ 53625 h 205549"/>
                <a:gd name="connsiteX47" fmla="*/ 761626 w 1239310"/>
                <a:gd name="connsiteY47" fmla="*/ 53625 h 205549"/>
                <a:gd name="connsiteX48" fmla="*/ 761626 w 1239310"/>
                <a:gd name="connsiteY48" fmla="*/ 90917 h 205549"/>
                <a:gd name="connsiteX49" fmla="*/ 858155 w 1239310"/>
                <a:gd name="connsiteY49" fmla="*/ 90917 h 205549"/>
                <a:gd name="connsiteX50" fmla="*/ 858155 w 1239310"/>
                <a:gd name="connsiteY50" fmla="*/ 186945 h 205549"/>
                <a:gd name="connsiteX51" fmla="*/ 895413 w 1239310"/>
                <a:gd name="connsiteY51" fmla="*/ 186945 h 205549"/>
                <a:gd name="connsiteX52" fmla="*/ 895413 w 1239310"/>
                <a:gd name="connsiteY52" fmla="*/ 90917 h 205549"/>
                <a:gd name="connsiteX53" fmla="*/ 991942 w 1239310"/>
                <a:gd name="connsiteY53" fmla="*/ 90917 h 205549"/>
                <a:gd name="connsiteX54" fmla="*/ 991942 w 1239310"/>
                <a:gd name="connsiteY54" fmla="*/ 53625 h 205549"/>
                <a:gd name="connsiteX55" fmla="*/ 991942 w 1239310"/>
                <a:gd name="connsiteY55" fmla="*/ 53625 h 205549"/>
                <a:gd name="connsiteX56" fmla="*/ 1074092 w 1239310"/>
                <a:gd name="connsiteY56" fmla="*/ 90917 h 205549"/>
                <a:gd name="connsiteX57" fmla="*/ 1239310 w 1239310"/>
                <a:gd name="connsiteY57" fmla="*/ 90917 h 205549"/>
                <a:gd name="connsiteX58" fmla="*/ 1239310 w 1239310"/>
                <a:gd name="connsiteY58" fmla="*/ 53625 h 205549"/>
                <a:gd name="connsiteX59" fmla="*/ 1074092 w 1239310"/>
                <a:gd name="connsiteY59" fmla="*/ 53625 h 205549"/>
                <a:gd name="connsiteX60" fmla="*/ 1007490 w 1239310"/>
                <a:gd name="connsiteY60" fmla="*/ 120210 h 205549"/>
                <a:gd name="connsiteX61" fmla="*/ 1074092 w 1239310"/>
                <a:gd name="connsiteY61" fmla="*/ 186795 h 205549"/>
                <a:gd name="connsiteX62" fmla="*/ 1239310 w 1239310"/>
                <a:gd name="connsiteY62" fmla="*/ 186795 h 205549"/>
                <a:gd name="connsiteX63" fmla="*/ 1239310 w 1239310"/>
                <a:gd name="connsiteY63" fmla="*/ 149536 h 205549"/>
                <a:gd name="connsiteX64" fmla="*/ 1074092 w 1239310"/>
                <a:gd name="connsiteY64" fmla="*/ 149536 h 205549"/>
                <a:gd name="connsiteX65" fmla="*/ 1044783 w 1239310"/>
                <a:gd name="connsiteY65" fmla="*/ 120210 h 205549"/>
                <a:gd name="connsiteX66" fmla="*/ 1074092 w 1239310"/>
                <a:gd name="connsiteY66" fmla="*/ 90917 h 205549"/>
                <a:gd name="connsiteX67" fmla="*/ 1074092 w 1239310"/>
                <a:gd name="connsiteY67" fmla="*/ 90917 h 2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39310" h="205549">
                  <a:moveTo>
                    <a:pt x="208522" y="53625"/>
                  </a:moveTo>
                  <a:lnTo>
                    <a:pt x="0" y="53625"/>
                  </a:lnTo>
                  <a:lnTo>
                    <a:pt x="0" y="186945"/>
                  </a:lnTo>
                  <a:lnTo>
                    <a:pt x="37292" y="186945"/>
                  </a:lnTo>
                  <a:lnTo>
                    <a:pt x="37292" y="90917"/>
                  </a:lnTo>
                  <a:lnTo>
                    <a:pt x="208506" y="90917"/>
                  </a:lnTo>
                  <a:lnTo>
                    <a:pt x="208506" y="53625"/>
                  </a:lnTo>
                  <a:close/>
                  <a:moveTo>
                    <a:pt x="419967" y="53625"/>
                  </a:moveTo>
                  <a:lnTo>
                    <a:pt x="266423" y="146597"/>
                  </a:lnTo>
                  <a:lnTo>
                    <a:pt x="266423" y="53625"/>
                  </a:lnTo>
                  <a:lnTo>
                    <a:pt x="229131" y="53625"/>
                  </a:lnTo>
                  <a:lnTo>
                    <a:pt x="229131" y="186945"/>
                  </a:lnTo>
                  <a:lnTo>
                    <a:pt x="266423" y="186945"/>
                  </a:lnTo>
                  <a:lnTo>
                    <a:pt x="419967" y="94575"/>
                  </a:lnTo>
                  <a:lnTo>
                    <a:pt x="419967" y="186945"/>
                  </a:lnTo>
                  <a:lnTo>
                    <a:pt x="457259" y="186945"/>
                  </a:lnTo>
                  <a:lnTo>
                    <a:pt x="457259" y="53625"/>
                  </a:lnTo>
                  <a:lnTo>
                    <a:pt x="419967" y="53625"/>
                  </a:lnTo>
                  <a:close/>
                  <a:moveTo>
                    <a:pt x="679459" y="53625"/>
                  </a:moveTo>
                  <a:lnTo>
                    <a:pt x="633466" y="53625"/>
                  </a:lnTo>
                  <a:lnTo>
                    <a:pt x="633466" y="0"/>
                  </a:lnTo>
                  <a:lnTo>
                    <a:pt x="596174" y="0"/>
                  </a:lnTo>
                  <a:lnTo>
                    <a:pt x="596174" y="53625"/>
                  </a:lnTo>
                  <a:lnTo>
                    <a:pt x="550181" y="53625"/>
                  </a:lnTo>
                  <a:cubicBezTo>
                    <a:pt x="513390" y="53625"/>
                    <a:pt x="483579" y="53625"/>
                    <a:pt x="483579" y="120210"/>
                  </a:cubicBezTo>
                  <a:cubicBezTo>
                    <a:pt x="483579" y="186795"/>
                    <a:pt x="513390" y="186795"/>
                    <a:pt x="550181" y="186795"/>
                  </a:cubicBezTo>
                  <a:lnTo>
                    <a:pt x="596174" y="186795"/>
                  </a:lnTo>
                  <a:lnTo>
                    <a:pt x="596174" y="205550"/>
                  </a:lnTo>
                  <a:lnTo>
                    <a:pt x="633466" y="205550"/>
                  </a:lnTo>
                  <a:lnTo>
                    <a:pt x="633466" y="186912"/>
                  </a:lnTo>
                  <a:lnTo>
                    <a:pt x="679459" y="186912"/>
                  </a:lnTo>
                  <a:cubicBezTo>
                    <a:pt x="716251" y="186912"/>
                    <a:pt x="746061" y="186912"/>
                    <a:pt x="746061" y="120310"/>
                  </a:cubicBezTo>
                  <a:cubicBezTo>
                    <a:pt x="746061" y="53709"/>
                    <a:pt x="716251" y="53592"/>
                    <a:pt x="679459" y="53592"/>
                  </a:cubicBezTo>
                  <a:close/>
                  <a:moveTo>
                    <a:pt x="550164" y="149653"/>
                  </a:moveTo>
                  <a:cubicBezTo>
                    <a:pt x="533982" y="149653"/>
                    <a:pt x="520855" y="149653"/>
                    <a:pt x="520855" y="120360"/>
                  </a:cubicBezTo>
                  <a:cubicBezTo>
                    <a:pt x="520855" y="91068"/>
                    <a:pt x="533965" y="91034"/>
                    <a:pt x="550164" y="91034"/>
                  </a:cubicBezTo>
                  <a:lnTo>
                    <a:pt x="596157" y="91034"/>
                  </a:lnTo>
                  <a:lnTo>
                    <a:pt x="596157" y="149787"/>
                  </a:lnTo>
                  <a:lnTo>
                    <a:pt x="550164" y="149787"/>
                  </a:lnTo>
                  <a:lnTo>
                    <a:pt x="550164" y="149653"/>
                  </a:lnTo>
                  <a:close/>
                  <a:moveTo>
                    <a:pt x="679793" y="149653"/>
                  </a:moveTo>
                  <a:lnTo>
                    <a:pt x="633450" y="149653"/>
                  </a:lnTo>
                  <a:lnTo>
                    <a:pt x="633450" y="90934"/>
                  </a:lnTo>
                  <a:lnTo>
                    <a:pt x="679793" y="90934"/>
                  </a:lnTo>
                  <a:cubicBezTo>
                    <a:pt x="695976" y="90934"/>
                    <a:pt x="709120" y="90934"/>
                    <a:pt x="709120" y="120227"/>
                  </a:cubicBezTo>
                  <a:cubicBezTo>
                    <a:pt x="709120" y="149519"/>
                    <a:pt x="695976" y="149653"/>
                    <a:pt x="679793" y="149653"/>
                  </a:cubicBezTo>
                  <a:close/>
                  <a:moveTo>
                    <a:pt x="991942" y="53625"/>
                  </a:moveTo>
                  <a:lnTo>
                    <a:pt x="761626" y="53625"/>
                  </a:lnTo>
                  <a:lnTo>
                    <a:pt x="761626" y="90917"/>
                  </a:lnTo>
                  <a:lnTo>
                    <a:pt x="858155" y="90917"/>
                  </a:lnTo>
                  <a:lnTo>
                    <a:pt x="858155" y="186945"/>
                  </a:lnTo>
                  <a:lnTo>
                    <a:pt x="895413" y="186945"/>
                  </a:lnTo>
                  <a:lnTo>
                    <a:pt x="895413" y="90917"/>
                  </a:lnTo>
                  <a:lnTo>
                    <a:pt x="991942" y="90917"/>
                  </a:lnTo>
                  <a:lnTo>
                    <a:pt x="991942" y="53625"/>
                  </a:lnTo>
                  <a:lnTo>
                    <a:pt x="991942" y="53625"/>
                  </a:lnTo>
                  <a:close/>
                  <a:moveTo>
                    <a:pt x="1074092" y="90917"/>
                  </a:moveTo>
                  <a:lnTo>
                    <a:pt x="1239310" y="90917"/>
                  </a:lnTo>
                  <a:lnTo>
                    <a:pt x="1239310" y="53625"/>
                  </a:lnTo>
                  <a:lnTo>
                    <a:pt x="1074092" y="53625"/>
                  </a:lnTo>
                  <a:cubicBezTo>
                    <a:pt x="1037301" y="53625"/>
                    <a:pt x="1007490" y="53625"/>
                    <a:pt x="1007490" y="120210"/>
                  </a:cubicBezTo>
                  <a:cubicBezTo>
                    <a:pt x="1007490" y="186795"/>
                    <a:pt x="1037301" y="186795"/>
                    <a:pt x="1074092" y="186795"/>
                  </a:cubicBezTo>
                  <a:lnTo>
                    <a:pt x="1239310" y="186795"/>
                  </a:lnTo>
                  <a:lnTo>
                    <a:pt x="1239310" y="149536"/>
                  </a:lnTo>
                  <a:lnTo>
                    <a:pt x="1074092" y="149536"/>
                  </a:lnTo>
                  <a:cubicBezTo>
                    <a:pt x="1057893" y="149536"/>
                    <a:pt x="1044783" y="148768"/>
                    <a:pt x="1044783" y="120210"/>
                  </a:cubicBezTo>
                  <a:cubicBezTo>
                    <a:pt x="1044783" y="91652"/>
                    <a:pt x="1057893" y="90917"/>
                    <a:pt x="1074092" y="90917"/>
                  </a:cubicBezTo>
                  <a:lnTo>
                    <a:pt x="1074092" y="90917"/>
                  </a:lnTo>
                  <a:close/>
                </a:path>
              </a:pathLst>
            </a:custGeom>
            <a:solidFill>
              <a:srgbClr val="FFFFFF"/>
            </a:solidFill>
            <a:ln w="1667" cap="flat">
              <a:noFill/>
              <a:prstDash val="solid"/>
              <a:miter/>
            </a:ln>
          </p:spPr>
          <p:txBody>
            <a:bodyPr rtlCol="0" anchor="ctr"/>
            <a:lstStyle/>
            <a:p>
              <a:endParaRPr lang="ru-RU"/>
            </a:p>
          </p:txBody>
        </p:sp>
        <p:sp>
          <p:nvSpPr>
            <p:cNvPr id="5" name="Полилиния: фигура 4">
              <a:extLst>
                <a:ext uri="{FF2B5EF4-FFF2-40B4-BE49-F238E27FC236}">
                  <a16:creationId xmlns:a16="http://schemas.microsoft.com/office/drawing/2014/main" id="{48ED343B-BA05-E118-EDA7-603F456510C6}"/>
                </a:ext>
              </a:extLst>
            </p:cNvPr>
            <p:cNvSpPr/>
            <p:nvPr/>
          </p:nvSpPr>
          <p:spPr>
            <a:xfrm>
              <a:off x="10749985" y="401676"/>
              <a:ext cx="37292" cy="37292"/>
            </a:xfrm>
            <a:custGeom>
              <a:avLst/>
              <a:gdLst>
                <a:gd name="connsiteX0" fmla="*/ 37292 w 37292"/>
                <a:gd name="connsiteY0" fmla="*/ 0 h 37292"/>
                <a:gd name="connsiteX1" fmla="*/ 0 w 37292"/>
                <a:gd name="connsiteY1" fmla="*/ 0 h 37292"/>
                <a:gd name="connsiteX2" fmla="*/ 0 w 37292"/>
                <a:gd name="connsiteY2" fmla="*/ 37292 h 37292"/>
                <a:gd name="connsiteX3" fmla="*/ 37292 w 37292"/>
                <a:gd name="connsiteY3" fmla="*/ 37292 h 37292"/>
                <a:gd name="connsiteX4" fmla="*/ 37292 w 37292"/>
                <a:gd name="connsiteY4" fmla="*/ 0 h 3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2" h="37292">
                  <a:moveTo>
                    <a:pt x="37292" y="0"/>
                  </a:moveTo>
                  <a:lnTo>
                    <a:pt x="0" y="0"/>
                  </a:lnTo>
                  <a:lnTo>
                    <a:pt x="0" y="37292"/>
                  </a:lnTo>
                  <a:lnTo>
                    <a:pt x="37292" y="37292"/>
                  </a:lnTo>
                  <a:lnTo>
                    <a:pt x="37292" y="0"/>
                  </a:lnTo>
                  <a:close/>
                </a:path>
              </a:pathLst>
            </a:custGeom>
            <a:solidFill>
              <a:srgbClr val="E31E24"/>
            </a:solidFill>
            <a:ln w="1667" cap="flat">
              <a:noFill/>
              <a:prstDash val="solid"/>
              <a:miter/>
            </a:ln>
          </p:spPr>
          <p:txBody>
            <a:bodyPr rtlCol="0" anchor="ctr"/>
            <a:lstStyle/>
            <a:p>
              <a:endParaRPr lang="ru-RU"/>
            </a:p>
          </p:txBody>
        </p:sp>
      </p:grpSp>
      <p:sp>
        <p:nvSpPr>
          <p:cNvPr id="2" name="TextBox 1">
            <a:extLst>
              <a:ext uri="{FF2B5EF4-FFF2-40B4-BE49-F238E27FC236}">
                <a16:creationId xmlns:a16="http://schemas.microsoft.com/office/drawing/2014/main" id="{7BB44E29-71CF-B23F-1D1C-70F1D965491D}"/>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chemeClr val="bg1"/>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chemeClr val="bg1"/>
              </a:solidFill>
              <a:latin typeface="Nekst" panose="00000500000000000000" pitchFamily="2" charset="-52"/>
            </a:endParaRPr>
          </a:p>
        </p:txBody>
      </p:sp>
      <p:sp>
        <p:nvSpPr>
          <p:cNvPr id="6" name="TextBox 5">
            <a:extLst>
              <a:ext uri="{FF2B5EF4-FFF2-40B4-BE49-F238E27FC236}">
                <a16:creationId xmlns:a16="http://schemas.microsoft.com/office/drawing/2014/main" id="{EFE3ACBA-F17E-7143-1223-85FEB0B6DFEE}"/>
              </a:ext>
            </a:extLst>
          </p:cNvPr>
          <p:cNvSpPr txBox="1"/>
          <p:nvPr/>
        </p:nvSpPr>
        <p:spPr>
          <a:xfrm>
            <a:off x="11352462" y="6403043"/>
            <a:ext cx="320356"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chemeClr val="bg1"/>
                </a:solidFill>
                <a:effectLst/>
                <a:uLnTx/>
                <a:uFillTx/>
                <a:latin typeface="Nekst Bold" panose="00000800000000000000" pitchFamily="2" charset="-52"/>
              </a:rPr>
              <a:t>6</a:t>
            </a:r>
            <a:endParaRPr lang="ru-RU" sz="2800" dirty="0">
              <a:solidFill>
                <a:schemeClr val="bg1"/>
              </a:solidFill>
              <a:latin typeface="Nekst Bold" panose="00000800000000000000" pitchFamily="2" charset="-52"/>
            </a:endParaRPr>
          </a:p>
        </p:txBody>
      </p:sp>
      <p:sp>
        <p:nvSpPr>
          <p:cNvPr id="57" name="Прямоугольник: скругленные углы 56">
            <a:extLst>
              <a:ext uri="{FF2B5EF4-FFF2-40B4-BE49-F238E27FC236}">
                <a16:creationId xmlns:a16="http://schemas.microsoft.com/office/drawing/2014/main" id="{C7590736-BA54-4819-8118-0D4E4C885D9F}"/>
              </a:ext>
            </a:extLst>
          </p:cNvPr>
          <p:cNvSpPr/>
          <p:nvPr/>
        </p:nvSpPr>
        <p:spPr>
          <a:xfrm>
            <a:off x="-262208" y="486055"/>
            <a:ext cx="350065" cy="461666"/>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40342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скругленные углы 34">
            <a:extLst>
              <a:ext uri="{FF2B5EF4-FFF2-40B4-BE49-F238E27FC236}">
                <a16:creationId xmlns:a16="http://schemas.microsoft.com/office/drawing/2014/main" id="{B4B58184-9502-353F-7D83-52F2EEE19AB4}"/>
              </a:ext>
            </a:extLst>
          </p:cNvPr>
          <p:cNvSpPr/>
          <p:nvPr/>
        </p:nvSpPr>
        <p:spPr>
          <a:xfrm>
            <a:off x="6316432" y="5095712"/>
            <a:ext cx="2444089" cy="984707"/>
          </a:xfrm>
          <a:prstGeom prst="roundRect">
            <a:avLst>
              <a:gd name="adj" fmla="val 7745"/>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скругленные углы 40">
            <a:extLst>
              <a:ext uri="{FF2B5EF4-FFF2-40B4-BE49-F238E27FC236}">
                <a16:creationId xmlns:a16="http://schemas.microsoft.com/office/drawing/2014/main" id="{A7E95622-2D8E-B2ED-DD60-514E302235AF}"/>
              </a:ext>
            </a:extLst>
          </p:cNvPr>
          <p:cNvSpPr/>
          <p:nvPr/>
        </p:nvSpPr>
        <p:spPr>
          <a:xfrm>
            <a:off x="6316432" y="4055543"/>
            <a:ext cx="2444089" cy="984707"/>
          </a:xfrm>
          <a:prstGeom prst="roundRect">
            <a:avLst>
              <a:gd name="adj" fmla="val 7745"/>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3" name="Прямоугольник: скругленные углы 222">
            <a:extLst>
              <a:ext uri="{FF2B5EF4-FFF2-40B4-BE49-F238E27FC236}">
                <a16:creationId xmlns:a16="http://schemas.microsoft.com/office/drawing/2014/main" id="{A4DA64C0-2063-0A68-5417-7BF8801A9929}"/>
              </a:ext>
            </a:extLst>
          </p:cNvPr>
          <p:cNvSpPr/>
          <p:nvPr/>
        </p:nvSpPr>
        <p:spPr>
          <a:xfrm>
            <a:off x="6316432" y="3201366"/>
            <a:ext cx="2444089" cy="798715"/>
          </a:xfrm>
          <a:prstGeom prst="roundRect">
            <a:avLst>
              <a:gd name="adj" fmla="val 8568"/>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9" name="Прямоугольник: скругленные противолежащие углы 238">
            <a:extLst>
              <a:ext uri="{FF2B5EF4-FFF2-40B4-BE49-F238E27FC236}">
                <a16:creationId xmlns:a16="http://schemas.microsoft.com/office/drawing/2014/main" id="{0358BD13-F6CE-46D0-012F-3CC5B8458B3E}"/>
              </a:ext>
            </a:extLst>
          </p:cNvPr>
          <p:cNvSpPr/>
          <p:nvPr/>
        </p:nvSpPr>
        <p:spPr>
          <a:xfrm>
            <a:off x="9157092" y="2234936"/>
            <a:ext cx="671459" cy="152053"/>
          </a:xfrm>
          <a:prstGeom prst="round2DiagRect">
            <a:avLst>
              <a:gd name="adj1" fmla="val 50000"/>
              <a:gd name="adj2" fmla="val 0"/>
            </a:avLst>
          </a:prstGeom>
          <a:solidFill>
            <a:srgbClr val="07A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95" name="Группа 194">
            <a:extLst>
              <a:ext uri="{FF2B5EF4-FFF2-40B4-BE49-F238E27FC236}">
                <a16:creationId xmlns:a16="http://schemas.microsoft.com/office/drawing/2014/main" id="{0A58A6A0-8496-D7ED-C145-187738ABE0BF}"/>
              </a:ext>
            </a:extLst>
          </p:cNvPr>
          <p:cNvGrpSpPr/>
          <p:nvPr/>
        </p:nvGrpSpPr>
        <p:grpSpPr>
          <a:xfrm>
            <a:off x="3591979" y="3201366"/>
            <a:ext cx="2444089" cy="2879052"/>
            <a:chOff x="3591979" y="3294507"/>
            <a:chExt cx="2444089" cy="2879052"/>
          </a:xfrm>
          <a:solidFill>
            <a:srgbClr val="03539A">
              <a:alpha val="5000"/>
            </a:srgbClr>
          </a:solidFill>
        </p:grpSpPr>
        <p:sp>
          <p:nvSpPr>
            <p:cNvPr id="182" name="Прямоугольник: скругленные углы 181">
              <a:extLst>
                <a:ext uri="{FF2B5EF4-FFF2-40B4-BE49-F238E27FC236}">
                  <a16:creationId xmlns:a16="http://schemas.microsoft.com/office/drawing/2014/main" id="{C3DBCEA0-2CDE-7549-6112-14F345EC40D8}"/>
                </a:ext>
              </a:extLst>
            </p:cNvPr>
            <p:cNvSpPr/>
            <p:nvPr/>
          </p:nvSpPr>
          <p:spPr>
            <a:xfrm>
              <a:off x="3591979" y="3294507"/>
              <a:ext cx="2444089" cy="684696"/>
            </a:xfrm>
            <a:prstGeom prst="roundRect">
              <a:avLst>
                <a:gd name="adj" fmla="val 18119"/>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2" name="Прямоугольник: скругленные углы 191">
              <a:extLst>
                <a:ext uri="{FF2B5EF4-FFF2-40B4-BE49-F238E27FC236}">
                  <a16:creationId xmlns:a16="http://schemas.microsoft.com/office/drawing/2014/main" id="{0C828B32-56E6-5026-6B64-68E65F88F519}"/>
                </a:ext>
              </a:extLst>
            </p:cNvPr>
            <p:cNvSpPr/>
            <p:nvPr/>
          </p:nvSpPr>
          <p:spPr>
            <a:xfrm>
              <a:off x="3591979" y="4025959"/>
              <a:ext cx="2444089" cy="684696"/>
            </a:xfrm>
            <a:prstGeom prst="roundRect">
              <a:avLst>
                <a:gd name="adj" fmla="val 18119"/>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3" name="Прямоугольник: скругленные углы 192">
              <a:extLst>
                <a:ext uri="{FF2B5EF4-FFF2-40B4-BE49-F238E27FC236}">
                  <a16:creationId xmlns:a16="http://schemas.microsoft.com/office/drawing/2014/main" id="{FD780FEF-1ABC-41B3-39D2-5991EE1166BB}"/>
                </a:ext>
              </a:extLst>
            </p:cNvPr>
            <p:cNvSpPr/>
            <p:nvPr/>
          </p:nvSpPr>
          <p:spPr>
            <a:xfrm>
              <a:off x="3591979" y="4757411"/>
              <a:ext cx="2444089" cy="684696"/>
            </a:xfrm>
            <a:prstGeom prst="roundRect">
              <a:avLst>
                <a:gd name="adj" fmla="val 18119"/>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4" name="Прямоугольник: скругленные углы 193">
              <a:extLst>
                <a:ext uri="{FF2B5EF4-FFF2-40B4-BE49-F238E27FC236}">
                  <a16:creationId xmlns:a16="http://schemas.microsoft.com/office/drawing/2014/main" id="{975240E1-1BD2-A575-9CE1-71E91635CABA}"/>
                </a:ext>
              </a:extLst>
            </p:cNvPr>
            <p:cNvSpPr/>
            <p:nvPr/>
          </p:nvSpPr>
          <p:spPr>
            <a:xfrm>
              <a:off x="3591979" y="5488863"/>
              <a:ext cx="2444089" cy="684696"/>
            </a:xfrm>
            <a:prstGeom prst="roundRect">
              <a:avLst>
                <a:gd name="adj" fmla="val 18119"/>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99" name="Прямоугольник: скругленные углы 198">
            <a:extLst>
              <a:ext uri="{FF2B5EF4-FFF2-40B4-BE49-F238E27FC236}">
                <a16:creationId xmlns:a16="http://schemas.microsoft.com/office/drawing/2014/main" id="{A2040C22-293C-2814-93A1-D62017ECACB2}"/>
              </a:ext>
            </a:extLst>
          </p:cNvPr>
          <p:cNvSpPr/>
          <p:nvPr/>
        </p:nvSpPr>
        <p:spPr>
          <a:xfrm>
            <a:off x="872523" y="4669108"/>
            <a:ext cx="2444089" cy="684696"/>
          </a:xfrm>
          <a:prstGeom prst="roundRect">
            <a:avLst>
              <a:gd name="adj" fmla="val 18119"/>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0" name="Прямоугольник: скругленные углы 199">
            <a:extLst>
              <a:ext uri="{FF2B5EF4-FFF2-40B4-BE49-F238E27FC236}">
                <a16:creationId xmlns:a16="http://schemas.microsoft.com/office/drawing/2014/main" id="{85A4AEBA-50B6-9A84-CFC9-CAF4F15A7331}"/>
              </a:ext>
            </a:extLst>
          </p:cNvPr>
          <p:cNvSpPr/>
          <p:nvPr/>
        </p:nvSpPr>
        <p:spPr>
          <a:xfrm>
            <a:off x="872523" y="5400560"/>
            <a:ext cx="2444089" cy="684696"/>
          </a:xfrm>
          <a:prstGeom prst="roundRect">
            <a:avLst>
              <a:gd name="adj" fmla="val 18119"/>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1" name="Рисунок 210">
            <a:extLst>
              <a:ext uri="{FF2B5EF4-FFF2-40B4-BE49-F238E27FC236}">
                <a16:creationId xmlns:a16="http://schemas.microsoft.com/office/drawing/2014/main" id="{88F34760-CCFF-6276-FF5B-034E2380ED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9410" y="1361088"/>
            <a:ext cx="2017366" cy="1144366"/>
          </a:xfrm>
          <a:prstGeom prst="rect">
            <a:avLst/>
          </a:prstGeom>
        </p:spPr>
      </p:pic>
      <p:sp>
        <p:nvSpPr>
          <p:cNvPr id="181" name="Овал 180">
            <a:extLst>
              <a:ext uri="{FF2B5EF4-FFF2-40B4-BE49-F238E27FC236}">
                <a16:creationId xmlns:a16="http://schemas.microsoft.com/office/drawing/2014/main" id="{B3E053F6-B9C4-12BE-FCC7-5E2F68DCFE06}"/>
              </a:ext>
            </a:extLst>
          </p:cNvPr>
          <p:cNvSpPr/>
          <p:nvPr/>
        </p:nvSpPr>
        <p:spPr>
          <a:xfrm rot="2026262">
            <a:off x="4467163" y="1024868"/>
            <a:ext cx="2428691" cy="2375525"/>
          </a:xfrm>
          <a:prstGeom prst="ellipse">
            <a:avLst/>
          </a:prstGeom>
          <a:solidFill>
            <a:srgbClr val="03539A">
              <a:alpha val="5000"/>
            </a:srgb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7" name="Прямоугольник: скругленные противолежащие углы 166">
            <a:extLst>
              <a:ext uri="{FF2B5EF4-FFF2-40B4-BE49-F238E27FC236}">
                <a16:creationId xmlns:a16="http://schemas.microsoft.com/office/drawing/2014/main" id="{7C5375E5-8625-FF12-6459-8A92796FED7C}"/>
              </a:ext>
            </a:extLst>
          </p:cNvPr>
          <p:cNvSpPr/>
          <p:nvPr/>
        </p:nvSpPr>
        <p:spPr>
          <a:xfrm>
            <a:off x="3717221" y="1514621"/>
            <a:ext cx="509240" cy="178427"/>
          </a:xfrm>
          <a:prstGeom prst="round2DiagRect">
            <a:avLst>
              <a:gd name="adj1" fmla="val 50000"/>
              <a:gd name="adj2" fmla="val 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скругленные углы 4">
            <a:extLst>
              <a:ext uri="{FF2B5EF4-FFF2-40B4-BE49-F238E27FC236}">
                <a16:creationId xmlns:a16="http://schemas.microsoft.com/office/drawing/2014/main" id="{011281F2-C71F-8369-ACEF-73BE520F63C3}"/>
              </a:ext>
            </a:extLst>
          </p:cNvPr>
          <p:cNvSpPr/>
          <p:nvPr/>
        </p:nvSpPr>
        <p:spPr>
          <a:xfrm>
            <a:off x="773723" y="1117601"/>
            <a:ext cx="2636488" cy="5147047"/>
          </a:xfrm>
          <a:prstGeom prst="roundRect">
            <a:avLst>
              <a:gd name="adj" fmla="val 4086"/>
            </a:avLst>
          </a:prstGeom>
          <a:noFill/>
          <a:ln>
            <a:solidFill>
              <a:srgbClr val="03539A">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скругленные углы 6">
            <a:extLst>
              <a:ext uri="{FF2B5EF4-FFF2-40B4-BE49-F238E27FC236}">
                <a16:creationId xmlns:a16="http://schemas.microsoft.com/office/drawing/2014/main" id="{4F2895A1-87D2-83D6-B120-3C5442FCE387}"/>
              </a:ext>
            </a:extLst>
          </p:cNvPr>
          <p:cNvSpPr/>
          <p:nvPr/>
        </p:nvSpPr>
        <p:spPr>
          <a:xfrm>
            <a:off x="3502312" y="1117601"/>
            <a:ext cx="2636488" cy="5147047"/>
          </a:xfrm>
          <a:prstGeom prst="roundRect">
            <a:avLst>
              <a:gd name="adj" fmla="val 4086"/>
            </a:avLst>
          </a:prstGeom>
          <a:noFill/>
          <a:ln>
            <a:solidFill>
              <a:srgbClr val="03539A">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скругленные углы 37">
            <a:extLst>
              <a:ext uri="{FF2B5EF4-FFF2-40B4-BE49-F238E27FC236}">
                <a16:creationId xmlns:a16="http://schemas.microsoft.com/office/drawing/2014/main" id="{38571EA3-CC6A-7C9F-A0F5-89387295225F}"/>
              </a:ext>
            </a:extLst>
          </p:cNvPr>
          <p:cNvSpPr/>
          <p:nvPr/>
        </p:nvSpPr>
        <p:spPr>
          <a:xfrm>
            <a:off x="6230901" y="1117601"/>
            <a:ext cx="2636488" cy="5147047"/>
          </a:xfrm>
          <a:prstGeom prst="roundRect">
            <a:avLst>
              <a:gd name="adj" fmla="val 4086"/>
            </a:avLst>
          </a:prstGeom>
          <a:noFill/>
          <a:ln>
            <a:solidFill>
              <a:srgbClr val="03539A">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Box 58">
            <a:extLst>
              <a:ext uri="{FF2B5EF4-FFF2-40B4-BE49-F238E27FC236}">
                <a16:creationId xmlns:a16="http://schemas.microsoft.com/office/drawing/2014/main" id="{CD926FCF-3613-C959-BA2D-3E77306193FD}"/>
              </a:ext>
            </a:extLst>
          </p:cNvPr>
          <p:cNvSpPr txBox="1"/>
          <p:nvPr/>
        </p:nvSpPr>
        <p:spPr>
          <a:xfrm>
            <a:off x="908627" y="1269888"/>
            <a:ext cx="2417828" cy="461665"/>
          </a:xfrm>
          <a:prstGeom prst="rect">
            <a:avLst/>
          </a:prstGeom>
          <a:noFill/>
        </p:spPr>
        <p:txBody>
          <a:bodyPr wrap="square">
            <a:spAutoFit/>
          </a:bodyPr>
          <a:lstStyle/>
          <a:p>
            <a:r>
              <a:rPr lang="ru-RU" sz="1200" dirty="0">
                <a:solidFill>
                  <a:srgbClr val="03539A"/>
                </a:solidFill>
                <a:latin typeface="Nekst Semi Bold" panose="00000700000000000000" pitchFamily="2" charset="-52"/>
              </a:rPr>
              <a:t>Мультидисциплинарная команда</a:t>
            </a:r>
          </a:p>
        </p:txBody>
      </p:sp>
      <p:sp>
        <p:nvSpPr>
          <p:cNvPr id="67" name="TextBox 66">
            <a:extLst>
              <a:ext uri="{FF2B5EF4-FFF2-40B4-BE49-F238E27FC236}">
                <a16:creationId xmlns:a16="http://schemas.microsoft.com/office/drawing/2014/main" id="{87F9238C-4581-FB1D-D9B1-6EE8B891882D}"/>
              </a:ext>
            </a:extLst>
          </p:cNvPr>
          <p:cNvSpPr txBox="1"/>
          <p:nvPr/>
        </p:nvSpPr>
        <p:spPr>
          <a:xfrm>
            <a:off x="940079" y="4728603"/>
            <a:ext cx="1976287"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Обладает </a:t>
            </a:r>
            <a:r>
              <a:rPr kumimoji="0" lang="ru-RU" sz="1000" b="0" i="0" u="none" strike="noStrike" kern="1200" cap="none" spc="0" normalizeH="0" baseline="0" noProof="0" dirty="0">
                <a:ln>
                  <a:noFill/>
                </a:ln>
                <a:solidFill>
                  <a:prstClr val="black"/>
                </a:solidFill>
                <a:effectLst/>
                <a:uLnTx/>
                <a:uFillTx/>
                <a:latin typeface="Gilroy SemiBold" panose="00000700000000000000" pitchFamily="2" charset="-52"/>
              </a:rPr>
              <a:t>успешным </a:t>
            </a:r>
            <a:br>
              <a:rPr kumimoji="0" lang="en-US" sz="1000" b="0" i="0" u="none" strike="noStrike" kern="1200" cap="none" spc="0" normalizeH="0" baseline="0" noProof="0" dirty="0">
                <a:ln>
                  <a:noFill/>
                </a:ln>
                <a:solidFill>
                  <a:prstClr val="black"/>
                </a:solidFill>
                <a:effectLst/>
                <a:uLnTx/>
                <a:uFillTx/>
                <a:latin typeface="Gilroy SemiBold" panose="00000700000000000000" pitchFamily="2" charset="-52"/>
              </a:rPr>
            </a:br>
            <a:r>
              <a:rPr kumimoji="0" lang="ru-RU" sz="1000" b="0" i="0" u="none" strike="noStrike" kern="1200" cap="none" spc="0" normalizeH="0" baseline="0" noProof="0" dirty="0">
                <a:ln>
                  <a:noFill/>
                </a:ln>
                <a:solidFill>
                  <a:prstClr val="black"/>
                </a:solidFill>
                <a:effectLst/>
                <a:uLnTx/>
                <a:uFillTx/>
                <a:latin typeface="Gilroy SemiBold" panose="00000700000000000000" pitchFamily="2" charset="-52"/>
              </a:rPr>
              <a:t>и многолетним </a:t>
            </a:r>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практическим </a:t>
            </a:r>
            <a:br>
              <a:rPr kumimoji="0" lang="en-US"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br>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опытом </a:t>
            </a:r>
          </a:p>
        </p:txBody>
      </p:sp>
      <p:sp>
        <p:nvSpPr>
          <p:cNvPr id="71" name="TextBox 70">
            <a:extLst>
              <a:ext uri="{FF2B5EF4-FFF2-40B4-BE49-F238E27FC236}">
                <a16:creationId xmlns:a16="http://schemas.microsoft.com/office/drawing/2014/main" id="{424DE704-8316-656D-43D9-F9CF78DFB5E2}"/>
              </a:ext>
            </a:extLst>
          </p:cNvPr>
          <p:cNvSpPr txBox="1"/>
          <p:nvPr/>
        </p:nvSpPr>
        <p:spPr>
          <a:xfrm>
            <a:off x="940079" y="5455622"/>
            <a:ext cx="2105186" cy="553998"/>
          </a:xfrm>
          <a:prstGeom prst="rect">
            <a:avLst/>
          </a:prstGeom>
          <a:noFill/>
        </p:spPr>
        <p:txBody>
          <a:bodyPr wrap="square">
            <a:spAutoFit/>
          </a:bodyPr>
          <a:lstStyle/>
          <a:p>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Имеет хорошие </a:t>
            </a:r>
            <a:r>
              <a:rPr kumimoji="0" lang="ru-RU" sz="1000" b="0" i="0" u="none" strike="noStrike" kern="1200" cap="none" spc="0" normalizeH="0" baseline="0" noProof="0" dirty="0">
                <a:ln>
                  <a:noFill/>
                </a:ln>
                <a:solidFill>
                  <a:prstClr val="black"/>
                </a:solidFill>
                <a:effectLst/>
                <a:uLnTx/>
                <a:uFillTx/>
                <a:latin typeface="Gilroy SemiBold" panose="00000700000000000000" pitchFamily="2" charset="-52"/>
              </a:rPr>
              <a:t>компетенции </a:t>
            </a:r>
            <a:br>
              <a:rPr kumimoji="0" lang="ru-RU" sz="1000" b="0" i="0" u="none" strike="noStrike" kern="1200" cap="none" spc="0" normalizeH="0" baseline="0" noProof="0" dirty="0">
                <a:ln>
                  <a:noFill/>
                </a:ln>
                <a:solidFill>
                  <a:prstClr val="black"/>
                </a:solidFill>
                <a:effectLst/>
                <a:uLnTx/>
                <a:uFillTx/>
                <a:latin typeface="Gilroy SemiBold" panose="00000700000000000000" pitchFamily="2" charset="-52"/>
              </a:rPr>
            </a:br>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в предметной области </a:t>
            </a:r>
            <a:br>
              <a:rPr kumimoji="0" lang="en-US"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br>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и IT-технологиях</a:t>
            </a:r>
            <a:endParaRPr lang="ru-RU" sz="1000" dirty="0"/>
          </a:p>
        </p:txBody>
      </p:sp>
      <p:pic>
        <p:nvPicPr>
          <p:cNvPr id="104" name="Рисунок 103">
            <a:extLst>
              <a:ext uri="{FF2B5EF4-FFF2-40B4-BE49-F238E27FC236}">
                <a16:creationId xmlns:a16="http://schemas.microsoft.com/office/drawing/2014/main" id="{7E2570E1-FEE8-B0AB-0E66-7E1693DFA24D}"/>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19774" y="1744626"/>
            <a:ext cx="2549588" cy="1105812"/>
          </a:xfrm>
          <a:prstGeom prst="rect">
            <a:avLst/>
          </a:prstGeom>
        </p:spPr>
      </p:pic>
      <p:sp>
        <p:nvSpPr>
          <p:cNvPr id="114" name="TextBox 113">
            <a:extLst>
              <a:ext uri="{FF2B5EF4-FFF2-40B4-BE49-F238E27FC236}">
                <a16:creationId xmlns:a16="http://schemas.microsoft.com/office/drawing/2014/main" id="{8ED1FBC3-F799-B30D-8BD7-3EF40AC44072}"/>
              </a:ext>
            </a:extLst>
          </p:cNvPr>
          <p:cNvSpPr txBox="1"/>
          <p:nvPr/>
        </p:nvSpPr>
        <p:spPr>
          <a:xfrm>
            <a:off x="3654837" y="3341406"/>
            <a:ext cx="2356959" cy="400110"/>
          </a:xfrm>
          <a:prstGeom prst="rect">
            <a:avLst/>
          </a:prstGeom>
          <a:noFill/>
        </p:spPr>
        <p:txBody>
          <a:bodyPr wrap="square">
            <a:spAutoFit/>
          </a:bodyPr>
          <a:lstStyle/>
          <a:p>
            <a:pPr rtl="0">
              <a:spcBef>
                <a:spcPts val="0"/>
              </a:spcBef>
              <a:spcAft>
                <a:spcPts val="0"/>
              </a:spcAft>
            </a:pPr>
            <a:r>
              <a:rPr lang="ru-RU" sz="1000" b="0" i="0" u="none" strike="noStrike" dirty="0">
                <a:solidFill>
                  <a:srgbClr val="000000"/>
                </a:solidFill>
                <a:effectLst/>
                <a:latin typeface="Gilroy SemiBold" panose="00000700000000000000" pitchFamily="2" charset="-52"/>
              </a:rPr>
              <a:t>Промышленное внедрение</a:t>
            </a:r>
          </a:p>
          <a:p>
            <a:pPr rtl="0">
              <a:spcBef>
                <a:spcPts val="0"/>
              </a:spcBef>
              <a:spcAft>
                <a:spcPts val="0"/>
              </a:spcAft>
            </a:pPr>
            <a:r>
              <a:rPr lang="ru-RU" sz="1000" b="0" i="0" u="none" strike="noStrike" dirty="0">
                <a:solidFill>
                  <a:srgbClr val="000000"/>
                </a:solidFill>
                <a:effectLst/>
                <a:latin typeface="Gilroy" panose="00000500000000000000" pitchFamily="2" charset="-52"/>
              </a:rPr>
              <a:t>прошло во многих компаниях</a:t>
            </a:r>
          </a:p>
        </p:txBody>
      </p:sp>
      <p:sp>
        <p:nvSpPr>
          <p:cNvPr id="118" name="TextBox 117">
            <a:extLst>
              <a:ext uri="{FF2B5EF4-FFF2-40B4-BE49-F238E27FC236}">
                <a16:creationId xmlns:a16="http://schemas.microsoft.com/office/drawing/2014/main" id="{0BA3A5E8-0C6F-C839-B1D0-5E183BE5FA53}"/>
              </a:ext>
            </a:extLst>
          </p:cNvPr>
          <p:cNvSpPr txBox="1"/>
          <p:nvPr/>
        </p:nvSpPr>
        <p:spPr>
          <a:xfrm>
            <a:off x="3654837" y="1269888"/>
            <a:ext cx="232116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3539A"/>
                </a:solidFill>
                <a:effectLst/>
                <a:uLnTx/>
                <a:uFillTx/>
                <a:latin typeface="Nekst Semi Bold" panose="00000700000000000000" pitchFamily="2" charset="-52"/>
              </a:rPr>
              <a:t>Готовое решение</a:t>
            </a:r>
          </a:p>
        </p:txBody>
      </p:sp>
      <p:sp>
        <p:nvSpPr>
          <p:cNvPr id="120" name="TextBox 119">
            <a:extLst>
              <a:ext uri="{FF2B5EF4-FFF2-40B4-BE49-F238E27FC236}">
                <a16:creationId xmlns:a16="http://schemas.microsoft.com/office/drawing/2014/main" id="{731BA7A9-861F-CBAE-D41A-51B5B413B527}"/>
              </a:ext>
            </a:extLst>
          </p:cNvPr>
          <p:cNvSpPr txBox="1"/>
          <p:nvPr/>
        </p:nvSpPr>
        <p:spPr>
          <a:xfrm>
            <a:off x="3705609" y="1475652"/>
            <a:ext cx="562017" cy="246221"/>
          </a:xfrm>
          <a:prstGeom prst="rect">
            <a:avLst/>
          </a:prstGeom>
          <a:noFill/>
        </p:spPr>
        <p:txBody>
          <a:bodyPr wrap="square">
            <a:spAutoFit/>
          </a:bodyPr>
          <a:lstStyle/>
          <a:p>
            <a:r>
              <a:rPr kumimoji="0" lang="ru-RU" sz="1000" b="0" i="0" u="none" strike="noStrike" kern="1200" cap="none" spc="0" normalizeH="0" baseline="0" noProof="0" dirty="0">
                <a:ln>
                  <a:noFill/>
                </a:ln>
                <a:solidFill>
                  <a:schemeClr val="bg1"/>
                </a:solidFill>
                <a:effectLst/>
                <a:uLnTx/>
                <a:uFillTx/>
                <a:latin typeface="Nekst Medium" panose="00000600000000000000" pitchFamily="2" charset="-52"/>
              </a:rPr>
              <a:t>УГТ 9</a:t>
            </a:r>
            <a:endParaRPr lang="ru-RU" sz="1400" dirty="0">
              <a:solidFill>
                <a:schemeClr val="bg1"/>
              </a:solidFill>
              <a:latin typeface="Nekst Medium" panose="00000600000000000000" pitchFamily="2" charset="-52"/>
            </a:endParaRPr>
          </a:p>
        </p:txBody>
      </p:sp>
      <p:grpSp>
        <p:nvGrpSpPr>
          <p:cNvPr id="166" name="Группа 165">
            <a:extLst>
              <a:ext uri="{FF2B5EF4-FFF2-40B4-BE49-F238E27FC236}">
                <a16:creationId xmlns:a16="http://schemas.microsoft.com/office/drawing/2014/main" id="{EE066C2F-C0E5-64E3-434E-CF1B6384F100}"/>
              </a:ext>
            </a:extLst>
          </p:cNvPr>
          <p:cNvGrpSpPr/>
          <p:nvPr/>
        </p:nvGrpSpPr>
        <p:grpSpPr>
          <a:xfrm>
            <a:off x="3735577" y="1920706"/>
            <a:ext cx="2091669" cy="723814"/>
            <a:chOff x="3771966" y="1837764"/>
            <a:chExt cx="2091669" cy="723814"/>
          </a:xfrm>
        </p:grpSpPr>
        <p:sp>
          <p:nvSpPr>
            <p:cNvPr id="165" name="Полилиния: фигура 164">
              <a:extLst>
                <a:ext uri="{FF2B5EF4-FFF2-40B4-BE49-F238E27FC236}">
                  <a16:creationId xmlns:a16="http://schemas.microsoft.com/office/drawing/2014/main" id="{5D092447-F3C0-D099-FDC1-4980A29244C7}"/>
                </a:ext>
              </a:extLst>
            </p:cNvPr>
            <p:cNvSpPr/>
            <p:nvPr/>
          </p:nvSpPr>
          <p:spPr>
            <a:xfrm>
              <a:off x="5735591" y="2433533"/>
              <a:ext cx="128044" cy="128044"/>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20" y="192000"/>
                    <a:pt x="96000" y="192000"/>
                  </a:cubicBezTo>
                  <a:cubicBezTo>
                    <a:pt x="42980" y="192000"/>
                    <a:pt x="0" y="149019"/>
                    <a:pt x="0" y="96000"/>
                  </a:cubicBezTo>
                  <a:cubicBezTo>
                    <a:pt x="0" y="42981"/>
                    <a:pt x="42980" y="0"/>
                    <a:pt x="96000" y="0"/>
                  </a:cubicBezTo>
                  <a:cubicBezTo>
                    <a:pt x="149020" y="0"/>
                    <a:pt x="192000" y="42981"/>
                    <a:pt x="192000" y="96000"/>
                  </a:cubicBezTo>
                  <a:close/>
                </a:path>
              </a:pathLst>
            </a:custGeom>
            <a:solidFill>
              <a:srgbClr val="03539A">
                <a:alpha val="20000"/>
              </a:srgbClr>
            </a:solidFill>
            <a:ln w="12700" cap="flat">
              <a:noFill/>
              <a:prstDash val="solid"/>
              <a:miter/>
            </a:ln>
          </p:spPr>
          <p:txBody>
            <a:bodyPr rtlCol="0" anchor="ctr"/>
            <a:lstStyle/>
            <a:p>
              <a:endParaRPr lang="ru-RU"/>
            </a:p>
          </p:txBody>
        </p:sp>
        <p:sp>
          <p:nvSpPr>
            <p:cNvPr id="154" name="Полилиния: фигура 153">
              <a:extLst>
                <a:ext uri="{FF2B5EF4-FFF2-40B4-BE49-F238E27FC236}">
                  <a16:creationId xmlns:a16="http://schemas.microsoft.com/office/drawing/2014/main" id="{AA852783-6561-2D29-0829-6780C61520BD}"/>
                </a:ext>
              </a:extLst>
            </p:cNvPr>
            <p:cNvSpPr/>
            <p:nvPr/>
          </p:nvSpPr>
          <p:spPr>
            <a:xfrm>
              <a:off x="3771966" y="2433071"/>
              <a:ext cx="128044" cy="128044"/>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alpha val="20000"/>
              </a:srgbClr>
            </a:solidFill>
            <a:ln w="12700" cap="flat">
              <a:noFill/>
              <a:prstDash val="solid"/>
              <a:miter/>
            </a:ln>
          </p:spPr>
          <p:txBody>
            <a:bodyPr rtlCol="0" anchor="ctr"/>
            <a:lstStyle/>
            <a:p>
              <a:endParaRPr lang="ru-RU"/>
            </a:p>
          </p:txBody>
        </p:sp>
        <p:sp>
          <p:nvSpPr>
            <p:cNvPr id="155" name="Полилиния: фигура 154">
              <a:extLst>
                <a:ext uri="{FF2B5EF4-FFF2-40B4-BE49-F238E27FC236}">
                  <a16:creationId xmlns:a16="http://schemas.microsoft.com/office/drawing/2014/main" id="{80BF41E6-B358-1FA5-E871-9925A7E4858E}"/>
                </a:ext>
              </a:extLst>
            </p:cNvPr>
            <p:cNvSpPr/>
            <p:nvPr/>
          </p:nvSpPr>
          <p:spPr>
            <a:xfrm>
              <a:off x="4017454" y="2433534"/>
              <a:ext cx="128044" cy="128044"/>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alpha val="20000"/>
              </a:srgbClr>
            </a:solidFill>
            <a:ln w="12700" cap="flat">
              <a:noFill/>
              <a:prstDash val="solid"/>
              <a:miter/>
            </a:ln>
          </p:spPr>
          <p:txBody>
            <a:bodyPr rtlCol="0" anchor="ctr"/>
            <a:lstStyle/>
            <a:p>
              <a:endParaRPr lang="ru-RU"/>
            </a:p>
          </p:txBody>
        </p:sp>
        <p:sp>
          <p:nvSpPr>
            <p:cNvPr id="157" name="Полилиния: фигура 156">
              <a:extLst>
                <a:ext uri="{FF2B5EF4-FFF2-40B4-BE49-F238E27FC236}">
                  <a16:creationId xmlns:a16="http://schemas.microsoft.com/office/drawing/2014/main" id="{0609DFEF-6F01-4150-AB5A-D16CB4E4AC81}"/>
                </a:ext>
              </a:extLst>
            </p:cNvPr>
            <p:cNvSpPr/>
            <p:nvPr/>
          </p:nvSpPr>
          <p:spPr>
            <a:xfrm>
              <a:off x="4262849" y="2433533"/>
              <a:ext cx="128044" cy="128044"/>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0" y="192000"/>
                    <a:pt x="0" y="149019"/>
                    <a:pt x="0" y="96000"/>
                  </a:cubicBezTo>
                  <a:cubicBezTo>
                    <a:pt x="0" y="42981"/>
                    <a:pt x="42980" y="0"/>
                    <a:pt x="96000" y="0"/>
                  </a:cubicBezTo>
                  <a:cubicBezTo>
                    <a:pt x="149019" y="0"/>
                    <a:pt x="192000" y="42981"/>
                    <a:pt x="192000" y="96000"/>
                  </a:cubicBezTo>
                  <a:close/>
                </a:path>
              </a:pathLst>
            </a:custGeom>
            <a:solidFill>
              <a:srgbClr val="03539A">
                <a:alpha val="20000"/>
              </a:srgbClr>
            </a:solidFill>
            <a:ln w="12700" cap="flat">
              <a:noFill/>
              <a:prstDash val="solid"/>
              <a:miter/>
            </a:ln>
          </p:spPr>
          <p:txBody>
            <a:bodyPr rtlCol="0" anchor="ctr"/>
            <a:lstStyle/>
            <a:p>
              <a:endParaRPr lang="ru-RU"/>
            </a:p>
          </p:txBody>
        </p:sp>
        <p:sp>
          <p:nvSpPr>
            <p:cNvPr id="159" name="Полилиния: фигура 158">
              <a:extLst>
                <a:ext uri="{FF2B5EF4-FFF2-40B4-BE49-F238E27FC236}">
                  <a16:creationId xmlns:a16="http://schemas.microsoft.com/office/drawing/2014/main" id="{606C08D6-082F-93C1-A52F-4C317D4C1A6E}"/>
                </a:ext>
              </a:extLst>
            </p:cNvPr>
            <p:cNvSpPr/>
            <p:nvPr/>
          </p:nvSpPr>
          <p:spPr>
            <a:xfrm>
              <a:off x="4508337" y="2433071"/>
              <a:ext cx="128044" cy="128044"/>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alpha val="20000"/>
              </a:srgbClr>
            </a:solidFill>
            <a:ln w="12700" cap="flat">
              <a:noFill/>
              <a:prstDash val="solid"/>
              <a:miter/>
            </a:ln>
          </p:spPr>
          <p:txBody>
            <a:bodyPr rtlCol="0" anchor="ctr"/>
            <a:lstStyle/>
            <a:p>
              <a:endParaRPr lang="ru-RU"/>
            </a:p>
          </p:txBody>
        </p:sp>
        <p:sp>
          <p:nvSpPr>
            <p:cNvPr id="161" name="Полилиния: фигура 160">
              <a:extLst>
                <a:ext uri="{FF2B5EF4-FFF2-40B4-BE49-F238E27FC236}">
                  <a16:creationId xmlns:a16="http://schemas.microsoft.com/office/drawing/2014/main" id="{599C807F-835C-EA3C-F71D-4F9801252215}"/>
                </a:ext>
              </a:extLst>
            </p:cNvPr>
            <p:cNvSpPr/>
            <p:nvPr/>
          </p:nvSpPr>
          <p:spPr>
            <a:xfrm>
              <a:off x="4753732" y="2433533"/>
              <a:ext cx="128044" cy="128044"/>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alpha val="20000"/>
              </a:srgbClr>
            </a:solidFill>
            <a:ln w="12700" cap="flat">
              <a:noFill/>
              <a:prstDash val="solid"/>
              <a:miter/>
            </a:ln>
          </p:spPr>
          <p:txBody>
            <a:bodyPr rtlCol="0" anchor="ctr"/>
            <a:lstStyle/>
            <a:p>
              <a:endParaRPr lang="ru-RU"/>
            </a:p>
          </p:txBody>
        </p:sp>
        <p:sp>
          <p:nvSpPr>
            <p:cNvPr id="162" name="Полилиния: фигура 161">
              <a:extLst>
                <a:ext uri="{FF2B5EF4-FFF2-40B4-BE49-F238E27FC236}">
                  <a16:creationId xmlns:a16="http://schemas.microsoft.com/office/drawing/2014/main" id="{B37DF0BE-F0EB-3D68-90A2-C0D2DEF26E4C}"/>
                </a:ext>
              </a:extLst>
            </p:cNvPr>
            <p:cNvSpPr/>
            <p:nvPr/>
          </p:nvSpPr>
          <p:spPr>
            <a:xfrm>
              <a:off x="4999220" y="2433533"/>
              <a:ext cx="128044" cy="128044"/>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alpha val="20000"/>
              </a:srgbClr>
            </a:solidFill>
            <a:ln w="12700" cap="flat">
              <a:noFill/>
              <a:prstDash val="solid"/>
              <a:miter/>
            </a:ln>
          </p:spPr>
          <p:txBody>
            <a:bodyPr rtlCol="0" anchor="ctr"/>
            <a:lstStyle/>
            <a:p>
              <a:endParaRPr lang="ru-RU"/>
            </a:p>
          </p:txBody>
        </p:sp>
        <p:sp>
          <p:nvSpPr>
            <p:cNvPr id="163" name="Полилиния: фигура 162">
              <a:extLst>
                <a:ext uri="{FF2B5EF4-FFF2-40B4-BE49-F238E27FC236}">
                  <a16:creationId xmlns:a16="http://schemas.microsoft.com/office/drawing/2014/main" id="{8FFB6A2B-F31C-4C27-14D2-F26FC7D3B711}"/>
                </a:ext>
              </a:extLst>
            </p:cNvPr>
            <p:cNvSpPr/>
            <p:nvPr/>
          </p:nvSpPr>
          <p:spPr>
            <a:xfrm>
              <a:off x="5244708" y="2433071"/>
              <a:ext cx="128044" cy="128044"/>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alpha val="20000"/>
              </a:srgbClr>
            </a:solidFill>
            <a:ln w="12700" cap="flat">
              <a:noFill/>
              <a:prstDash val="solid"/>
              <a:miter/>
            </a:ln>
          </p:spPr>
          <p:txBody>
            <a:bodyPr rtlCol="0" anchor="ctr"/>
            <a:lstStyle/>
            <a:p>
              <a:endParaRPr lang="ru-RU"/>
            </a:p>
          </p:txBody>
        </p:sp>
        <p:sp>
          <p:nvSpPr>
            <p:cNvPr id="164" name="Полилиния: фигура 163">
              <a:extLst>
                <a:ext uri="{FF2B5EF4-FFF2-40B4-BE49-F238E27FC236}">
                  <a16:creationId xmlns:a16="http://schemas.microsoft.com/office/drawing/2014/main" id="{EE9E8EC2-738C-C05C-375B-940F90B64259}"/>
                </a:ext>
              </a:extLst>
            </p:cNvPr>
            <p:cNvSpPr/>
            <p:nvPr/>
          </p:nvSpPr>
          <p:spPr>
            <a:xfrm>
              <a:off x="5490103" y="2433533"/>
              <a:ext cx="128044" cy="128044"/>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alpha val="20000"/>
              </a:srgbClr>
            </a:solidFill>
            <a:ln w="12700" cap="flat">
              <a:noFill/>
              <a:prstDash val="solid"/>
              <a:miter/>
            </a:ln>
          </p:spPr>
          <p:txBody>
            <a:bodyPr rtlCol="0" anchor="ctr"/>
            <a:lstStyle/>
            <a:p>
              <a:endParaRPr lang="ru-RU"/>
            </a:p>
          </p:txBody>
        </p:sp>
        <p:grpSp>
          <p:nvGrpSpPr>
            <p:cNvPr id="153" name="Группа 152">
              <a:extLst>
                <a:ext uri="{FF2B5EF4-FFF2-40B4-BE49-F238E27FC236}">
                  <a16:creationId xmlns:a16="http://schemas.microsoft.com/office/drawing/2014/main" id="{2F8180FE-FAED-4C30-9B68-EF9CD596C3C8}"/>
                </a:ext>
              </a:extLst>
            </p:cNvPr>
            <p:cNvGrpSpPr/>
            <p:nvPr/>
          </p:nvGrpSpPr>
          <p:grpSpPr>
            <a:xfrm>
              <a:off x="3813133" y="1837764"/>
              <a:ext cx="2009344" cy="679540"/>
              <a:chOff x="-29094" y="1384199"/>
              <a:chExt cx="12276508" cy="4151793"/>
            </a:xfrm>
          </p:grpSpPr>
          <p:sp>
            <p:nvSpPr>
              <p:cNvPr id="151" name="Полилиния: фигура 150">
                <a:extLst>
                  <a:ext uri="{FF2B5EF4-FFF2-40B4-BE49-F238E27FC236}">
                    <a16:creationId xmlns:a16="http://schemas.microsoft.com/office/drawing/2014/main" id="{BD54CD8B-4C43-23A4-13DF-6A31CD81FA44}"/>
                  </a:ext>
                </a:extLst>
              </p:cNvPr>
              <p:cNvSpPr/>
              <p:nvPr/>
            </p:nvSpPr>
            <p:spPr>
              <a:xfrm>
                <a:off x="12093176" y="1384199"/>
                <a:ext cx="5647" cy="3997553"/>
              </a:xfrm>
              <a:custGeom>
                <a:avLst/>
                <a:gdLst>
                  <a:gd name="connsiteX0" fmla="*/ 0 w 5647"/>
                  <a:gd name="connsiteY0" fmla="*/ 3997553 h 3997553"/>
                  <a:gd name="connsiteX1" fmla="*/ 0 w 5647"/>
                  <a:gd name="connsiteY1" fmla="*/ 0 h 3997553"/>
                </a:gdLst>
                <a:ahLst/>
                <a:cxnLst>
                  <a:cxn ang="0">
                    <a:pos x="connsiteX0" y="connsiteY0"/>
                  </a:cxn>
                  <a:cxn ang="0">
                    <a:pos x="connsiteX1" y="connsiteY1"/>
                  </a:cxn>
                </a:cxnLst>
                <a:rect l="l" t="t" r="r" b="b"/>
                <a:pathLst>
                  <a:path w="5647" h="3997553">
                    <a:moveTo>
                      <a:pt x="0" y="3997553"/>
                    </a:moveTo>
                    <a:lnTo>
                      <a:pt x="0" y="0"/>
                    </a:lnTo>
                  </a:path>
                </a:pathLst>
              </a:custGeom>
              <a:ln w="3175" cap="flat">
                <a:solidFill>
                  <a:srgbClr val="03539A"/>
                </a:solidFill>
                <a:prstDash val="solid"/>
                <a:miter/>
              </a:ln>
            </p:spPr>
            <p:txBody>
              <a:bodyPr rtlCol="0" anchor="ctr"/>
              <a:lstStyle/>
              <a:p>
                <a:endParaRPr lang="ru-RU"/>
              </a:p>
            </p:txBody>
          </p:sp>
          <p:sp>
            <p:nvSpPr>
              <p:cNvPr id="124" name="Полилиния: фигура 123">
                <a:extLst>
                  <a:ext uri="{FF2B5EF4-FFF2-40B4-BE49-F238E27FC236}">
                    <a16:creationId xmlns:a16="http://schemas.microsoft.com/office/drawing/2014/main" id="{28F35AB6-E92A-B51D-634B-13EB2C4B16CC}"/>
                  </a:ext>
                </a:extLst>
              </p:cNvPr>
              <p:cNvSpPr/>
              <p:nvPr/>
            </p:nvSpPr>
            <p:spPr>
              <a:xfrm>
                <a:off x="134399" y="5350129"/>
                <a:ext cx="11961599" cy="5647"/>
              </a:xfrm>
              <a:custGeom>
                <a:avLst/>
                <a:gdLst>
                  <a:gd name="connsiteX0" fmla="*/ 0 w 11961599"/>
                  <a:gd name="connsiteY0" fmla="*/ 0 h 5647"/>
                  <a:gd name="connsiteX1" fmla="*/ 11961600 w 11961599"/>
                  <a:gd name="connsiteY1" fmla="*/ 0 h 5647"/>
                </a:gdLst>
                <a:ahLst/>
                <a:cxnLst>
                  <a:cxn ang="0">
                    <a:pos x="connsiteX0" y="connsiteY0"/>
                  </a:cxn>
                  <a:cxn ang="0">
                    <a:pos x="connsiteX1" y="connsiteY1"/>
                  </a:cxn>
                </a:cxnLst>
                <a:rect l="l" t="t" r="r" b="b"/>
                <a:pathLst>
                  <a:path w="11961599" h="5647">
                    <a:moveTo>
                      <a:pt x="0" y="0"/>
                    </a:moveTo>
                    <a:lnTo>
                      <a:pt x="11961600" y="0"/>
                    </a:lnTo>
                  </a:path>
                </a:pathLst>
              </a:custGeom>
              <a:ln w="3175" cap="flat">
                <a:solidFill>
                  <a:srgbClr val="03539A"/>
                </a:solidFill>
                <a:prstDash val="solid"/>
                <a:miter/>
              </a:ln>
            </p:spPr>
            <p:txBody>
              <a:bodyPr rtlCol="0" anchor="ctr"/>
              <a:lstStyle/>
              <a:p>
                <a:endParaRPr lang="ru-RU"/>
              </a:p>
            </p:txBody>
          </p:sp>
          <p:sp>
            <p:nvSpPr>
              <p:cNvPr id="125" name="Полилиния: фигура 124">
                <a:extLst>
                  <a:ext uri="{FF2B5EF4-FFF2-40B4-BE49-F238E27FC236}">
                    <a16:creationId xmlns:a16="http://schemas.microsoft.com/office/drawing/2014/main" id="{FED58E23-7704-9958-1B4E-E75FD500FD4F}"/>
                  </a:ext>
                </a:extLst>
              </p:cNvPr>
              <p:cNvSpPr/>
              <p:nvPr/>
            </p:nvSpPr>
            <p:spPr>
              <a:xfrm>
                <a:off x="135529" y="1384199"/>
                <a:ext cx="11960470" cy="3966494"/>
              </a:xfrm>
              <a:custGeom>
                <a:avLst/>
                <a:gdLst>
                  <a:gd name="connsiteX0" fmla="*/ 0 w 11960470"/>
                  <a:gd name="connsiteY0" fmla="*/ 3966495 h 3966494"/>
                  <a:gd name="connsiteX1" fmla="*/ 11960471 w 11960470"/>
                  <a:gd name="connsiteY1" fmla="*/ 0 h 3966494"/>
                </a:gdLst>
                <a:ahLst/>
                <a:cxnLst>
                  <a:cxn ang="0">
                    <a:pos x="connsiteX0" y="connsiteY0"/>
                  </a:cxn>
                  <a:cxn ang="0">
                    <a:pos x="connsiteX1" y="connsiteY1"/>
                  </a:cxn>
                </a:cxnLst>
                <a:rect l="l" t="t" r="r" b="b"/>
                <a:pathLst>
                  <a:path w="11960470" h="3966494">
                    <a:moveTo>
                      <a:pt x="0" y="3966495"/>
                    </a:moveTo>
                    <a:cubicBezTo>
                      <a:pt x="0" y="3966495"/>
                      <a:pt x="8218730" y="2947765"/>
                      <a:pt x="11960471" y="0"/>
                    </a:cubicBezTo>
                  </a:path>
                </a:pathLst>
              </a:custGeom>
              <a:noFill/>
              <a:ln w="3175" cap="flat">
                <a:solidFill>
                  <a:srgbClr val="03539A"/>
                </a:solidFill>
                <a:prstDash val="solid"/>
                <a:miter/>
              </a:ln>
            </p:spPr>
            <p:txBody>
              <a:bodyPr rtlCol="0" anchor="ctr"/>
              <a:lstStyle/>
              <a:p>
                <a:endParaRPr lang="ru-RU"/>
              </a:p>
            </p:txBody>
          </p:sp>
          <p:sp>
            <p:nvSpPr>
              <p:cNvPr id="126" name="Полилиния: фигура 125">
                <a:extLst>
                  <a:ext uri="{FF2B5EF4-FFF2-40B4-BE49-F238E27FC236}">
                    <a16:creationId xmlns:a16="http://schemas.microsoft.com/office/drawing/2014/main" id="{4452254C-D55B-F2D7-8D5E-6BBC016623E2}"/>
                  </a:ext>
                </a:extLst>
              </p:cNvPr>
              <p:cNvSpPr/>
              <p:nvPr/>
            </p:nvSpPr>
            <p:spPr>
              <a:xfrm>
                <a:off x="-29094" y="5253833"/>
                <a:ext cx="279330" cy="279330"/>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solidFill>
              <a:ln w="12700" cap="flat">
                <a:noFill/>
                <a:prstDash val="solid"/>
                <a:miter/>
              </a:ln>
            </p:spPr>
            <p:txBody>
              <a:bodyPr rtlCol="0" anchor="ctr"/>
              <a:lstStyle/>
              <a:p>
                <a:endParaRPr lang="ru-RU"/>
              </a:p>
            </p:txBody>
          </p:sp>
          <p:sp>
            <p:nvSpPr>
              <p:cNvPr id="127" name="Полилиния: фигура 126">
                <a:extLst>
                  <a:ext uri="{FF2B5EF4-FFF2-40B4-BE49-F238E27FC236}">
                    <a16:creationId xmlns:a16="http://schemas.microsoft.com/office/drawing/2014/main" id="{CB6F6869-8A58-1888-B66D-5B957451CDFC}"/>
                  </a:ext>
                </a:extLst>
              </p:cNvPr>
              <p:cNvSpPr/>
              <p:nvPr/>
            </p:nvSpPr>
            <p:spPr>
              <a:xfrm>
                <a:off x="1470766" y="5256662"/>
                <a:ext cx="279330" cy="279330"/>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solidFill>
              <a:ln w="12700" cap="flat">
                <a:noFill/>
                <a:prstDash val="solid"/>
                <a:miter/>
              </a:ln>
            </p:spPr>
            <p:txBody>
              <a:bodyPr rtlCol="0" anchor="ctr"/>
              <a:lstStyle/>
              <a:p>
                <a:endParaRPr lang="ru-RU"/>
              </a:p>
            </p:txBody>
          </p:sp>
          <p:sp>
            <p:nvSpPr>
              <p:cNvPr id="128" name="Полилиния: фигура 127">
                <a:extLst>
                  <a:ext uri="{FF2B5EF4-FFF2-40B4-BE49-F238E27FC236}">
                    <a16:creationId xmlns:a16="http://schemas.microsoft.com/office/drawing/2014/main" id="{F81BF2B6-7D45-CEBF-7CC1-48C833907B48}"/>
                  </a:ext>
                </a:extLst>
              </p:cNvPr>
              <p:cNvSpPr/>
              <p:nvPr/>
            </p:nvSpPr>
            <p:spPr>
              <a:xfrm>
                <a:off x="2970058" y="5256656"/>
                <a:ext cx="279330" cy="279330"/>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0" y="192000"/>
                      <a:pt x="0" y="149019"/>
                      <a:pt x="0" y="96000"/>
                    </a:cubicBezTo>
                    <a:cubicBezTo>
                      <a:pt x="0" y="42981"/>
                      <a:pt x="42980" y="0"/>
                      <a:pt x="96000" y="0"/>
                    </a:cubicBezTo>
                    <a:cubicBezTo>
                      <a:pt x="149019" y="0"/>
                      <a:pt x="192000" y="42981"/>
                      <a:pt x="192000" y="96000"/>
                    </a:cubicBezTo>
                    <a:close/>
                  </a:path>
                </a:pathLst>
              </a:custGeom>
              <a:solidFill>
                <a:srgbClr val="03539A"/>
              </a:solidFill>
              <a:ln w="12700" cap="flat">
                <a:noFill/>
                <a:prstDash val="solid"/>
                <a:miter/>
              </a:ln>
            </p:spPr>
            <p:txBody>
              <a:bodyPr rtlCol="0" anchor="ctr"/>
              <a:lstStyle/>
              <a:p>
                <a:endParaRPr lang="ru-RU"/>
              </a:p>
            </p:txBody>
          </p:sp>
          <p:sp>
            <p:nvSpPr>
              <p:cNvPr id="129" name="Полилиния: фигура 128">
                <a:extLst>
                  <a:ext uri="{FF2B5EF4-FFF2-40B4-BE49-F238E27FC236}">
                    <a16:creationId xmlns:a16="http://schemas.microsoft.com/office/drawing/2014/main" id="{0BF46E72-223D-D9D0-C715-91FBD0479EA6}"/>
                  </a:ext>
                </a:extLst>
              </p:cNvPr>
              <p:cNvSpPr/>
              <p:nvPr/>
            </p:nvSpPr>
            <p:spPr>
              <a:xfrm>
                <a:off x="4469919" y="5253833"/>
                <a:ext cx="279330" cy="279330"/>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solidFill>
              <a:ln w="12700" cap="flat">
                <a:noFill/>
                <a:prstDash val="solid"/>
                <a:miter/>
              </a:ln>
            </p:spPr>
            <p:txBody>
              <a:bodyPr rtlCol="0" anchor="ctr"/>
              <a:lstStyle/>
              <a:p>
                <a:endParaRPr lang="ru-RU"/>
              </a:p>
            </p:txBody>
          </p:sp>
          <p:sp>
            <p:nvSpPr>
              <p:cNvPr id="131" name="Полилиния: фигура 130">
                <a:extLst>
                  <a:ext uri="{FF2B5EF4-FFF2-40B4-BE49-F238E27FC236}">
                    <a16:creationId xmlns:a16="http://schemas.microsoft.com/office/drawing/2014/main" id="{B658EC3C-3D19-4D02-1C1F-188DD5B81F2D}"/>
                  </a:ext>
                </a:extLst>
              </p:cNvPr>
              <p:cNvSpPr/>
              <p:nvPr/>
            </p:nvSpPr>
            <p:spPr>
              <a:xfrm>
                <a:off x="5969211" y="5256656"/>
                <a:ext cx="279330" cy="279330"/>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solidFill>
              <a:ln w="12700" cap="flat">
                <a:noFill/>
                <a:prstDash val="solid"/>
                <a:miter/>
              </a:ln>
            </p:spPr>
            <p:txBody>
              <a:bodyPr rtlCol="0" anchor="ctr"/>
              <a:lstStyle/>
              <a:p>
                <a:endParaRPr lang="ru-RU"/>
              </a:p>
            </p:txBody>
          </p:sp>
          <p:sp>
            <p:nvSpPr>
              <p:cNvPr id="133" name="Полилиния: фигура 132">
                <a:extLst>
                  <a:ext uri="{FF2B5EF4-FFF2-40B4-BE49-F238E27FC236}">
                    <a16:creationId xmlns:a16="http://schemas.microsoft.com/office/drawing/2014/main" id="{E35B0DC0-0D5C-FA7E-3899-BA5FA452DF5B}"/>
                  </a:ext>
                </a:extLst>
              </p:cNvPr>
              <p:cNvSpPr/>
              <p:nvPr/>
            </p:nvSpPr>
            <p:spPr>
              <a:xfrm>
                <a:off x="7469071" y="5256656"/>
                <a:ext cx="279330" cy="279330"/>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solidFill>
              <a:ln w="12700" cap="flat">
                <a:noFill/>
                <a:prstDash val="solid"/>
                <a:miter/>
              </a:ln>
            </p:spPr>
            <p:txBody>
              <a:bodyPr rtlCol="0" anchor="ctr"/>
              <a:lstStyle/>
              <a:p>
                <a:endParaRPr lang="ru-RU"/>
              </a:p>
            </p:txBody>
          </p:sp>
          <p:sp>
            <p:nvSpPr>
              <p:cNvPr id="135" name="Полилиния: фигура 134">
                <a:extLst>
                  <a:ext uri="{FF2B5EF4-FFF2-40B4-BE49-F238E27FC236}">
                    <a16:creationId xmlns:a16="http://schemas.microsoft.com/office/drawing/2014/main" id="{AEB95136-EB6F-8BCF-0119-ACBEB7D8025E}"/>
                  </a:ext>
                </a:extLst>
              </p:cNvPr>
              <p:cNvSpPr/>
              <p:nvPr/>
            </p:nvSpPr>
            <p:spPr>
              <a:xfrm>
                <a:off x="8968932" y="5253833"/>
                <a:ext cx="279330" cy="279330"/>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solidFill>
              <a:ln w="12700" cap="flat">
                <a:noFill/>
                <a:prstDash val="solid"/>
                <a:miter/>
              </a:ln>
            </p:spPr>
            <p:txBody>
              <a:bodyPr rtlCol="0" anchor="ctr"/>
              <a:lstStyle/>
              <a:p>
                <a:endParaRPr lang="ru-RU"/>
              </a:p>
            </p:txBody>
          </p:sp>
          <p:sp>
            <p:nvSpPr>
              <p:cNvPr id="137" name="Полилиния: фигура 136">
                <a:extLst>
                  <a:ext uri="{FF2B5EF4-FFF2-40B4-BE49-F238E27FC236}">
                    <a16:creationId xmlns:a16="http://schemas.microsoft.com/office/drawing/2014/main" id="{126EF6FA-6492-3F34-EAA3-630001C3A71C}"/>
                  </a:ext>
                </a:extLst>
              </p:cNvPr>
              <p:cNvSpPr/>
              <p:nvPr/>
            </p:nvSpPr>
            <p:spPr>
              <a:xfrm>
                <a:off x="10468224" y="5256656"/>
                <a:ext cx="279330" cy="279330"/>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19" y="192000"/>
                      <a:pt x="96000" y="192000"/>
                    </a:cubicBezTo>
                    <a:cubicBezTo>
                      <a:pt x="42981" y="192000"/>
                      <a:pt x="0" y="149019"/>
                      <a:pt x="0" y="96000"/>
                    </a:cubicBezTo>
                    <a:cubicBezTo>
                      <a:pt x="0" y="42981"/>
                      <a:pt x="42981" y="0"/>
                      <a:pt x="96000" y="0"/>
                    </a:cubicBezTo>
                    <a:cubicBezTo>
                      <a:pt x="149019" y="0"/>
                      <a:pt x="192000" y="42981"/>
                      <a:pt x="192000" y="96000"/>
                    </a:cubicBezTo>
                    <a:close/>
                  </a:path>
                </a:pathLst>
              </a:custGeom>
              <a:solidFill>
                <a:srgbClr val="03539A"/>
              </a:solidFill>
              <a:ln w="12700" cap="flat">
                <a:noFill/>
                <a:prstDash val="solid"/>
                <a:miter/>
              </a:ln>
            </p:spPr>
            <p:txBody>
              <a:bodyPr rtlCol="0" anchor="ctr"/>
              <a:lstStyle/>
              <a:p>
                <a:endParaRPr lang="ru-RU"/>
              </a:p>
            </p:txBody>
          </p:sp>
          <p:sp>
            <p:nvSpPr>
              <p:cNvPr id="139" name="Полилиния: фигура 138">
                <a:extLst>
                  <a:ext uri="{FF2B5EF4-FFF2-40B4-BE49-F238E27FC236}">
                    <a16:creationId xmlns:a16="http://schemas.microsoft.com/office/drawing/2014/main" id="{9F1ACB89-5939-3EEE-491C-ABBC0E81A3C2}"/>
                  </a:ext>
                </a:extLst>
              </p:cNvPr>
              <p:cNvSpPr/>
              <p:nvPr/>
            </p:nvSpPr>
            <p:spPr>
              <a:xfrm>
                <a:off x="11968084" y="5256656"/>
                <a:ext cx="279330" cy="279330"/>
              </a:xfrm>
              <a:custGeom>
                <a:avLst/>
                <a:gdLst>
                  <a:gd name="connsiteX0" fmla="*/ 192000 w 192000"/>
                  <a:gd name="connsiteY0" fmla="*/ 96000 h 192000"/>
                  <a:gd name="connsiteX1" fmla="*/ 96000 w 192000"/>
                  <a:gd name="connsiteY1" fmla="*/ 192000 h 192000"/>
                  <a:gd name="connsiteX2" fmla="*/ 0 w 192000"/>
                  <a:gd name="connsiteY2" fmla="*/ 96000 h 192000"/>
                  <a:gd name="connsiteX3" fmla="*/ 96000 w 192000"/>
                  <a:gd name="connsiteY3" fmla="*/ 0 h 192000"/>
                  <a:gd name="connsiteX4" fmla="*/ 192000 w 192000"/>
                  <a:gd name="connsiteY4" fmla="*/ 96000 h 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0" h="192000">
                    <a:moveTo>
                      <a:pt x="192000" y="96000"/>
                    </a:moveTo>
                    <a:cubicBezTo>
                      <a:pt x="192000" y="149019"/>
                      <a:pt x="149020" y="192000"/>
                      <a:pt x="96000" y="192000"/>
                    </a:cubicBezTo>
                    <a:cubicBezTo>
                      <a:pt x="42980" y="192000"/>
                      <a:pt x="0" y="149019"/>
                      <a:pt x="0" y="96000"/>
                    </a:cubicBezTo>
                    <a:cubicBezTo>
                      <a:pt x="0" y="42981"/>
                      <a:pt x="42980" y="0"/>
                      <a:pt x="96000" y="0"/>
                    </a:cubicBezTo>
                    <a:cubicBezTo>
                      <a:pt x="149020" y="0"/>
                      <a:pt x="192000" y="42981"/>
                      <a:pt x="192000" y="96000"/>
                    </a:cubicBezTo>
                    <a:close/>
                  </a:path>
                </a:pathLst>
              </a:custGeom>
              <a:solidFill>
                <a:srgbClr val="03539A"/>
              </a:solidFill>
              <a:ln w="12700" cap="flat">
                <a:noFill/>
                <a:prstDash val="solid"/>
                <a:miter/>
              </a:ln>
            </p:spPr>
            <p:txBody>
              <a:bodyPr rtlCol="0" anchor="ctr"/>
              <a:lstStyle/>
              <a:p>
                <a:endParaRPr lang="ru-RU"/>
              </a:p>
            </p:txBody>
          </p:sp>
          <p:sp>
            <p:nvSpPr>
              <p:cNvPr id="140" name="Полилиния: фигура 139">
                <a:extLst>
                  <a:ext uri="{FF2B5EF4-FFF2-40B4-BE49-F238E27FC236}">
                    <a16:creationId xmlns:a16="http://schemas.microsoft.com/office/drawing/2014/main" id="{0C732F90-2433-009E-9392-EC509115E04D}"/>
                  </a:ext>
                </a:extLst>
              </p:cNvPr>
              <p:cNvSpPr/>
              <p:nvPr/>
            </p:nvSpPr>
            <p:spPr>
              <a:xfrm>
                <a:off x="1595858" y="5127635"/>
                <a:ext cx="5647" cy="254117"/>
              </a:xfrm>
              <a:custGeom>
                <a:avLst/>
                <a:gdLst>
                  <a:gd name="connsiteX0" fmla="*/ 0 w 5647"/>
                  <a:gd name="connsiteY0" fmla="*/ 0 h 254117"/>
                  <a:gd name="connsiteX1" fmla="*/ 0 w 5647"/>
                  <a:gd name="connsiteY1" fmla="*/ 254118 h 254117"/>
                </a:gdLst>
                <a:ahLst/>
                <a:cxnLst>
                  <a:cxn ang="0">
                    <a:pos x="connsiteX0" y="connsiteY0"/>
                  </a:cxn>
                  <a:cxn ang="0">
                    <a:pos x="connsiteX1" y="connsiteY1"/>
                  </a:cxn>
                </a:cxnLst>
                <a:rect l="l" t="t" r="r" b="b"/>
                <a:pathLst>
                  <a:path w="5647" h="254117">
                    <a:moveTo>
                      <a:pt x="0" y="0"/>
                    </a:moveTo>
                    <a:lnTo>
                      <a:pt x="0" y="254118"/>
                    </a:lnTo>
                  </a:path>
                </a:pathLst>
              </a:custGeom>
              <a:ln w="3175" cap="flat">
                <a:solidFill>
                  <a:srgbClr val="03539A"/>
                </a:solidFill>
                <a:prstDash val="solid"/>
                <a:miter/>
              </a:ln>
            </p:spPr>
            <p:txBody>
              <a:bodyPr rtlCol="0" anchor="ctr"/>
              <a:lstStyle/>
              <a:p>
                <a:endParaRPr lang="ru-RU"/>
              </a:p>
            </p:txBody>
          </p:sp>
          <p:sp>
            <p:nvSpPr>
              <p:cNvPr id="141" name="Полилиния: фигура 140">
                <a:extLst>
                  <a:ext uri="{FF2B5EF4-FFF2-40B4-BE49-F238E27FC236}">
                    <a16:creationId xmlns:a16="http://schemas.microsoft.com/office/drawing/2014/main" id="{B414122A-EDBE-FFCF-FA61-4FB09A0BDEAA}"/>
                  </a:ext>
                </a:extLst>
              </p:cNvPr>
              <p:cNvSpPr/>
              <p:nvPr/>
            </p:nvSpPr>
            <p:spPr>
              <a:xfrm>
                <a:off x="3095152" y="4839635"/>
                <a:ext cx="5647" cy="542117"/>
              </a:xfrm>
              <a:custGeom>
                <a:avLst/>
                <a:gdLst>
                  <a:gd name="connsiteX0" fmla="*/ 0 w 5647"/>
                  <a:gd name="connsiteY0" fmla="*/ 542118 h 542117"/>
                  <a:gd name="connsiteX1" fmla="*/ 0 w 5647"/>
                  <a:gd name="connsiteY1" fmla="*/ 0 h 542117"/>
                </a:gdLst>
                <a:ahLst/>
                <a:cxnLst>
                  <a:cxn ang="0">
                    <a:pos x="connsiteX0" y="connsiteY0"/>
                  </a:cxn>
                  <a:cxn ang="0">
                    <a:pos x="connsiteX1" y="connsiteY1"/>
                  </a:cxn>
                </a:cxnLst>
                <a:rect l="l" t="t" r="r" b="b"/>
                <a:pathLst>
                  <a:path w="5647" h="542117">
                    <a:moveTo>
                      <a:pt x="0" y="542118"/>
                    </a:moveTo>
                    <a:lnTo>
                      <a:pt x="0" y="0"/>
                    </a:lnTo>
                  </a:path>
                </a:pathLst>
              </a:custGeom>
              <a:ln w="3175" cap="flat">
                <a:solidFill>
                  <a:srgbClr val="03539A"/>
                </a:solidFill>
                <a:prstDash val="solid"/>
                <a:miter/>
              </a:ln>
            </p:spPr>
            <p:txBody>
              <a:bodyPr rtlCol="0" anchor="ctr"/>
              <a:lstStyle/>
              <a:p>
                <a:endParaRPr lang="ru-RU"/>
              </a:p>
            </p:txBody>
          </p:sp>
          <p:sp>
            <p:nvSpPr>
              <p:cNvPr id="143" name="Полилиния: фигура 142">
                <a:extLst>
                  <a:ext uri="{FF2B5EF4-FFF2-40B4-BE49-F238E27FC236}">
                    <a16:creationId xmlns:a16="http://schemas.microsoft.com/office/drawing/2014/main" id="{455B88BD-6301-0CE4-E1EA-D36F17B45F69}"/>
                  </a:ext>
                </a:extLst>
              </p:cNvPr>
              <p:cNvSpPr/>
              <p:nvPr/>
            </p:nvSpPr>
            <p:spPr>
              <a:xfrm>
                <a:off x="4595011" y="4500811"/>
                <a:ext cx="5647" cy="878117"/>
              </a:xfrm>
              <a:custGeom>
                <a:avLst/>
                <a:gdLst>
                  <a:gd name="connsiteX0" fmla="*/ 0 w 5647"/>
                  <a:gd name="connsiteY0" fmla="*/ 878118 h 878117"/>
                  <a:gd name="connsiteX1" fmla="*/ 0 w 5647"/>
                  <a:gd name="connsiteY1" fmla="*/ 0 h 878117"/>
                </a:gdLst>
                <a:ahLst/>
                <a:cxnLst>
                  <a:cxn ang="0">
                    <a:pos x="connsiteX0" y="connsiteY0"/>
                  </a:cxn>
                  <a:cxn ang="0">
                    <a:pos x="connsiteX1" y="connsiteY1"/>
                  </a:cxn>
                </a:cxnLst>
                <a:rect l="l" t="t" r="r" b="b"/>
                <a:pathLst>
                  <a:path w="5647" h="878117">
                    <a:moveTo>
                      <a:pt x="0" y="878118"/>
                    </a:moveTo>
                    <a:lnTo>
                      <a:pt x="0" y="0"/>
                    </a:lnTo>
                  </a:path>
                </a:pathLst>
              </a:custGeom>
              <a:ln w="3175" cap="flat">
                <a:solidFill>
                  <a:srgbClr val="03539A"/>
                </a:solidFill>
                <a:prstDash val="solid"/>
                <a:miter/>
              </a:ln>
            </p:spPr>
            <p:txBody>
              <a:bodyPr rtlCol="0" anchor="ctr"/>
              <a:lstStyle/>
              <a:p>
                <a:endParaRPr lang="ru-RU"/>
              </a:p>
            </p:txBody>
          </p:sp>
          <p:sp>
            <p:nvSpPr>
              <p:cNvPr id="145" name="Полилиния: фигура 144">
                <a:extLst>
                  <a:ext uri="{FF2B5EF4-FFF2-40B4-BE49-F238E27FC236}">
                    <a16:creationId xmlns:a16="http://schemas.microsoft.com/office/drawing/2014/main" id="{69AC31B2-5DAF-A890-0E32-D6DFC50CE5E3}"/>
                  </a:ext>
                </a:extLst>
              </p:cNvPr>
              <p:cNvSpPr/>
              <p:nvPr/>
            </p:nvSpPr>
            <p:spPr>
              <a:xfrm>
                <a:off x="6094305" y="4105517"/>
                <a:ext cx="5647" cy="1276235"/>
              </a:xfrm>
              <a:custGeom>
                <a:avLst/>
                <a:gdLst>
                  <a:gd name="connsiteX0" fmla="*/ 0 w 5647"/>
                  <a:gd name="connsiteY0" fmla="*/ 1276235 h 1276235"/>
                  <a:gd name="connsiteX1" fmla="*/ 0 w 5647"/>
                  <a:gd name="connsiteY1" fmla="*/ 0 h 1276235"/>
                </a:gdLst>
                <a:ahLst/>
                <a:cxnLst>
                  <a:cxn ang="0">
                    <a:pos x="connsiteX0" y="connsiteY0"/>
                  </a:cxn>
                  <a:cxn ang="0">
                    <a:pos x="connsiteX1" y="connsiteY1"/>
                  </a:cxn>
                </a:cxnLst>
                <a:rect l="l" t="t" r="r" b="b"/>
                <a:pathLst>
                  <a:path w="5647" h="1276235">
                    <a:moveTo>
                      <a:pt x="0" y="1276235"/>
                    </a:moveTo>
                    <a:lnTo>
                      <a:pt x="0" y="0"/>
                    </a:lnTo>
                  </a:path>
                </a:pathLst>
              </a:custGeom>
              <a:ln w="3175" cap="flat">
                <a:solidFill>
                  <a:srgbClr val="03539A"/>
                </a:solidFill>
                <a:prstDash val="solid"/>
                <a:miter/>
              </a:ln>
            </p:spPr>
            <p:txBody>
              <a:bodyPr rtlCol="0" anchor="ctr"/>
              <a:lstStyle/>
              <a:p>
                <a:endParaRPr lang="ru-RU"/>
              </a:p>
            </p:txBody>
          </p:sp>
          <p:sp>
            <p:nvSpPr>
              <p:cNvPr id="147" name="Полилиния: фигура 146">
                <a:extLst>
                  <a:ext uri="{FF2B5EF4-FFF2-40B4-BE49-F238E27FC236}">
                    <a16:creationId xmlns:a16="http://schemas.microsoft.com/office/drawing/2014/main" id="{08199706-C54B-C98C-4681-15013B96B0D0}"/>
                  </a:ext>
                </a:extLst>
              </p:cNvPr>
              <p:cNvSpPr/>
              <p:nvPr/>
            </p:nvSpPr>
            <p:spPr>
              <a:xfrm>
                <a:off x="7594164" y="3636811"/>
                <a:ext cx="5647" cy="1744941"/>
              </a:xfrm>
              <a:custGeom>
                <a:avLst/>
                <a:gdLst>
                  <a:gd name="connsiteX0" fmla="*/ 0 w 5647"/>
                  <a:gd name="connsiteY0" fmla="*/ 1744941 h 1744941"/>
                  <a:gd name="connsiteX1" fmla="*/ 0 w 5647"/>
                  <a:gd name="connsiteY1" fmla="*/ 0 h 1744941"/>
                </a:gdLst>
                <a:ahLst/>
                <a:cxnLst>
                  <a:cxn ang="0">
                    <a:pos x="connsiteX0" y="connsiteY0"/>
                  </a:cxn>
                  <a:cxn ang="0">
                    <a:pos x="connsiteX1" y="connsiteY1"/>
                  </a:cxn>
                </a:cxnLst>
                <a:rect l="l" t="t" r="r" b="b"/>
                <a:pathLst>
                  <a:path w="5647" h="1744941">
                    <a:moveTo>
                      <a:pt x="0" y="1744941"/>
                    </a:moveTo>
                    <a:lnTo>
                      <a:pt x="0" y="0"/>
                    </a:lnTo>
                  </a:path>
                </a:pathLst>
              </a:custGeom>
              <a:ln w="3175" cap="flat">
                <a:solidFill>
                  <a:srgbClr val="03539A"/>
                </a:solidFill>
                <a:prstDash val="solid"/>
                <a:miter/>
              </a:ln>
            </p:spPr>
            <p:txBody>
              <a:bodyPr rtlCol="0" anchor="ctr"/>
              <a:lstStyle/>
              <a:p>
                <a:endParaRPr lang="ru-RU"/>
              </a:p>
            </p:txBody>
          </p:sp>
          <p:sp>
            <p:nvSpPr>
              <p:cNvPr id="149" name="Полилиния: фигура 148">
                <a:extLst>
                  <a:ext uri="{FF2B5EF4-FFF2-40B4-BE49-F238E27FC236}">
                    <a16:creationId xmlns:a16="http://schemas.microsoft.com/office/drawing/2014/main" id="{183BF037-DAEA-4E9E-1441-0C847AB94A28}"/>
                  </a:ext>
                </a:extLst>
              </p:cNvPr>
              <p:cNvSpPr/>
              <p:nvPr/>
            </p:nvSpPr>
            <p:spPr>
              <a:xfrm>
                <a:off x="9094023" y="3066458"/>
                <a:ext cx="5647" cy="2312470"/>
              </a:xfrm>
              <a:custGeom>
                <a:avLst/>
                <a:gdLst>
                  <a:gd name="connsiteX0" fmla="*/ 0 w 5647"/>
                  <a:gd name="connsiteY0" fmla="*/ 2312471 h 2312470"/>
                  <a:gd name="connsiteX1" fmla="*/ 0 w 5647"/>
                  <a:gd name="connsiteY1" fmla="*/ 0 h 2312470"/>
                </a:gdLst>
                <a:ahLst/>
                <a:cxnLst>
                  <a:cxn ang="0">
                    <a:pos x="connsiteX0" y="connsiteY0"/>
                  </a:cxn>
                  <a:cxn ang="0">
                    <a:pos x="connsiteX1" y="connsiteY1"/>
                  </a:cxn>
                </a:cxnLst>
                <a:rect l="l" t="t" r="r" b="b"/>
                <a:pathLst>
                  <a:path w="5647" h="2312470">
                    <a:moveTo>
                      <a:pt x="0" y="2312471"/>
                    </a:moveTo>
                    <a:lnTo>
                      <a:pt x="0" y="0"/>
                    </a:lnTo>
                  </a:path>
                </a:pathLst>
              </a:custGeom>
              <a:ln w="3175" cap="flat">
                <a:solidFill>
                  <a:srgbClr val="03539A"/>
                </a:solidFill>
                <a:prstDash val="solid"/>
                <a:miter/>
              </a:ln>
            </p:spPr>
            <p:txBody>
              <a:bodyPr rtlCol="0" anchor="ctr"/>
              <a:lstStyle/>
              <a:p>
                <a:endParaRPr lang="ru-RU" dirty="0"/>
              </a:p>
            </p:txBody>
          </p:sp>
          <p:sp>
            <p:nvSpPr>
              <p:cNvPr id="150" name="Полилиния: фигура 149">
                <a:extLst>
                  <a:ext uri="{FF2B5EF4-FFF2-40B4-BE49-F238E27FC236}">
                    <a16:creationId xmlns:a16="http://schemas.microsoft.com/office/drawing/2014/main" id="{9F6E5FB5-1265-B74D-46E2-D4C8A1064C57}"/>
                  </a:ext>
                </a:extLst>
              </p:cNvPr>
              <p:cNvSpPr/>
              <p:nvPr/>
            </p:nvSpPr>
            <p:spPr>
              <a:xfrm>
                <a:off x="10593317" y="2354929"/>
                <a:ext cx="5647" cy="3026823"/>
              </a:xfrm>
              <a:custGeom>
                <a:avLst/>
                <a:gdLst>
                  <a:gd name="connsiteX0" fmla="*/ 0 w 5647"/>
                  <a:gd name="connsiteY0" fmla="*/ 3026824 h 3026823"/>
                  <a:gd name="connsiteX1" fmla="*/ 0 w 5647"/>
                  <a:gd name="connsiteY1" fmla="*/ 0 h 3026823"/>
                </a:gdLst>
                <a:ahLst/>
                <a:cxnLst>
                  <a:cxn ang="0">
                    <a:pos x="connsiteX0" y="connsiteY0"/>
                  </a:cxn>
                  <a:cxn ang="0">
                    <a:pos x="connsiteX1" y="connsiteY1"/>
                  </a:cxn>
                </a:cxnLst>
                <a:rect l="l" t="t" r="r" b="b"/>
                <a:pathLst>
                  <a:path w="5647" h="3026823">
                    <a:moveTo>
                      <a:pt x="0" y="3026824"/>
                    </a:moveTo>
                    <a:lnTo>
                      <a:pt x="0" y="0"/>
                    </a:lnTo>
                  </a:path>
                </a:pathLst>
              </a:custGeom>
              <a:ln w="3175" cap="flat">
                <a:solidFill>
                  <a:srgbClr val="03539A"/>
                </a:solidFill>
                <a:prstDash val="solid"/>
                <a:miter/>
              </a:ln>
            </p:spPr>
            <p:txBody>
              <a:bodyPr rtlCol="0" anchor="ctr"/>
              <a:lstStyle/>
              <a:p>
                <a:endParaRPr lang="ru-RU"/>
              </a:p>
            </p:txBody>
          </p:sp>
        </p:grpSp>
      </p:grpSp>
      <p:sp>
        <p:nvSpPr>
          <p:cNvPr id="168" name="TextBox 167">
            <a:extLst>
              <a:ext uri="{FF2B5EF4-FFF2-40B4-BE49-F238E27FC236}">
                <a16:creationId xmlns:a16="http://schemas.microsoft.com/office/drawing/2014/main" id="{77C81037-D67A-901C-8031-F965EAD77A4A}"/>
              </a:ext>
            </a:extLst>
          </p:cNvPr>
          <p:cNvSpPr txBox="1"/>
          <p:nvPr/>
        </p:nvSpPr>
        <p:spPr>
          <a:xfrm>
            <a:off x="3673243" y="2657425"/>
            <a:ext cx="235962" cy="215444"/>
          </a:xfrm>
          <a:prstGeom prst="rect">
            <a:avLst/>
          </a:prstGeom>
          <a:noFill/>
        </p:spPr>
        <p:txBody>
          <a:bodyPr wrap="none" rtlCol="0">
            <a:spAutoFit/>
          </a:bodyPr>
          <a:lstStyle/>
          <a:p>
            <a:r>
              <a:rPr lang="en-US" sz="800" dirty="0">
                <a:solidFill>
                  <a:srgbClr val="03539A"/>
                </a:solidFill>
              </a:rPr>
              <a:t>1</a:t>
            </a:r>
            <a:endParaRPr lang="ru-RU" sz="800" dirty="0">
              <a:solidFill>
                <a:srgbClr val="03539A"/>
              </a:solidFill>
            </a:endParaRPr>
          </a:p>
        </p:txBody>
      </p:sp>
      <p:sp>
        <p:nvSpPr>
          <p:cNvPr id="169" name="TextBox 168">
            <a:extLst>
              <a:ext uri="{FF2B5EF4-FFF2-40B4-BE49-F238E27FC236}">
                <a16:creationId xmlns:a16="http://schemas.microsoft.com/office/drawing/2014/main" id="{F2BEA452-3304-D1D2-AEC2-5520519B415B}"/>
              </a:ext>
            </a:extLst>
          </p:cNvPr>
          <p:cNvSpPr txBox="1"/>
          <p:nvPr/>
        </p:nvSpPr>
        <p:spPr>
          <a:xfrm>
            <a:off x="3921019" y="2657425"/>
            <a:ext cx="235962" cy="215444"/>
          </a:xfrm>
          <a:prstGeom prst="rect">
            <a:avLst/>
          </a:prstGeom>
          <a:noFill/>
        </p:spPr>
        <p:txBody>
          <a:bodyPr wrap="none" rtlCol="0">
            <a:spAutoFit/>
          </a:bodyPr>
          <a:lstStyle/>
          <a:p>
            <a:r>
              <a:rPr lang="en-US" sz="800" dirty="0">
                <a:solidFill>
                  <a:srgbClr val="03539A"/>
                </a:solidFill>
              </a:rPr>
              <a:t>2</a:t>
            </a:r>
            <a:endParaRPr lang="ru-RU" sz="800" dirty="0">
              <a:solidFill>
                <a:srgbClr val="03539A"/>
              </a:solidFill>
            </a:endParaRPr>
          </a:p>
        </p:txBody>
      </p:sp>
      <p:sp>
        <p:nvSpPr>
          <p:cNvPr id="170" name="TextBox 169">
            <a:extLst>
              <a:ext uri="{FF2B5EF4-FFF2-40B4-BE49-F238E27FC236}">
                <a16:creationId xmlns:a16="http://schemas.microsoft.com/office/drawing/2014/main" id="{E8E6F351-898A-1710-AC3B-BDF9BBC35070}"/>
              </a:ext>
            </a:extLst>
          </p:cNvPr>
          <p:cNvSpPr txBox="1"/>
          <p:nvPr/>
        </p:nvSpPr>
        <p:spPr>
          <a:xfrm>
            <a:off x="4168795" y="2657425"/>
            <a:ext cx="235962" cy="215444"/>
          </a:xfrm>
          <a:prstGeom prst="rect">
            <a:avLst/>
          </a:prstGeom>
          <a:noFill/>
        </p:spPr>
        <p:txBody>
          <a:bodyPr wrap="none" rtlCol="0">
            <a:spAutoFit/>
          </a:bodyPr>
          <a:lstStyle/>
          <a:p>
            <a:r>
              <a:rPr lang="en-US" sz="800" dirty="0">
                <a:solidFill>
                  <a:srgbClr val="03539A"/>
                </a:solidFill>
              </a:rPr>
              <a:t>3</a:t>
            </a:r>
            <a:endParaRPr lang="ru-RU" sz="800" dirty="0">
              <a:solidFill>
                <a:srgbClr val="03539A"/>
              </a:solidFill>
            </a:endParaRPr>
          </a:p>
        </p:txBody>
      </p:sp>
      <p:sp>
        <p:nvSpPr>
          <p:cNvPr id="171" name="TextBox 170">
            <a:extLst>
              <a:ext uri="{FF2B5EF4-FFF2-40B4-BE49-F238E27FC236}">
                <a16:creationId xmlns:a16="http://schemas.microsoft.com/office/drawing/2014/main" id="{D69859D7-D5E0-4F05-7157-62B18A04CCB0}"/>
              </a:ext>
            </a:extLst>
          </p:cNvPr>
          <p:cNvSpPr txBox="1"/>
          <p:nvPr/>
        </p:nvSpPr>
        <p:spPr>
          <a:xfrm>
            <a:off x="4416571" y="2657425"/>
            <a:ext cx="235962" cy="215444"/>
          </a:xfrm>
          <a:prstGeom prst="rect">
            <a:avLst/>
          </a:prstGeom>
          <a:noFill/>
        </p:spPr>
        <p:txBody>
          <a:bodyPr wrap="none" rtlCol="0">
            <a:spAutoFit/>
          </a:bodyPr>
          <a:lstStyle/>
          <a:p>
            <a:r>
              <a:rPr lang="en-US" sz="800" dirty="0">
                <a:solidFill>
                  <a:srgbClr val="03539A"/>
                </a:solidFill>
              </a:rPr>
              <a:t>4</a:t>
            </a:r>
            <a:endParaRPr lang="ru-RU" sz="800" dirty="0">
              <a:solidFill>
                <a:srgbClr val="03539A"/>
              </a:solidFill>
            </a:endParaRPr>
          </a:p>
        </p:txBody>
      </p:sp>
      <p:sp>
        <p:nvSpPr>
          <p:cNvPr id="172" name="TextBox 171">
            <a:extLst>
              <a:ext uri="{FF2B5EF4-FFF2-40B4-BE49-F238E27FC236}">
                <a16:creationId xmlns:a16="http://schemas.microsoft.com/office/drawing/2014/main" id="{47B756A0-F0B8-DBBA-FCBE-47481340BAEC}"/>
              </a:ext>
            </a:extLst>
          </p:cNvPr>
          <p:cNvSpPr txBox="1"/>
          <p:nvPr/>
        </p:nvSpPr>
        <p:spPr>
          <a:xfrm>
            <a:off x="4664347" y="2657425"/>
            <a:ext cx="235962" cy="215444"/>
          </a:xfrm>
          <a:prstGeom prst="rect">
            <a:avLst/>
          </a:prstGeom>
          <a:noFill/>
        </p:spPr>
        <p:txBody>
          <a:bodyPr wrap="none" rtlCol="0">
            <a:spAutoFit/>
          </a:bodyPr>
          <a:lstStyle/>
          <a:p>
            <a:r>
              <a:rPr lang="en-US" sz="800" dirty="0">
                <a:solidFill>
                  <a:srgbClr val="03539A"/>
                </a:solidFill>
              </a:rPr>
              <a:t>5</a:t>
            </a:r>
            <a:endParaRPr lang="ru-RU" sz="800" dirty="0">
              <a:solidFill>
                <a:srgbClr val="03539A"/>
              </a:solidFill>
            </a:endParaRPr>
          </a:p>
        </p:txBody>
      </p:sp>
      <p:sp>
        <p:nvSpPr>
          <p:cNvPr id="174" name="TextBox 173">
            <a:extLst>
              <a:ext uri="{FF2B5EF4-FFF2-40B4-BE49-F238E27FC236}">
                <a16:creationId xmlns:a16="http://schemas.microsoft.com/office/drawing/2014/main" id="{418C18FA-2099-941E-56D6-F66B68E859ED}"/>
              </a:ext>
            </a:extLst>
          </p:cNvPr>
          <p:cNvSpPr txBox="1"/>
          <p:nvPr/>
        </p:nvSpPr>
        <p:spPr>
          <a:xfrm>
            <a:off x="4912123" y="2657425"/>
            <a:ext cx="235962" cy="215444"/>
          </a:xfrm>
          <a:prstGeom prst="rect">
            <a:avLst/>
          </a:prstGeom>
          <a:noFill/>
        </p:spPr>
        <p:txBody>
          <a:bodyPr wrap="none" rtlCol="0">
            <a:spAutoFit/>
          </a:bodyPr>
          <a:lstStyle/>
          <a:p>
            <a:r>
              <a:rPr lang="en-US" sz="800" dirty="0">
                <a:solidFill>
                  <a:srgbClr val="03539A"/>
                </a:solidFill>
              </a:rPr>
              <a:t>6</a:t>
            </a:r>
            <a:endParaRPr lang="ru-RU" sz="800" dirty="0">
              <a:solidFill>
                <a:srgbClr val="03539A"/>
              </a:solidFill>
            </a:endParaRPr>
          </a:p>
        </p:txBody>
      </p:sp>
      <p:sp>
        <p:nvSpPr>
          <p:cNvPr id="175" name="TextBox 174">
            <a:extLst>
              <a:ext uri="{FF2B5EF4-FFF2-40B4-BE49-F238E27FC236}">
                <a16:creationId xmlns:a16="http://schemas.microsoft.com/office/drawing/2014/main" id="{091ADE98-E467-8AD9-4346-113E863D11E0}"/>
              </a:ext>
            </a:extLst>
          </p:cNvPr>
          <p:cNvSpPr txBox="1"/>
          <p:nvPr/>
        </p:nvSpPr>
        <p:spPr>
          <a:xfrm>
            <a:off x="5159899" y="2657425"/>
            <a:ext cx="235962" cy="215444"/>
          </a:xfrm>
          <a:prstGeom prst="rect">
            <a:avLst/>
          </a:prstGeom>
          <a:noFill/>
        </p:spPr>
        <p:txBody>
          <a:bodyPr wrap="none" rtlCol="0">
            <a:spAutoFit/>
          </a:bodyPr>
          <a:lstStyle/>
          <a:p>
            <a:r>
              <a:rPr lang="en-US" sz="800" dirty="0">
                <a:solidFill>
                  <a:srgbClr val="03539A"/>
                </a:solidFill>
              </a:rPr>
              <a:t>7</a:t>
            </a:r>
            <a:endParaRPr lang="ru-RU" sz="800" dirty="0">
              <a:solidFill>
                <a:srgbClr val="03539A"/>
              </a:solidFill>
            </a:endParaRPr>
          </a:p>
        </p:txBody>
      </p:sp>
      <p:sp>
        <p:nvSpPr>
          <p:cNvPr id="179" name="TextBox 178">
            <a:extLst>
              <a:ext uri="{FF2B5EF4-FFF2-40B4-BE49-F238E27FC236}">
                <a16:creationId xmlns:a16="http://schemas.microsoft.com/office/drawing/2014/main" id="{25B6CDAD-C95A-7D50-02A9-A5ABE79704A2}"/>
              </a:ext>
            </a:extLst>
          </p:cNvPr>
          <p:cNvSpPr txBox="1"/>
          <p:nvPr/>
        </p:nvSpPr>
        <p:spPr>
          <a:xfrm>
            <a:off x="5407675" y="2657425"/>
            <a:ext cx="235962" cy="215444"/>
          </a:xfrm>
          <a:prstGeom prst="rect">
            <a:avLst/>
          </a:prstGeom>
          <a:noFill/>
        </p:spPr>
        <p:txBody>
          <a:bodyPr wrap="none" rtlCol="0">
            <a:spAutoFit/>
          </a:bodyPr>
          <a:lstStyle/>
          <a:p>
            <a:r>
              <a:rPr lang="en-US" sz="800" dirty="0">
                <a:solidFill>
                  <a:srgbClr val="03539A"/>
                </a:solidFill>
              </a:rPr>
              <a:t>8</a:t>
            </a:r>
            <a:endParaRPr lang="ru-RU" sz="800" dirty="0">
              <a:solidFill>
                <a:srgbClr val="03539A"/>
              </a:solidFill>
            </a:endParaRPr>
          </a:p>
        </p:txBody>
      </p:sp>
      <p:sp>
        <p:nvSpPr>
          <p:cNvPr id="180" name="TextBox 179">
            <a:extLst>
              <a:ext uri="{FF2B5EF4-FFF2-40B4-BE49-F238E27FC236}">
                <a16:creationId xmlns:a16="http://schemas.microsoft.com/office/drawing/2014/main" id="{9310C621-6C7E-000F-6FF8-BAE6C7F7809A}"/>
              </a:ext>
            </a:extLst>
          </p:cNvPr>
          <p:cNvSpPr txBox="1"/>
          <p:nvPr/>
        </p:nvSpPr>
        <p:spPr>
          <a:xfrm>
            <a:off x="5655453" y="2657425"/>
            <a:ext cx="235962" cy="215444"/>
          </a:xfrm>
          <a:prstGeom prst="rect">
            <a:avLst/>
          </a:prstGeom>
          <a:noFill/>
        </p:spPr>
        <p:txBody>
          <a:bodyPr wrap="none" rtlCol="0">
            <a:spAutoFit/>
          </a:bodyPr>
          <a:lstStyle/>
          <a:p>
            <a:r>
              <a:rPr lang="en-US" sz="800" dirty="0">
                <a:solidFill>
                  <a:srgbClr val="03539A"/>
                </a:solidFill>
              </a:rPr>
              <a:t>9</a:t>
            </a:r>
            <a:endParaRPr lang="ru-RU" sz="800" dirty="0">
              <a:solidFill>
                <a:srgbClr val="03539A"/>
              </a:solidFill>
            </a:endParaRPr>
          </a:p>
        </p:txBody>
      </p:sp>
      <p:sp>
        <p:nvSpPr>
          <p:cNvPr id="213" name="TextBox 212">
            <a:extLst>
              <a:ext uri="{FF2B5EF4-FFF2-40B4-BE49-F238E27FC236}">
                <a16:creationId xmlns:a16="http://schemas.microsoft.com/office/drawing/2014/main" id="{4EABFED2-DBB8-4E37-E3C2-156EA76F09D0}"/>
              </a:ext>
            </a:extLst>
          </p:cNvPr>
          <p:cNvSpPr txBox="1"/>
          <p:nvPr/>
        </p:nvSpPr>
        <p:spPr>
          <a:xfrm>
            <a:off x="3654837" y="4081983"/>
            <a:ext cx="191795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В основе ПО </a:t>
            </a:r>
            <a:r>
              <a:rPr kumimoji="0" lang="ru-RU" sz="1000" b="0" i="0" u="none" strike="noStrike" kern="1200" cap="none" spc="0" normalizeH="0" baseline="0" noProof="0" dirty="0" err="1">
                <a:ln>
                  <a:noFill/>
                </a:ln>
                <a:solidFill>
                  <a:srgbClr val="000000"/>
                </a:solidFill>
                <a:effectLst/>
                <a:uLnTx/>
                <a:uFillTx/>
                <a:latin typeface="Gilroy" panose="00000500000000000000" pitchFamily="2" charset="-52"/>
                <a:ea typeface="+mn-ea"/>
                <a:cs typeface="+mn-cs"/>
              </a:rPr>
              <a:t>Gintel</a:t>
            </a: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 </a:t>
            </a:r>
            <a:br>
              <a:rPr kumimoji="0" lang="en-US"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br>
            <a:r>
              <a:rPr kumimoji="0" lang="ru-RU" sz="1000" b="0" i="0" u="none" strike="noStrike" kern="1200" cap="none" spc="0" normalizeH="0" baseline="0" noProof="0" dirty="0">
                <a:ln>
                  <a:noFill/>
                </a:ln>
                <a:solidFill>
                  <a:srgbClr val="000000"/>
                </a:solidFill>
                <a:effectLst/>
                <a:uLnTx/>
                <a:uFillTx/>
                <a:latin typeface="Gilroy SemiBold" panose="00000700000000000000" pitchFamily="2" charset="-52"/>
                <a:ea typeface="+mn-ea"/>
                <a:cs typeface="+mn-cs"/>
              </a:rPr>
              <a:t>мощная методическая база</a:t>
            </a:r>
            <a:endParaRPr kumimoji="0" lang="ru-RU" sz="1000" b="0" i="0" u="none" strike="noStrike" kern="1200" cap="none" spc="0" normalizeH="0" baseline="0" noProof="0" dirty="0">
              <a:ln>
                <a:noFill/>
              </a:ln>
              <a:solidFill>
                <a:prstClr val="black"/>
              </a:solidFill>
              <a:effectLst/>
              <a:uLnTx/>
              <a:uFillTx/>
              <a:latin typeface="Gilroy SemiBold" panose="00000700000000000000" pitchFamily="2" charset="-52"/>
              <a:ea typeface="+mn-ea"/>
              <a:cs typeface="+mn-cs"/>
            </a:endParaRPr>
          </a:p>
        </p:txBody>
      </p:sp>
      <p:sp>
        <p:nvSpPr>
          <p:cNvPr id="217" name="TextBox 216">
            <a:extLst>
              <a:ext uri="{FF2B5EF4-FFF2-40B4-BE49-F238E27FC236}">
                <a16:creationId xmlns:a16="http://schemas.microsoft.com/office/drawing/2014/main" id="{74B9A93F-10BA-0CAF-EED4-C9013A74E99C}"/>
              </a:ext>
            </a:extLst>
          </p:cNvPr>
          <p:cNvSpPr txBox="1"/>
          <p:nvPr/>
        </p:nvSpPr>
        <p:spPr>
          <a:xfrm>
            <a:off x="3654837" y="5511982"/>
            <a:ext cx="226744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Gilroy SemiBold" panose="00000700000000000000" pitchFamily="2" charset="-52"/>
                <a:ea typeface="+mn-ea"/>
                <a:cs typeface="+mn-cs"/>
              </a:rPr>
              <a:t>Адаптировано </a:t>
            </a: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для использования </a:t>
            </a:r>
            <a:br>
              <a:rPr kumimoji="0" lang="en-US"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b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на ОС Astra Linux</a:t>
            </a:r>
            <a:endPar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endParaRPr>
          </a:p>
        </p:txBody>
      </p:sp>
      <p:sp>
        <p:nvSpPr>
          <p:cNvPr id="220" name="TextBox 219">
            <a:extLst>
              <a:ext uri="{FF2B5EF4-FFF2-40B4-BE49-F238E27FC236}">
                <a16:creationId xmlns:a16="http://schemas.microsoft.com/office/drawing/2014/main" id="{FBBE6F81-2A88-CF70-7EFA-BED5D589E8A4}"/>
              </a:ext>
            </a:extLst>
          </p:cNvPr>
          <p:cNvSpPr txBox="1"/>
          <p:nvPr/>
        </p:nvSpPr>
        <p:spPr>
          <a:xfrm>
            <a:off x="6328443" y="1267184"/>
            <a:ext cx="27742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3539A"/>
                </a:solidFill>
                <a:effectLst/>
                <a:uLnTx/>
                <a:uFillTx/>
                <a:latin typeface="Nekst Semi Bold" panose="00000700000000000000" pitchFamily="2" charset="-52"/>
              </a:rPr>
              <a:t>Уникальные технологии</a:t>
            </a:r>
          </a:p>
        </p:txBody>
      </p:sp>
      <p:sp>
        <p:nvSpPr>
          <p:cNvPr id="227" name="TextBox 226">
            <a:extLst>
              <a:ext uri="{FF2B5EF4-FFF2-40B4-BE49-F238E27FC236}">
                <a16:creationId xmlns:a16="http://schemas.microsoft.com/office/drawing/2014/main" id="{1CD32C18-D0BA-81F3-C3DF-BF0BAE4AD522}"/>
              </a:ext>
            </a:extLst>
          </p:cNvPr>
          <p:cNvSpPr txBox="1"/>
          <p:nvPr/>
        </p:nvSpPr>
        <p:spPr>
          <a:xfrm>
            <a:off x="6393047" y="3491214"/>
            <a:ext cx="2240671" cy="400110"/>
          </a:xfrm>
          <a:prstGeom prst="rect">
            <a:avLst/>
          </a:prstGeom>
          <a:noFill/>
        </p:spPr>
        <p:txBody>
          <a:bodyPr wrap="square">
            <a:spAutoFit/>
          </a:bodyPr>
          <a:lstStyle/>
          <a:p>
            <a:r>
              <a:rPr lang="ru-RU" sz="1000" dirty="0">
                <a:solidFill>
                  <a:srgbClr val="000000"/>
                </a:solidFill>
                <a:latin typeface="Gilroy SemiBold" panose="00000700000000000000" pitchFamily="2" charset="-52"/>
              </a:rPr>
              <a:t>н</a:t>
            </a:r>
            <a:r>
              <a:rPr kumimoji="0" lang="ru-RU" sz="1000" b="0" i="0" u="none" strike="noStrike" kern="1200" cap="none" spc="0" normalizeH="0" baseline="0" noProof="0" dirty="0">
                <a:ln>
                  <a:noFill/>
                </a:ln>
                <a:solidFill>
                  <a:srgbClr val="000000"/>
                </a:solidFill>
                <a:effectLst/>
                <a:uLnTx/>
                <a:uFillTx/>
                <a:latin typeface="Gilroy SemiBold" panose="00000700000000000000" pitchFamily="2" charset="-52"/>
              </a:rPr>
              <a:t>а</a:t>
            </a: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 </a:t>
            </a:r>
            <a:r>
              <a:rPr kumimoji="0" lang="ru-RU" sz="1000" b="0" i="0" u="none" strike="noStrike" kern="1200" cap="none" spc="0" normalizeH="0" baseline="0" noProof="0" dirty="0">
                <a:ln>
                  <a:noFill/>
                </a:ln>
                <a:solidFill>
                  <a:srgbClr val="000000"/>
                </a:solidFill>
                <a:effectLst/>
                <a:uLnTx/>
                <a:uFillTx/>
                <a:latin typeface="Gilroy SemiBold" panose="00000700000000000000" pitchFamily="2" charset="-52"/>
              </a:rPr>
              <a:t>более высокий методический </a:t>
            </a: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уровень геофизическую службу</a:t>
            </a:r>
            <a:endParaRPr lang="ru-RU" dirty="0"/>
          </a:p>
        </p:txBody>
      </p:sp>
      <p:sp>
        <p:nvSpPr>
          <p:cNvPr id="229" name="TextBox 228">
            <a:extLst>
              <a:ext uri="{FF2B5EF4-FFF2-40B4-BE49-F238E27FC236}">
                <a16:creationId xmlns:a16="http://schemas.microsoft.com/office/drawing/2014/main" id="{8742F48E-78D7-536E-6703-070DB2A23BBB}"/>
              </a:ext>
            </a:extLst>
          </p:cNvPr>
          <p:cNvSpPr txBox="1"/>
          <p:nvPr/>
        </p:nvSpPr>
        <p:spPr>
          <a:xfrm>
            <a:off x="6393048" y="4354668"/>
            <a:ext cx="224067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30" normalizeH="0" noProof="0" dirty="0">
                <a:ln>
                  <a:noFill/>
                </a:ln>
                <a:solidFill>
                  <a:srgbClr val="000000"/>
                </a:solidFill>
                <a:effectLst/>
                <a:uLnTx/>
                <a:uFillTx/>
                <a:latin typeface="Gilroy" panose="00000500000000000000" pitchFamily="2" charset="-52"/>
              </a:rPr>
              <a:t>специалистов</a:t>
            </a:r>
            <a:r>
              <a:rPr kumimoji="0" lang="ru-RU" sz="1000" b="0" i="0" u="none" strike="noStrike" kern="1200" cap="none" spc="-30" normalizeH="0" noProof="0" dirty="0">
                <a:ln>
                  <a:noFill/>
                </a:ln>
                <a:solidFill>
                  <a:srgbClr val="000000"/>
                </a:solidFill>
                <a:effectLst/>
                <a:uLnTx/>
                <a:uFillTx/>
                <a:latin typeface="Gilroy SemiBold" panose="00000700000000000000" pitchFamily="2" charset="-52"/>
              </a:rPr>
              <a:t> от рутинных операций </a:t>
            </a: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в пользу анализа результатов </a:t>
            </a:r>
            <a:endPar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endParaRPr>
          </a:p>
        </p:txBody>
      </p:sp>
      <p:sp>
        <p:nvSpPr>
          <p:cNvPr id="44" name="Прямоугольник: скругленные углы 43">
            <a:extLst>
              <a:ext uri="{FF2B5EF4-FFF2-40B4-BE49-F238E27FC236}">
                <a16:creationId xmlns:a16="http://schemas.microsoft.com/office/drawing/2014/main" id="{17885A72-AA6E-A3CD-560B-99A32119A191}"/>
              </a:ext>
            </a:extLst>
          </p:cNvPr>
          <p:cNvSpPr/>
          <p:nvPr/>
        </p:nvSpPr>
        <p:spPr>
          <a:xfrm>
            <a:off x="8959490" y="1117600"/>
            <a:ext cx="2636488" cy="1518051"/>
          </a:xfrm>
          <a:prstGeom prst="roundRect">
            <a:avLst>
              <a:gd name="adj" fmla="val 5906"/>
            </a:avLst>
          </a:prstGeom>
          <a:solidFill>
            <a:srgbClr val="07A92A">
              <a:alpha val="5000"/>
            </a:srgbClr>
          </a:solidFill>
          <a:ln>
            <a:solidFill>
              <a:srgbClr val="07A92A">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0" name="Прямоугольник: скругленные углы 49">
            <a:extLst>
              <a:ext uri="{FF2B5EF4-FFF2-40B4-BE49-F238E27FC236}">
                <a16:creationId xmlns:a16="http://schemas.microsoft.com/office/drawing/2014/main" id="{EA8C2561-46F6-ADE2-2E46-15910684EFFD}"/>
              </a:ext>
            </a:extLst>
          </p:cNvPr>
          <p:cNvSpPr/>
          <p:nvPr/>
        </p:nvSpPr>
        <p:spPr>
          <a:xfrm>
            <a:off x="8959490" y="1117601"/>
            <a:ext cx="2636488" cy="5147046"/>
          </a:xfrm>
          <a:prstGeom prst="roundRect">
            <a:avLst>
              <a:gd name="adj" fmla="val 3751"/>
            </a:avLst>
          </a:prstGeom>
          <a:noFill/>
          <a:ln>
            <a:solidFill>
              <a:srgbClr val="03539A">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2" name="TextBox 231">
            <a:extLst>
              <a:ext uri="{FF2B5EF4-FFF2-40B4-BE49-F238E27FC236}">
                <a16:creationId xmlns:a16="http://schemas.microsoft.com/office/drawing/2014/main" id="{73443876-4810-C837-B9B3-669E27B29E9B}"/>
              </a:ext>
            </a:extLst>
          </p:cNvPr>
          <p:cNvSpPr txBox="1"/>
          <p:nvPr/>
        </p:nvSpPr>
        <p:spPr>
          <a:xfrm>
            <a:off x="9112928" y="1222063"/>
            <a:ext cx="1453538" cy="769441"/>
          </a:xfrm>
          <a:prstGeom prst="rect">
            <a:avLst/>
          </a:prstGeom>
          <a:noFill/>
        </p:spPr>
        <p:txBody>
          <a:bodyPr wrap="square" rtlCol="0">
            <a:spAutoFit/>
          </a:bodyPr>
          <a:lstStyle/>
          <a:p>
            <a:r>
              <a:rPr lang="ru-RU" sz="4400" b="0" i="0" u="none" strike="noStrike" dirty="0">
                <a:solidFill>
                  <a:srgbClr val="07A92A"/>
                </a:solidFill>
                <a:effectLst/>
                <a:latin typeface="Gilroy" panose="00000500000000000000" pitchFamily="2" charset="-52"/>
              </a:rPr>
              <a:t>0%</a:t>
            </a:r>
            <a:endParaRPr lang="ru-RU" sz="4400" dirty="0">
              <a:solidFill>
                <a:srgbClr val="07A92A"/>
              </a:solidFill>
              <a:latin typeface="Gilroy" panose="00000500000000000000" pitchFamily="2" charset="-52"/>
            </a:endParaRPr>
          </a:p>
        </p:txBody>
      </p:sp>
      <p:sp>
        <p:nvSpPr>
          <p:cNvPr id="238" name="TextBox 237">
            <a:extLst>
              <a:ext uri="{FF2B5EF4-FFF2-40B4-BE49-F238E27FC236}">
                <a16:creationId xmlns:a16="http://schemas.microsoft.com/office/drawing/2014/main" id="{ED323F4F-CF77-2040-07D6-4C2FB008B687}"/>
              </a:ext>
            </a:extLst>
          </p:cNvPr>
          <p:cNvSpPr txBox="1"/>
          <p:nvPr/>
        </p:nvSpPr>
        <p:spPr>
          <a:xfrm>
            <a:off x="9157092" y="1834882"/>
            <a:ext cx="1875360" cy="600164"/>
          </a:xfrm>
          <a:prstGeom prst="rect">
            <a:avLst/>
          </a:prstGeom>
          <a:noFill/>
        </p:spPr>
        <p:txBody>
          <a:bodyPr wrap="square">
            <a:spAutoFit/>
          </a:bodyPr>
          <a:lstStyle/>
          <a:p>
            <a:r>
              <a:rPr kumimoji="0" lang="ru-RU" sz="11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санкционных </a:t>
            </a:r>
            <a:br>
              <a:rPr kumimoji="0" lang="ru-RU" sz="11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br>
            <a:r>
              <a:rPr kumimoji="0" lang="ru-RU" sz="11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и коммуникационных </a:t>
            </a:r>
            <a:r>
              <a:rPr kumimoji="0" lang="ru-RU" sz="1100" b="0" i="0" u="none" strike="noStrike" kern="1200" cap="none" spc="0" normalizeH="0" baseline="0" noProof="0" dirty="0">
                <a:ln>
                  <a:noFill/>
                </a:ln>
                <a:solidFill>
                  <a:schemeClr val="bg1"/>
                </a:solidFill>
                <a:effectLst/>
                <a:uLnTx/>
                <a:uFillTx/>
                <a:latin typeface="Gilroy SemiBold" panose="00000700000000000000" pitchFamily="2" charset="-52"/>
              </a:rPr>
              <a:t>рисков!</a:t>
            </a:r>
            <a:endParaRPr lang="ru-RU" dirty="0">
              <a:solidFill>
                <a:schemeClr val="bg1"/>
              </a:solidFill>
              <a:latin typeface="Gilroy SemiBold" panose="00000700000000000000" pitchFamily="2" charset="-52"/>
            </a:endParaRPr>
          </a:p>
        </p:txBody>
      </p:sp>
      <p:sp>
        <p:nvSpPr>
          <p:cNvPr id="249" name="TextBox 248">
            <a:extLst>
              <a:ext uri="{FF2B5EF4-FFF2-40B4-BE49-F238E27FC236}">
                <a16:creationId xmlns:a16="http://schemas.microsoft.com/office/drawing/2014/main" id="{78545C35-53A9-3E83-32AD-81F2035E6D2F}"/>
              </a:ext>
            </a:extLst>
          </p:cNvPr>
          <p:cNvSpPr txBox="1"/>
          <p:nvPr/>
        </p:nvSpPr>
        <p:spPr>
          <a:xfrm>
            <a:off x="9078137" y="3629615"/>
            <a:ext cx="1258985" cy="707886"/>
          </a:xfrm>
          <a:prstGeom prst="rect">
            <a:avLst/>
          </a:prstGeom>
          <a:noFill/>
        </p:spPr>
        <p:txBody>
          <a:bodyPr wrap="square">
            <a:spAutoFit/>
          </a:bodyPr>
          <a:lstStyle/>
          <a:p>
            <a:r>
              <a:rPr kumimoji="0" lang="ru-RU" sz="1000" b="0" i="0" u="none" strike="noStrike" kern="1200" cap="none" spc="0" normalizeH="0" baseline="0" noProof="0" dirty="0">
                <a:ln>
                  <a:noFill/>
                </a:ln>
                <a:solidFill>
                  <a:srgbClr val="000000"/>
                </a:solidFill>
                <a:effectLst/>
                <a:uLnTx/>
                <a:uFillTx/>
                <a:latin typeface="Gilroy SemiBold" panose="00000700000000000000" pitchFamily="2" charset="-52"/>
              </a:rPr>
              <a:t>уровень покрытия </a:t>
            </a: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необходимого функционала</a:t>
            </a:r>
            <a:endParaRPr lang="ru-RU" dirty="0"/>
          </a:p>
        </p:txBody>
      </p:sp>
      <p:sp>
        <p:nvSpPr>
          <p:cNvPr id="251" name="TextBox 250">
            <a:extLst>
              <a:ext uri="{FF2B5EF4-FFF2-40B4-BE49-F238E27FC236}">
                <a16:creationId xmlns:a16="http://schemas.microsoft.com/office/drawing/2014/main" id="{4BFBA977-ED82-B76D-3851-B89594FCC338}"/>
              </a:ext>
            </a:extLst>
          </p:cNvPr>
          <p:cNvSpPr txBox="1"/>
          <p:nvPr/>
        </p:nvSpPr>
        <p:spPr>
          <a:xfrm>
            <a:off x="10268768" y="3629615"/>
            <a:ext cx="141931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Gilroy SemiBold" panose="00000700000000000000" pitchFamily="2" charset="-52"/>
              </a:rPr>
              <a:t>снижение времени </a:t>
            </a:r>
            <a:endParaRPr kumimoji="0" lang="ru-RU" sz="1000" b="0" i="0" u="none" strike="noStrike" kern="1200" cap="none" spc="0" normalizeH="0" baseline="0" noProof="0" dirty="0">
              <a:ln>
                <a:noFill/>
              </a:ln>
              <a:solidFill>
                <a:prstClr val="black"/>
              </a:solidFill>
              <a:effectLst/>
              <a:uLnTx/>
              <a:uFillTx/>
              <a:latin typeface="Gilroy SemiBold" panose="00000700000000000000" pitchFamily="2" charset="-5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на подготовку заключения </a:t>
            </a:r>
            <a:b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b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по скважине</a:t>
            </a:r>
            <a:endPar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endParaRPr>
          </a:p>
        </p:txBody>
      </p:sp>
      <p:pic>
        <p:nvPicPr>
          <p:cNvPr id="255" name="Рисунок 254">
            <a:extLst>
              <a:ext uri="{FF2B5EF4-FFF2-40B4-BE49-F238E27FC236}">
                <a16:creationId xmlns:a16="http://schemas.microsoft.com/office/drawing/2014/main" id="{D37B1EC8-DCD5-9048-7F89-8CF3AF1C1870}"/>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251865" y="1563230"/>
            <a:ext cx="2508656" cy="1287208"/>
          </a:xfrm>
          <a:prstGeom prst="rect">
            <a:avLst/>
          </a:prstGeom>
        </p:spPr>
      </p:pic>
      <p:sp>
        <p:nvSpPr>
          <p:cNvPr id="4" name="Прямоугольник: скругленные углы 3">
            <a:extLst>
              <a:ext uri="{FF2B5EF4-FFF2-40B4-BE49-F238E27FC236}">
                <a16:creationId xmlns:a16="http://schemas.microsoft.com/office/drawing/2014/main" id="{942E8C03-2092-D920-0519-3731FFBA9C22}"/>
              </a:ext>
            </a:extLst>
          </p:cNvPr>
          <p:cNvSpPr/>
          <p:nvPr/>
        </p:nvSpPr>
        <p:spPr>
          <a:xfrm>
            <a:off x="2129002" y="3944618"/>
            <a:ext cx="1185550" cy="684696"/>
          </a:xfrm>
          <a:prstGeom prst="roundRect">
            <a:avLst>
              <a:gd name="adj" fmla="val 18119"/>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a:extLst>
              <a:ext uri="{FF2B5EF4-FFF2-40B4-BE49-F238E27FC236}">
                <a16:creationId xmlns:a16="http://schemas.microsoft.com/office/drawing/2014/main" id="{BD35702F-9A2E-71FB-6C98-82C3B4A59720}"/>
              </a:ext>
            </a:extLst>
          </p:cNvPr>
          <p:cNvGrpSpPr/>
          <p:nvPr/>
        </p:nvGrpSpPr>
        <p:grpSpPr>
          <a:xfrm>
            <a:off x="886088" y="3199882"/>
            <a:ext cx="2430523" cy="688190"/>
            <a:chOff x="886090" y="3293023"/>
            <a:chExt cx="2041473" cy="688190"/>
          </a:xfrm>
          <a:solidFill>
            <a:srgbClr val="03539A">
              <a:alpha val="5000"/>
            </a:srgbClr>
          </a:solidFill>
        </p:grpSpPr>
        <p:sp>
          <p:nvSpPr>
            <p:cNvPr id="8" name="Прямоугольник: скругленные углы 7">
              <a:extLst>
                <a:ext uri="{FF2B5EF4-FFF2-40B4-BE49-F238E27FC236}">
                  <a16:creationId xmlns:a16="http://schemas.microsoft.com/office/drawing/2014/main" id="{9919E654-519F-7B04-C6BA-17F085FE8AA6}"/>
                </a:ext>
              </a:extLst>
            </p:cNvPr>
            <p:cNvSpPr/>
            <p:nvPr/>
          </p:nvSpPr>
          <p:spPr>
            <a:xfrm>
              <a:off x="886090" y="3293023"/>
              <a:ext cx="996992" cy="684696"/>
            </a:xfrm>
            <a:prstGeom prst="roundRect">
              <a:avLst>
                <a:gd name="adj" fmla="val 18119"/>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скругленные углы 8">
              <a:extLst>
                <a:ext uri="{FF2B5EF4-FFF2-40B4-BE49-F238E27FC236}">
                  <a16:creationId xmlns:a16="http://schemas.microsoft.com/office/drawing/2014/main" id="{7A95FECD-6E25-9C99-25FE-6ECD4EAB1A21}"/>
                </a:ext>
              </a:extLst>
            </p:cNvPr>
            <p:cNvSpPr/>
            <p:nvPr/>
          </p:nvSpPr>
          <p:spPr>
            <a:xfrm>
              <a:off x="1930570" y="3296517"/>
              <a:ext cx="996993" cy="684696"/>
            </a:xfrm>
            <a:prstGeom prst="roundRect">
              <a:avLst>
                <a:gd name="adj" fmla="val 18119"/>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0" name="Прямоугольник: скругленные углы 9">
            <a:extLst>
              <a:ext uri="{FF2B5EF4-FFF2-40B4-BE49-F238E27FC236}">
                <a16:creationId xmlns:a16="http://schemas.microsoft.com/office/drawing/2014/main" id="{B230640C-E556-20D2-0E61-705F37EB9CA4}"/>
              </a:ext>
            </a:extLst>
          </p:cNvPr>
          <p:cNvSpPr/>
          <p:nvPr/>
        </p:nvSpPr>
        <p:spPr>
          <a:xfrm>
            <a:off x="872524" y="3937656"/>
            <a:ext cx="1185550" cy="684696"/>
          </a:xfrm>
          <a:prstGeom prst="roundRect">
            <a:avLst>
              <a:gd name="adj" fmla="val 18119"/>
            </a:avLst>
          </a:prstGeom>
          <a:solidFill>
            <a:srgbClr val="03539A">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49F823BF-6389-F212-1E5A-5BAC56169DCB}"/>
              </a:ext>
            </a:extLst>
          </p:cNvPr>
          <p:cNvSpPr txBox="1"/>
          <p:nvPr/>
        </p:nvSpPr>
        <p:spPr>
          <a:xfrm>
            <a:off x="940306" y="3168049"/>
            <a:ext cx="70886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03539A"/>
                </a:solidFill>
                <a:effectLst/>
                <a:uLnTx/>
                <a:uFillTx/>
                <a:latin typeface="Nekst" panose="00000500000000000000" pitchFamily="2" charset="-52"/>
              </a:rPr>
              <a:t>27</a:t>
            </a:r>
          </a:p>
        </p:txBody>
      </p:sp>
      <p:sp>
        <p:nvSpPr>
          <p:cNvPr id="12" name="TextBox 11">
            <a:extLst>
              <a:ext uri="{FF2B5EF4-FFF2-40B4-BE49-F238E27FC236}">
                <a16:creationId xmlns:a16="http://schemas.microsoft.com/office/drawing/2014/main" id="{180F8B60-AF6E-1A83-CCA4-CCDEEFE70F68}"/>
              </a:ext>
            </a:extLst>
          </p:cNvPr>
          <p:cNvSpPr txBox="1"/>
          <p:nvPr/>
        </p:nvSpPr>
        <p:spPr>
          <a:xfrm>
            <a:off x="2182430" y="3186244"/>
            <a:ext cx="1096454" cy="523220"/>
          </a:xfrm>
          <a:prstGeom prst="rect">
            <a:avLst/>
          </a:prstGeom>
          <a:noFill/>
        </p:spPr>
        <p:txBody>
          <a:bodyPr wrap="square">
            <a:spAutoFit/>
          </a:bodyPr>
          <a:lstStyle/>
          <a:p>
            <a:r>
              <a:rPr kumimoji="0" lang="ru-RU" sz="2800" b="0" i="0" u="none" strike="noStrike" kern="1200" cap="none" spc="0" normalizeH="0" baseline="0" noProof="0" dirty="0">
                <a:ln>
                  <a:noFill/>
                </a:ln>
                <a:solidFill>
                  <a:srgbClr val="03539A"/>
                </a:solidFill>
                <a:effectLst/>
                <a:uLnTx/>
                <a:uFillTx/>
                <a:latin typeface="Nekst" panose="00000500000000000000" pitchFamily="2" charset="-52"/>
              </a:rPr>
              <a:t>17</a:t>
            </a:r>
            <a:r>
              <a:rPr kumimoji="0" lang="ru-RU" sz="1400" b="0" i="0" u="none" strike="noStrike" kern="1200" cap="none" spc="0" normalizeH="0" baseline="0" noProof="0" dirty="0">
                <a:ln>
                  <a:noFill/>
                </a:ln>
                <a:solidFill>
                  <a:srgbClr val="03539A"/>
                </a:solidFill>
                <a:effectLst/>
                <a:uLnTx/>
                <a:uFillTx/>
                <a:latin typeface="Nekst" panose="00000500000000000000" pitchFamily="2" charset="-52"/>
              </a:rPr>
              <a:t> лет</a:t>
            </a:r>
            <a:endParaRPr lang="ru-RU" sz="2000" dirty="0">
              <a:solidFill>
                <a:srgbClr val="03539A"/>
              </a:solidFill>
              <a:latin typeface="Nekst" panose="00000500000000000000" pitchFamily="2" charset="-52"/>
            </a:endParaRPr>
          </a:p>
        </p:txBody>
      </p:sp>
      <p:sp>
        <p:nvSpPr>
          <p:cNvPr id="13" name="TextBox 12">
            <a:extLst>
              <a:ext uri="{FF2B5EF4-FFF2-40B4-BE49-F238E27FC236}">
                <a16:creationId xmlns:a16="http://schemas.microsoft.com/office/drawing/2014/main" id="{05E6D38F-1AA3-A71F-73FA-856352753575}"/>
              </a:ext>
            </a:extLst>
          </p:cNvPr>
          <p:cNvSpPr txBox="1"/>
          <p:nvPr/>
        </p:nvSpPr>
        <p:spPr>
          <a:xfrm>
            <a:off x="948706" y="3905521"/>
            <a:ext cx="421947" cy="523220"/>
          </a:xfrm>
          <a:prstGeom prst="rect">
            <a:avLst/>
          </a:prstGeom>
          <a:noFill/>
        </p:spPr>
        <p:txBody>
          <a:bodyPr wrap="square">
            <a:spAutoFit/>
          </a:bodyPr>
          <a:lstStyle/>
          <a:p>
            <a:r>
              <a:rPr kumimoji="0" lang="ru-RU" sz="2800" b="0" i="0" u="none" strike="noStrike" kern="1200" cap="none" spc="0" normalizeH="0" baseline="0" noProof="0" dirty="0">
                <a:ln>
                  <a:noFill/>
                </a:ln>
                <a:solidFill>
                  <a:srgbClr val="03539A"/>
                </a:solidFill>
                <a:effectLst/>
                <a:uLnTx/>
                <a:uFillTx/>
                <a:latin typeface="Nekst" panose="00000500000000000000" pitchFamily="2" charset="-52"/>
              </a:rPr>
              <a:t>1</a:t>
            </a:r>
            <a:endParaRPr lang="ru-RU" sz="3600" dirty="0">
              <a:solidFill>
                <a:srgbClr val="03539A"/>
              </a:solidFill>
              <a:latin typeface="Nekst" panose="00000500000000000000" pitchFamily="2" charset="-52"/>
            </a:endParaRPr>
          </a:p>
        </p:txBody>
      </p:sp>
      <p:sp>
        <p:nvSpPr>
          <p:cNvPr id="14" name="TextBox 13">
            <a:extLst>
              <a:ext uri="{FF2B5EF4-FFF2-40B4-BE49-F238E27FC236}">
                <a16:creationId xmlns:a16="http://schemas.microsoft.com/office/drawing/2014/main" id="{FBBA925A-588D-C889-56BA-BC1D69479C9C}"/>
              </a:ext>
            </a:extLst>
          </p:cNvPr>
          <p:cNvSpPr txBox="1"/>
          <p:nvPr/>
        </p:nvSpPr>
        <p:spPr>
          <a:xfrm>
            <a:off x="2182430" y="3918533"/>
            <a:ext cx="526811" cy="523220"/>
          </a:xfrm>
          <a:prstGeom prst="rect">
            <a:avLst/>
          </a:prstGeom>
          <a:noFill/>
        </p:spPr>
        <p:txBody>
          <a:bodyPr wrap="square">
            <a:spAutoFit/>
          </a:bodyPr>
          <a:lstStyle/>
          <a:p>
            <a:r>
              <a:rPr kumimoji="0" lang="ru-RU" sz="2800" b="0" i="0" u="none" strike="noStrike" kern="1200" cap="none" spc="0" normalizeH="0" baseline="0" noProof="0" dirty="0">
                <a:ln>
                  <a:noFill/>
                </a:ln>
                <a:solidFill>
                  <a:srgbClr val="03539A"/>
                </a:solidFill>
                <a:effectLst/>
                <a:uLnTx/>
                <a:uFillTx/>
                <a:latin typeface="Nekst" panose="00000500000000000000" pitchFamily="2" charset="-52"/>
              </a:rPr>
              <a:t>3</a:t>
            </a:r>
            <a:endParaRPr lang="ru-RU" sz="3600" dirty="0">
              <a:solidFill>
                <a:srgbClr val="03539A"/>
              </a:solidFill>
              <a:latin typeface="Nekst" panose="00000500000000000000" pitchFamily="2" charset="-52"/>
            </a:endParaRPr>
          </a:p>
        </p:txBody>
      </p:sp>
      <p:sp>
        <p:nvSpPr>
          <p:cNvPr id="15" name="TextBox 14">
            <a:extLst>
              <a:ext uri="{FF2B5EF4-FFF2-40B4-BE49-F238E27FC236}">
                <a16:creationId xmlns:a16="http://schemas.microsoft.com/office/drawing/2014/main" id="{B640CDDE-38F6-78CA-D3F1-D127E6D04627}"/>
              </a:ext>
            </a:extLst>
          </p:cNvPr>
          <p:cNvSpPr txBox="1"/>
          <p:nvPr/>
        </p:nvSpPr>
        <p:spPr>
          <a:xfrm>
            <a:off x="2182430" y="4337501"/>
            <a:ext cx="1187337" cy="246221"/>
          </a:xfrm>
          <a:prstGeom prst="rect">
            <a:avLst/>
          </a:prstGeom>
          <a:noFill/>
        </p:spPr>
        <p:txBody>
          <a:bodyPr wrap="square">
            <a:spAutoFit/>
          </a:bodyPr>
          <a:lstStyle/>
          <a:p>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кандидата наук</a:t>
            </a:r>
            <a:endParaRPr lang="ru-RU" sz="1000" dirty="0"/>
          </a:p>
        </p:txBody>
      </p:sp>
      <p:sp>
        <p:nvSpPr>
          <p:cNvPr id="16" name="TextBox 15">
            <a:extLst>
              <a:ext uri="{FF2B5EF4-FFF2-40B4-BE49-F238E27FC236}">
                <a16:creationId xmlns:a16="http://schemas.microsoft.com/office/drawing/2014/main" id="{F4D8A9F1-9289-8823-EA21-3A75D604E5DE}"/>
              </a:ext>
            </a:extLst>
          </p:cNvPr>
          <p:cNvSpPr txBox="1"/>
          <p:nvPr/>
        </p:nvSpPr>
        <p:spPr>
          <a:xfrm>
            <a:off x="940079" y="4337501"/>
            <a:ext cx="1054744" cy="246221"/>
          </a:xfrm>
          <a:prstGeom prst="rect">
            <a:avLst/>
          </a:prstGeom>
          <a:noFill/>
        </p:spPr>
        <p:txBody>
          <a:bodyPr wrap="square">
            <a:spAutoFit/>
          </a:bodyPr>
          <a:lstStyle/>
          <a:p>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доктор наук</a:t>
            </a:r>
            <a:endParaRPr lang="ru-RU" sz="1000" dirty="0"/>
          </a:p>
        </p:txBody>
      </p:sp>
      <p:sp>
        <p:nvSpPr>
          <p:cNvPr id="17" name="TextBox 16">
            <a:extLst>
              <a:ext uri="{FF2B5EF4-FFF2-40B4-BE49-F238E27FC236}">
                <a16:creationId xmlns:a16="http://schemas.microsoft.com/office/drawing/2014/main" id="{41841271-C3A7-BB6A-F6E0-1F4C111E99D8}"/>
              </a:ext>
            </a:extLst>
          </p:cNvPr>
          <p:cNvSpPr txBox="1"/>
          <p:nvPr/>
        </p:nvSpPr>
        <p:spPr>
          <a:xfrm>
            <a:off x="940079" y="3608273"/>
            <a:ext cx="1240379" cy="246221"/>
          </a:xfrm>
          <a:prstGeom prst="rect">
            <a:avLst/>
          </a:prstGeom>
          <a:noFill/>
        </p:spPr>
        <p:txBody>
          <a:bodyPr wrap="square">
            <a:spAutoFit/>
          </a:bodyPr>
          <a:lstStyle/>
          <a:p>
            <a:r>
              <a:rPr kumimoji="0" lang="ru-RU" sz="1000" b="0" i="0" u="none" strike="noStrike" kern="1200" cap="none" spc="0" normalizeH="0" baseline="0" noProof="0" dirty="0">
                <a:ln>
                  <a:noFill/>
                </a:ln>
                <a:solidFill>
                  <a:prstClr val="black"/>
                </a:solidFill>
                <a:effectLst/>
                <a:uLnTx/>
                <a:uFillTx/>
                <a:latin typeface="Gilroy" panose="00000500000000000000" pitchFamily="2" charset="-52"/>
                <a:ea typeface="+mn-ea"/>
                <a:cs typeface="+mn-cs"/>
              </a:rPr>
              <a:t>специалистов</a:t>
            </a:r>
            <a:endParaRPr lang="ru-RU" sz="1000" dirty="0"/>
          </a:p>
        </p:txBody>
      </p:sp>
      <p:sp>
        <p:nvSpPr>
          <p:cNvPr id="18" name="TextBox 17">
            <a:extLst>
              <a:ext uri="{FF2B5EF4-FFF2-40B4-BE49-F238E27FC236}">
                <a16:creationId xmlns:a16="http://schemas.microsoft.com/office/drawing/2014/main" id="{23105A3B-C01B-4FE8-71BC-47ECEB2BFB8D}"/>
              </a:ext>
            </a:extLst>
          </p:cNvPr>
          <p:cNvSpPr txBox="1"/>
          <p:nvPr/>
        </p:nvSpPr>
        <p:spPr>
          <a:xfrm>
            <a:off x="2182431" y="3628402"/>
            <a:ext cx="1065702" cy="246221"/>
          </a:xfrm>
          <a:prstGeom prst="rect">
            <a:avLst/>
          </a:prstGeom>
          <a:noFill/>
        </p:spPr>
        <p:txBody>
          <a:bodyPr wrap="square">
            <a:spAutoFit/>
          </a:bodyPr>
          <a:lstStyle/>
          <a:p>
            <a:r>
              <a:rPr lang="ru-RU" sz="1000" dirty="0">
                <a:latin typeface="Gilroy" panose="00000500000000000000" pitchFamily="2" charset="-52"/>
              </a:rPr>
              <a:t>средний стаж</a:t>
            </a:r>
          </a:p>
        </p:txBody>
      </p:sp>
      <p:sp>
        <p:nvSpPr>
          <p:cNvPr id="19" name="TextBox 18">
            <a:extLst>
              <a:ext uri="{FF2B5EF4-FFF2-40B4-BE49-F238E27FC236}">
                <a16:creationId xmlns:a16="http://schemas.microsoft.com/office/drawing/2014/main" id="{CAECA04B-55CE-285D-F0A7-F24D6B14B46A}"/>
              </a:ext>
            </a:extLst>
          </p:cNvPr>
          <p:cNvSpPr txBox="1"/>
          <p:nvPr/>
        </p:nvSpPr>
        <p:spPr>
          <a:xfrm>
            <a:off x="9255875" y="5792910"/>
            <a:ext cx="2721354" cy="230832"/>
          </a:xfrm>
          <a:prstGeom prst="rect">
            <a:avLst/>
          </a:prstGeom>
          <a:noFill/>
        </p:spPr>
        <p:txBody>
          <a:bodyPr wrap="square">
            <a:spAutoFit/>
          </a:bodyPr>
          <a:lstStyle/>
          <a:p>
            <a:r>
              <a:rPr lang="ru-RU" sz="900" dirty="0">
                <a:solidFill>
                  <a:srgbClr val="03539A"/>
                </a:solidFill>
                <a:latin typeface="Gilroy" panose="00000500000000000000" pitchFamily="2" charset="-52"/>
              </a:rPr>
              <a:t>П</a:t>
            </a:r>
            <a:r>
              <a:rPr kumimoji="0" lang="ru-RU" sz="900" b="0" i="0" u="none" strike="noStrike" kern="1200" cap="none" spc="0" normalizeH="0" baseline="0" noProof="0" dirty="0">
                <a:ln>
                  <a:noFill/>
                </a:ln>
                <a:solidFill>
                  <a:srgbClr val="03539A"/>
                </a:solidFill>
                <a:effectLst/>
                <a:uLnTx/>
                <a:uFillTx/>
                <a:latin typeface="Gilroy" panose="00000500000000000000" pitchFamily="2" charset="-52"/>
              </a:rPr>
              <a:t>о оценкам Газпромнефть НТЦ</a:t>
            </a:r>
            <a:endParaRPr lang="ru-RU" sz="1200" dirty="0">
              <a:solidFill>
                <a:srgbClr val="03539A"/>
              </a:solidFill>
              <a:latin typeface="Gilroy" panose="00000500000000000000" pitchFamily="2" charset="-52"/>
            </a:endParaRPr>
          </a:p>
        </p:txBody>
      </p:sp>
      <p:pic>
        <p:nvPicPr>
          <p:cNvPr id="20" name="Рисунок 19" descr="Звезда">
            <a:extLst>
              <a:ext uri="{FF2B5EF4-FFF2-40B4-BE49-F238E27FC236}">
                <a16:creationId xmlns:a16="http://schemas.microsoft.com/office/drawing/2014/main" id="{F7AF5ADC-ED46-D42A-1621-6B61EF00B2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9144701" y="5863938"/>
            <a:ext cx="101097" cy="101097"/>
          </a:xfrm>
          <a:prstGeom prst="rect">
            <a:avLst/>
          </a:prstGeom>
        </p:spPr>
      </p:pic>
      <p:sp>
        <p:nvSpPr>
          <p:cNvPr id="21" name="TextBox 20">
            <a:extLst>
              <a:ext uri="{FF2B5EF4-FFF2-40B4-BE49-F238E27FC236}">
                <a16:creationId xmlns:a16="http://schemas.microsoft.com/office/drawing/2014/main" id="{47B05B59-8099-A166-590D-7C575A116A3B}"/>
              </a:ext>
            </a:extLst>
          </p:cNvPr>
          <p:cNvSpPr txBox="1"/>
          <p:nvPr/>
        </p:nvSpPr>
        <p:spPr>
          <a:xfrm>
            <a:off x="9055506" y="3188017"/>
            <a:ext cx="14029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03539A"/>
                </a:solidFill>
                <a:effectLst/>
                <a:uLnTx/>
                <a:uFillTx/>
                <a:latin typeface="Nekst" panose="00000500000000000000" pitchFamily="2" charset="-52"/>
              </a:rPr>
              <a:t>80</a:t>
            </a:r>
            <a:r>
              <a:rPr kumimoji="0" lang="ru-RU" sz="1400" b="0" i="0" u="none" strike="noStrike" kern="1200" cap="none" spc="0" normalizeH="0" baseline="0" noProof="0" dirty="0">
                <a:ln>
                  <a:noFill/>
                </a:ln>
                <a:solidFill>
                  <a:srgbClr val="03539A"/>
                </a:solidFill>
                <a:effectLst/>
                <a:uLnTx/>
                <a:uFillTx/>
                <a:latin typeface="Nekst" panose="00000500000000000000" pitchFamily="2" charset="-52"/>
              </a:rPr>
              <a:t>%</a:t>
            </a:r>
          </a:p>
        </p:txBody>
      </p:sp>
      <p:sp>
        <p:nvSpPr>
          <p:cNvPr id="22" name="TextBox 21">
            <a:extLst>
              <a:ext uri="{FF2B5EF4-FFF2-40B4-BE49-F238E27FC236}">
                <a16:creationId xmlns:a16="http://schemas.microsoft.com/office/drawing/2014/main" id="{26FB7E6E-E47C-C850-7592-5F7CC5F6B6DC}"/>
              </a:ext>
            </a:extLst>
          </p:cNvPr>
          <p:cNvSpPr txBox="1"/>
          <p:nvPr/>
        </p:nvSpPr>
        <p:spPr>
          <a:xfrm>
            <a:off x="10295397" y="3188017"/>
            <a:ext cx="115739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3539A"/>
                </a:solidFill>
                <a:latin typeface="Nekst" panose="00000500000000000000" pitchFamily="2" charset="-52"/>
              </a:rPr>
              <a:t>д</a:t>
            </a:r>
            <a:r>
              <a:rPr kumimoji="0" lang="ru-RU" sz="1400" b="0" i="0" u="none" strike="noStrike" kern="1200" cap="none" spc="0" normalizeH="0" baseline="0" noProof="0" dirty="0">
                <a:ln>
                  <a:noFill/>
                </a:ln>
                <a:solidFill>
                  <a:srgbClr val="03539A"/>
                </a:solidFill>
                <a:effectLst/>
                <a:uLnTx/>
                <a:uFillTx/>
                <a:latin typeface="Nekst" panose="00000500000000000000" pitchFamily="2" charset="-52"/>
              </a:rPr>
              <a:t>о </a:t>
            </a:r>
            <a:r>
              <a:rPr kumimoji="0" lang="ru-RU" sz="2800" b="0" i="0" u="none" strike="noStrike" kern="1200" cap="none" spc="0" normalizeH="0" baseline="0" noProof="0" dirty="0">
                <a:ln>
                  <a:noFill/>
                </a:ln>
                <a:solidFill>
                  <a:srgbClr val="03539A"/>
                </a:solidFill>
                <a:effectLst/>
                <a:uLnTx/>
                <a:uFillTx/>
                <a:latin typeface="Nekst" panose="00000500000000000000" pitchFamily="2" charset="-52"/>
              </a:rPr>
              <a:t>30</a:t>
            </a:r>
            <a:r>
              <a:rPr kumimoji="0" lang="ru-RU" sz="1400" b="0" i="0" u="none" strike="noStrike" kern="1200" cap="none" spc="0" normalizeH="0" baseline="0" noProof="0" dirty="0">
                <a:ln>
                  <a:noFill/>
                </a:ln>
                <a:solidFill>
                  <a:srgbClr val="03539A"/>
                </a:solidFill>
                <a:effectLst/>
                <a:uLnTx/>
                <a:uFillTx/>
                <a:latin typeface="Nekst" panose="00000500000000000000" pitchFamily="2" charset="-52"/>
              </a:rPr>
              <a:t>%</a:t>
            </a:r>
          </a:p>
        </p:txBody>
      </p:sp>
      <p:sp>
        <p:nvSpPr>
          <p:cNvPr id="23" name="TextBox 22">
            <a:extLst>
              <a:ext uri="{FF2B5EF4-FFF2-40B4-BE49-F238E27FC236}">
                <a16:creationId xmlns:a16="http://schemas.microsoft.com/office/drawing/2014/main" id="{216CEAEF-AD54-E84F-C6A8-6BE00B182E2A}"/>
              </a:ext>
            </a:extLst>
          </p:cNvPr>
          <p:cNvSpPr txBox="1"/>
          <p:nvPr/>
        </p:nvSpPr>
        <p:spPr>
          <a:xfrm>
            <a:off x="9082190" y="4617514"/>
            <a:ext cx="2004582" cy="523220"/>
          </a:xfrm>
          <a:prstGeom prst="rect">
            <a:avLst/>
          </a:prstGeom>
          <a:noFill/>
        </p:spPr>
        <p:txBody>
          <a:bodyPr wrap="square">
            <a:spAutoFit/>
          </a:bodyPr>
          <a:lstStyle/>
          <a:p>
            <a:r>
              <a:rPr kumimoji="0" lang="ru-RU" sz="2800" b="0" i="0" u="none" strike="noStrike" kern="1200" cap="none" spc="0" normalizeH="0" baseline="0" noProof="0" dirty="0">
                <a:ln>
                  <a:noFill/>
                </a:ln>
                <a:solidFill>
                  <a:srgbClr val="03539A"/>
                </a:solidFill>
                <a:effectLst/>
                <a:uLnTx/>
                <a:uFillTx/>
                <a:latin typeface="Nekst" panose="00000500000000000000" pitchFamily="2" charset="-52"/>
              </a:rPr>
              <a:t>3-4</a:t>
            </a:r>
            <a:r>
              <a:rPr kumimoji="0" lang="ru-RU" sz="1400" b="0" i="0" u="none" strike="noStrike" kern="1200" cap="none" spc="0" normalizeH="0" baseline="0" noProof="0" dirty="0">
                <a:ln>
                  <a:noFill/>
                </a:ln>
                <a:solidFill>
                  <a:srgbClr val="03539A"/>
                </a:solidFill>
                <a:effectLst/>
                <a:uLnTx/>
                <a:uFillTx/>
                <a:latin typeface="Nekst" panose="00000500000000000000" pitchFamily="2" charset="-52"/>
              </a:rPr>
              <a:t> месяца</a:t>
            </a:r>
            <a:endParaRPr lang="ru-RU" sz="1400" dirty="0">
              <a:solidFill>
                <a:srgbClr val="03539A"/>
              </a:solidFill>
              <a:latin typeface="Nekst" panose="00000500000000000000" pitchFamily="2" charset="-52"/>
            </a:endParaRPr>
          </a:p>
        </p:txBody>
      </p:sp>
      <p:pic>
        <p:nvPicPr>
          <p:cNvPr id="25" name="Рисунок 24" descr="Звезда">
            <a:extLst>
              <a:ext uri="{FF2B5EF4-FFF2-40B4-BE49-F238E27FC236}">
                <a16:creationId xmlns:a16="http://schemas.microsoft.com/office/drawing/2014/main" id="{698C5176-0C95-5D19-DB31-04F67FF32B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9664827" y="3267627"/>
            <a:ext cx="101097" cy="101097"/>
          </a:xfrm>
          <a:prstGeom prst="rect">
            <a:avLst/>
          </a:prstGeom>
        </p:spPr>
      </p:pic>
      <p:sp>
        <p:nvSpPr>
          <p:cNvPr id="27" name="TextBox 26">
            <a:extLst>
              <a:ext uri="{FF2B5EF4-FFF2-40B4-BE49-F238E27FC236}">
                <a16:creationId xmlns:a16="http://schemas.microsoft.com/office/drawing/2014/main" id="{00003DA6-DA3E-B8EF-10AB-CAE3ADA8A530}"/>
              </a:ext>
            </a:extLst>
          </p:cNvPr>
          <p:cNvSpPr txBox="1"/>
          <p:nvPr/>
        </p:nvSpPr>
        <p:spPr>
          <a:xfrm>
            <a:off x="6400568" y="5181782"/>
            <a:ext cx="1199458" cy="246221"/>
          </a:xfrm>
          <a:prstGeom prst="rect">
            <a:avLst/>
          </a:prstGeom>
          <a:noFill/>
        </p:spPr>
        <p:txBody>
          <a:bodyPr wrap="square">
            <a:spAutoFit/>
          </a:bodyPr>
          <a:lstStyle/>
          <a:p>
            <a:r>
              <a:rPr kumimoji="0" lang="ru-RU" sz="1000" b="0" i="0" u="none" strike="noStrike" kern="1200" cap="none" spc="0" normalizeH="0" baseline="0" noProof="0" dirty="0">
                <a:ln>
                  <a:noFill/>
                </a:ln>
                <a:solidFill>
                  <a:srgbClr val="03539A"/>
                </a:solidFill>
                <a:effectLst/>
                <a:uLnTx/>
                <a:uFillTx/>
                <a:latin typeface="Gilroy SemiBold" panose="00000700000000000000" pitchFamily="2" charset="-52"/>
              </a:rPr>
              <a:t>Повышают</a:t>
            </a:r>
            <a:endParaRPr lang="ru-RU" dirty="0">
              <a:solidFill>
                <a:srgbClr val="03539A"/>
              </a:solidFill>
              <a:latin typeface="Gilroy SemiBold" panose="00000700000000000000" pitchFamily="2" charset="-52"/>
            </a:endParaRPr>
          </a:p>
        </p:txBody>
      </p:sp>
      <p:sp>
        <p:nvSpPr>
          <p:cNvPr id="29" name="TextBox 28">
            <a:extLst>
              <a:ext uri="{FF2B5EF4-FFF2-40B4-BE49-F238E27FC236}">
                <a16:creationId xmlns:a16="http://schemas.microsoft.com/office/drawing/2014/main" id="{0783D69F-EB6A-4131-21BE-542A875E0055}"/>
              </a:ext>
            </a:extLst>
          </p:cNvPr>
          <p:cNvSpPr txBox="1"/>
          <p:nvPr/>
        </p:nvSpPr>
        <p:spPr>
          <a:xfrm>
            <a:off x="6393047" y="3280969"/>
            <a:ext cx="1209159" cy="246221"/>
          </a:xfrm>
          <a:prstGeom prst="rect">
            <a:avLst/>
          </a:prstGeom>
          <a:noFill/>
        </p:spPr>
        <p:txBody>
          <a:bodyPr wrap="square">
            <a:spAutoFit/>
          </a:bodyPr>
          <a:lstStyle/>
          <a:p>
            <a:r>
              <a:rPr kumimoji="0" lang="ru-RU" sz="1000" b="0" i="0" u="none" strike="noStrike" kern="1200" cap="none" spc="0" normalizeH="0" baseline="0" noProof="0" dirty="0">
                <a:ln>
                  <a:noFill/>
                </a:ln>
                <a:solidFill>
                  <a:srgbClr val="03539A"/>
                </a:solidFill>
                <a:effectLst/>
                <a:uLnTx/>
                <a:uFillTx/>
                <a:latin typeface="Gilroy SemiBold" panose="00000700000000000000" pitchFamily="2" charset="-52"/>
              </a:rPr>
              <a:t>Выводят</a:t>
            </a:r>
            <a:endParaRPr lang="ru-RU" dirty="0">
              <a:solidFill>
                <a:srgbClr val="03539A"/>
              </a:solidFill>
              <a:latin typeface="Gilroy SemiBold" panose="00000700000000000000" pitchFamily="2" charset="-52"/>
            </a:endParaRPr>
          </a:p>
        </p:txBody>
      </p:sp>
      <p:sp>
        <p:nvSpPr>
          <p:cNvPr id="31" name="TextBox 30">
            <a:extLst>
              <a:ext uri="{FF2B5EF4-FFF2-40B4-BE49-F238E27FC236}">
                <a16:creationId xmlns:a16="http://schemas.microsoft.com/office/drawing/2014/main" id="{EDCFE35C-D216-1FEE-BD23-34039CA2C68D}"/>
              </a:ext>
            </a:extLst>
          </p:cNvPr>
          <p:cNvSpPr txBox="1"/>
          <p:nvPr/>
        </p:nvSpPr>
        <p:spPr>
          <a:xfrm>
            <a:off x="6400568" y="4156879"/>
            <a:ext cx="1408298" cy="246221"/>
          </a:xfrm>
          <a:prstGeom prst="rect">
            <a:avLst/>
          </a:prstGeom>
          <a:noFill/>
        </p:spPr>
        <p:txBody>
          <a:bodyPr wrap="square">
            <a:spAutoFit/>
          </a:bodyPr>
          <a:lstStyle/>
          <a:p>
            <a:r>
              <a:rPr kumimoji="0" lang="ru-RU" sz="1000" b="0" i="0" u="none" strike="noStrike" kern="1200" cap="none" spc="0" normalizeH="0" baseline="0" noProof="0" dirty="0">
                <a:ln>
                  <a:noFill/>
                </a:ln>
                <a:solidFill>
                  <a:srgbClr val="03539A"/>
                </a:solidFill>
                <a:effectLst/>
                <a:uLnTx/>
                <a:uFillTx/>
                <a:latin typeface="Gilroy SemiBold" panose="00000700000000000000" pitchFamily="2" charset="-52"/>
              </a:rPr>
              <a:t>Освобождают</a:t>
            </a:r>
            <a:endParaRPr lang="ru-RU" dirty="0">
              <a:solidFill>
                <a:srgbClr val="03539A"/>
              </a:solidFill>
              <a:latin typeface="Gilroy SemiBold" panose="00000700000000000000" pitchFamily="2" charset="-52"/>
            </a:endParaRPr>
          </a:p>
        </p:txBody>
      </p:sp>
      <p:sp>
        <p:nvSpPr>
          <p:cNvPr id="34" name="TextBox 33">
            <a:extLst>
              <a:ext uri="{FF2B5EF4-FFF2-40B4-BE49-F238E27FC236}">
                <a16:creationId xmlns:a16="http://schemas.microsoft.com/office/drawing/2014/main" id="{9FA15299-E6E5-90F5-BCB7-E9C33126AF46}"/>
              </a:ext>
            </a:extLst>
          </p:cNvPr>
          <p:cNvSpPr txBox="1"/>
          <p:nvPr/>
        </p:nvSpPr>
        <p:spPr>
          <a:xfrm>
            <a:off x="6388059" y="5395982"/>
            <a:ext cx="2173541" cy="553998"/>
          </a:xfrm>
          <a:prstGeom prst="rect">
            <a:avLst/>
          </a:prstGeom>
          <a:noFill/>
        </p:spPr>
        <p:txBody>
          <a:bodyPr wrap="square">
            <a:spAutoFit/>
          </a:bodyPr>
          <a:lstStyle/>
          <a:p>
            <a:r>
              <a:rPr kumimoji="0" lang="ru-RU" sz="1000" b="0" i="0" u="none" strike="noStrike" kern="1200" cap="none" spc="0" normalizeH="0" baseline="0" noProof="0" dirty="0">
                <a:ln>
                  <a:noFill/>
                </a:ln>
                <a:solidFill>
                  <a:srgbClr val="000000"/>
                </a:solidFill>
                <a:effectLst/>
                <a:uLnTx/>
                <a:uFillTx/>
                <a:latin typeface="Gilroy SemiBold" panose="00000700000000000000" pitchFamily="2" charset="-52"/>
                <a:ea typeface="+mn-ea"/>
                <a:cs typeface="+mn-cs"/>
              </a:rPr>
              <a:t>надежность </a:t>
            </a:r>
            <a:r>
              <a:rPr kumimoji="0" lang="ru-RU" sz="1000" b="0" i="0" u="none" strike="noStrike" kern="1200" cap="none" spc="0" normalizeH="0" baseline="0" noProof="0" dirty="0">
                <a:ln>
                  <a:noFill/>
                </a:ln>
                <a:solidFill>
                  <a:srgbClr val="000000"/>
                </a:solidFill>
                <a:effectLst/>
                <a:uLnTx/>
                <a:uFillTx/>
                <a:latin typeface="Gilroy SemiBold" panose="00000700000000000000" pitchFamily="2" charset="-52"/>
              </a:rPr>
              <a:t>результатов</a:t>
            </a: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 </a:t>
            </a:r>
            <a:b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b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для принятия производственных решений</a:t>
            </a:r>
            <a:endParaRPr lang="ru-RU" dirty="0"/>
          </a:p>
        </p:txBody>
      </p:sp>
      <p:sp>
        <p:nvSpPr>
          <p:cNvPr id="37" name="TextBox 36">
            <a:extLst>
              <a:ext uri="{FF2B5EF4-FFF2-40B4-BE49-F238E27FC236}">
                <a16:creationId xmlns:a16="http://schemas.microsoft.com/office/drawing/2014/main" id="{AF632A04-B5CB-ECD5-4243-B67D863D4760}"/>
              </a:ext>
            </a:extLst>
          </p:cNvPr>
          <p:cNvSpPr txBox="1"/>
          <p:nvPr/>
        </p:nvSpPr>
        <p:spPr>
          <a:xfrm>
            <a:off x="3654837" y="4728603"/>
            <a:ext cx="2293843"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Gilroy SemiBold" panose="00000700000000000000" pitchFamily="2" charset="-52"/>
                <a:ea typeface="+mn-ea"/>
                <a:cs typeface="+mn-cs"/>
              </a:rPr>
              <a:t>Протестировано и доработано </a:t>
            </a:r>
            <a:br>
              <a:rPr kumimoji="0" lang="ru-RU" sz="1000" b="0" i="0" u="none" strike="noStrike" kern="1200" cap="none" spc="0" normalizeH="0" baseline="0" noProof="0" dirty="0">
                <a:ln>
                  <a:noFill/>
                </a:ln>
                <a:solidFill>
                  <a:srgbClr val="000000"/>
                </a:solidFill>
                <a:effectLst/>
                <a:uLnTx/>
                <a:uFillTx/>
                <a:latin typeface="Gilroy SemiBold" panose="00000700000000000000" pitchFamily="2" charset="-52"/>
                <a:ea typeface="+mn-ea"/>
                <a:cs typeface="+mn-cs"/>
              </a:rPr>
            </a:b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с учетом вызовов</a:t>
            </a:r>
            <a:r>
              <a:rPr lang="ru-RU" sz="1000" dirty="0">
                <a:solidFill>
                  <a:srgbClr val="000000"/>
                </a:solidFill>
                <a:latin typeface="Gilroy" panose="00000500000000000000" pitchFamily="2" charset="-52"/>
              </a:rPr>
              <a:t> </a:t>
            </a: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ИЦК «Нефтегаз, нефтехимия и недропользование»</a:t>
            </a:r>
          </a:p>
        </p:txBody>
      </p:sp>
      <p:sp>
        <p:nvSpPr>
          <p:cNvPr id="45" name="TextBox 44">
            <a:extLst>
              <a:ext uri="{FF2B5EF4-FFF2-40B4-BE49-F238E27FC236}">
                <a16:creationId xmlns:a16="http://schemas.microsoft.com/office/drawing/2014/main" id="{DA3FE3FC-91B4-3A2B-7356-84D9308DF60C}"/>
              </a:ext>
            </a:extLst>
          </p:cNvPr>
          <p:cNvSpPr txBox="1"/>
          <p:nvPr/>
        </p:nvSpPr>
        <p:spPr>
          <a:xfrm>
            <a:off x="9078138" y="5071573"/>
            <a:ext cx="2004582" cy="400110"/>
          </a:xfrm>
          <a:prstGeom prst="rect">
            <a:avLst/>
          </a:prstGeom>
          <a:noFill/>
        </p:spPr>
        <p:txBody>
          <a:bodyPr wrap="square">
            <a:spAutoFit/>
          </a:bodyPr>
          <a:lstStyle/>
          <a:p>
            <a:r>
              <a:rPr kumimoji="0" lang="ru-RU" sz="1000" b="0" i="0" u="none" strike="noStrike" kern="1200" cap="none" spc="0" normalizeH="0" baseline="0" noProof="0" dirty="0">
                <a:ln>
                  <a:noFill/>
                </a:ln>
                <a:solidFill>
                  <a:srgbClr val="000000"/>
                </a:solidFill>
                <a:effectLst/>
                <a:uLnTx/>
                <a:uFillTx/>
                <a:latin typeface="Gilroy SemiBold" panose="00000700000000000000" pitchFamily="2" charset="-52"/>
              </a:rPr>
              <a:t>срок внедрения</a:t>
            </a:r>
            <a:r>
              <a:rPr kumimoji="0" lang="ru-RU" sz="1000" b="0" i="0" u="none" strike="noStrike" kern="1200" cap="none" spc="0" normalizeH="0" baseline="0" noProof="0" dirty="0">
                <a:ln>
                  <a:noFill/>
                </a:ln>
                <a:solidFill>
                  <a:srgbClr val="000000"/>
                </a:solidFill>
                <a:effectLst/>
                <a:uLnTx/>
                <a:uFillTx/>
                <a:latin typeface="Gilroy" panose="00000500000000000000" pitchFamily="2" charset="-52"/>
                <a:ea typeface="+mn-ea"/>
                <a:cs typeface="+mn-cs"/>
              </a:rPr>
              <a:t> платформы без остановки производства</a:t>
            </a:r>
            <a:endParaRPr lang="ru-RU" dirty="0"/>
          </a:p>
        </p:txBody>
      </p:sp>
      <p:grpSp>
        <p:nvGrpSpPr>
          <p:cNvPr id="2" name="Рисунок 7">
            <a:extLst>
              <a:ext uri="{FF2B5EF4-FFF2-40B4-BE49-F238E27FC236}">
                <a16:creationId xmlns:a16="http://schemas.microsoft.com/office/drawing/2014/main" id="{95C6A5F8-05A2-1935-414F-1324BD48741C}"/>
              </a:ext>
            </a:extLst>
          </p:cNvPr>
          <p:cNvGrpSpPr/>
          <p:nvPr/>
        </p:nvGrpSpPr>
        <p:grpSpPr>
          <a:xfrm>
            <a:off x="10523034" y="397549"/>
            <a:ext cx="1202981" cy="199524"/>
            <a:chOff x="3551339" y="3006890"/>
            <a:chExt cx="5089184" cy="844082"/>
          </a:xfrm>
        </p:grpSpPr>
        <p:sp>
          <p:nvSpPr>
            <p:cNvPr id="3" name="Полилиния: фигура 2">
              <a:extLst>
                <a:ext uri="{FF2B5EF4-FFF2-40B4-BE49-F238E27FC236}">
                  <a16:creationId xmlns:a16="http://schemas.microsoft.com/office/drawing/2014/main" id="{0FBC3517-01C2-192B-AD40-E1AB78F3817F}"/>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3157D393-6141-F8EB-1832-D0B812FD60D9}"/>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36" name="TextBox 35">
            <a:extLst>
              <a:ext uri="{FF2B5EF4-FFF2-40B4-BE49-F238E27FC236}">
                <a16:creationId xmlns:a16="http://schemas.microsoft.com/office/drawing/2014/main" id="{B460A288-C6AF-BC9F-2237-754572DA0433}"/>
              </a:ext>
            </a:extLst>
          </p:cNvPr>
          <p:cNvSpPr txBox="1"/>
          <p:nvPr/>
        </p:nvSpPr>
        <p:spPr>
          <a:xfrm>
            <a:off x="644455" y="437424"/>
            <a:ext cx="8601145" cy="461665"/>
          </a:xfrm>
          <a:prstGeom prst="rect">
            <a:avLst/>
          </a:prstGeom>
          <a:noFill/>
        </p:spPr>
        <p:txBody>
          <a:bodyPr wrap="square">
            <a:spAutoFit/>
          </a:bodyPr>
          <a:lstStyle/>
          <a:p>
            <a:r>
              <a:rPr lang="ru-RU" sz="2400" dirty="0">
                <a:solidFill>
                  <a:srgbClr val="03539A"/>
                </a:solidFill>
                <a:latin typeface="Nekst Semi Bold" panose="00000700000000000000" pitchFamily="2" charset="-52"/>
              </a:rPr>
              <a:t>Конкурентные преимущества ПО </a:t>
            </a:r>
            <a:r>
              <a:rPr lang="en-US" sz="2400" dirty="0" err="1">
                <a:solidFill>
                  <a:srgbClr val="03539A"/>
                </a:solidFill>
                <a:latin typeface="Nekst Semi Bold" panose="00000700000000000000" pitchFamily="2" charset="-52"/>
              </a:rPr>
              <a:t>Gintel</a:t>
            </a:r>
            <a:endParaRPr lang="en-US" sz="2400" dirty="0">
              <a:solidFill>
                <a:srgbClr val="03539A"/>
              </a:solidFill>
              <a:latin typeface="Nekst Semi Bold" panose="00000700000000000000" pitchFamily="2" charset="-52"/>
            </a:endParaRPr>
          </a:p>
        </p:txBody>
      </p:sp>
      <p:sp>
        <p:nvSpPr>
          <p:cNvPr id="24" name="TextBox 23">
            <a:extLst>
              <a:ext uri="{FF2B5EF4-FFF2-40B4-BE49-F238E27FC236}">
                <a16:creationId xmlns:a16="http://schemas.microsoft.com/office/drawing/2014/main" id="{97E6E662-0A9A-9863-335B-3D7180B9BEA5}"/>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rgbClr val="0D1A47"/>
              </a:solidFill>
              <a:latin typeface="Nekst" panose="00000500000000000000" pitchFamily="2" charset="-52"/>
            </a:endParaRPr>
          </a:p>
        </p:txBody>
      </p:sp>
      <p:sp>
        <p:nvSpPr>
          <p:cNvPr id="28" name="TextBox 27">
            <a:extLst>
              <a:ext uri="{FF2B5EF4-FFF2-40B4-BE49-F238E27FC236}">
                <a16:creationId xmlns:a16="http://schemas.microsoft.com/office/drawing/2014/main" id="{375C7CB7-01D4-6E4B-892A-28AA4A766CEC}"/>
              </a:ext>
            </a:extLst>
          </p:cNvPr>
          <p:cNvSpPr txBox="1"/>
          <p:nvPr/>
        </p:nvSpPr>
        <p:spPr>
          <a:xfrm>
            <a:off x="11352462" y="6403043"/>
            <a:ext cx="320356"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7</a:t>
            </a:r>
            <a:endParaRPr lang="ru-RU" sz="2800" dirty="0">
              <a:solidFill>
                <a:srgbClr val="03539A"/>
              </a:solidFill>
              <a:latin typeface="Nekst Bold" panose="00000800000000000000" pitchFamily="2" charset="-52"/>
            </a:endParaRPr>
          </a:p>
        </p:txBody>
      </p:sp>
      <p:sp>
        <p:nvSpPr>
          <p:cNvPr id="109" name="Прямоугольник: скругленные углы 108">
            <a:extLst>
              <a:ext uri="{FF2B5EF4-FFF2-40B4-BE49-F238E27FC236}">
                <a16:creationId xmlns:a16="http://schemas.microsoft.com/office/drawing/2014/main" id="{504F73D7-0521-42A5-AC99-88F50D2BCC0E}"/>
              </a:ext>
            </a:extLst>
          </p:cNvPr>
          <p:cNvSpPr/>
          <p:nvPr/>
        </p:nvSpPr>
        <p:spPr>
          <a:xfrm>
            <a:off x="-262208" y="486055"/>
            <a:ext cx="350065" cy="461666"/>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96786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Группа 73">
            <a:extLst>
              <a:ext uri="{FF2B5EF4-FFF2-40B4-BE49-F238E27FC236}">
                <a16:creationId xmlns:a16="http://schemas.microsoft.com/office/drawing/2014/main" id="{3E796322-5CA0-9CB4-2BC2-1B6567CF2F2D}"/>
              </a:ext>
            </a:extLst>
          </p:cNvPr>
          <p:cNvGrpSpPr/>
          <p:nvPr/>
        </p:nvGrpSpPr>
        <p:grpSpPr>
          <a:xfrm>
            <a:off x="2700756" y="4291348"/>
            <a:ext cx="3097620" cy="1965604"/>
            <a:chOff x="820292" y="4645706"/>
            <a:chExt cx="3835219" cy="2433649"/>
          </a:xfrm>
        </p:grpSpPr>
        <p:pic>
          <p:nvPicPr>
            <p:cNvPr id="28" name="Рисунок 27">
              <a:extLst>
                <a:ext uri="{FF2B5EF4-FFF2-40B4-BE49-F238E27FC236}">
                  <a16:creationId xmlns:a16="http://schemas.microsoft.com/office/drawing/2014/main" id="{A71C47F5-FA62-FC0D-2FA1-EF1F9ACD45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292" y="4836144"/>
              <a:ext cx="1893291" cy="967720"/>
            </a:xfrm>
            <a:prstGeom prst="rect">
              <a:avLst/>
            </a:prstGeom>
          </p:spPr>
        </p:pic>
        <p:pic>
          <p:nvPicPr>
            <p:cNvPr id="30" name="Рисунок 29">
              <a:extLst>
                <a:ext uri="{FF2B5EF4-FFF2-40B4-BE49-F238E27FC236}">
                  <a16:creationId xmlns:a16="http://schemas.microsoft.com/office/drawing/2014/main" id="{91AFFB1A-6634-74F1-7E8C-248B22038F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2588" y="4645706"/>
              <a:ext cx="2002923" cy="1537816"/>
            </a:xfrm>
            <a:prstGeom prst="rect">
              <a:avLst/>
            </a:prstGeom>
          </p:spPr>
        </p:pic>
        <p:pic>
          <p:nvPicPr>
            <p:cNvPr id="32" name="Рисунок 31">
              <a:extLst>
                <a:ext uri="{FF2B5EF4-FFF2-40B4-BE49-F238E27FC236}">
                  <a16:creationId xmlns:a16="http://schemas.microsoft.com/office/drawing/2014/main" id="{85C71B6D-EE15-3BF7-2958-DBC311B67108}"/>
                </a:ext>
              </a:extLst>
            </p:cNvPr>
            <p:cNvPicPr>
              <a:picLocks noChangeAspect="1"/>
            </p:cNvPicPr>
            <p:nvPr/>
          </p:nvPicPr>
          <p:blipFill>
            <a:blip r:embed="rId5"/>
            <a:stretch>
              <a:fillRect/>
            </a:stretch>
          </p:blipFill>
          <p:spPr>
            <a:xfrm>
              <a:off x="3289164" y="6175701"/>
              <a:ext cx="864206" cy="887709"/>
            </a:xfrm>
            <a:prstGeom prst="rect">
              <a:avLst/>
            </a:prstGeom>
          </p:spPr>
        </p:pic>
        <p:pic>
          <p:nvPicPr>
            <p:cNvPr id="53" name="Рисунок 52">
              <a:extLst>
                <a:ext uri="{FF2B5EF4-FFF2-40B4-BE49-F238E27FC236}">
                  <a16:creationId xmlns:a16="http://schemas.microsoft.com/office/drawing/2014/main" id="{6F3A8AC6-EBB3-9D0B-62F8-C2B443EA84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376" y="6019541"/>
              <a:ext cx="2031463" cy="1059814"/>
            </a:xfrm>
            <a:prstGeom prst="rect">
              <a:avLst/>
            </a:prstGeom>
          </p:spPr>
        </p:pic>
      </p:grpSp>
      <p:pic>
        <p:nvPicPr>
          <p:cNvPr id="144" name="Рисунок 143">
            <a:extLst>
              <a:ext uri="{FF2B5EF4-FFF2-40B4-BE49-F238E27FC236}">
                <a16:creationId xmlns:a16="http://schemas.microsoft.com/office/drawing/2014/main" id="{F5810469-FEFA-F13A-9A7D-F94A2399EB0D}"/>
              </a:ext>
            </a:extLst>
          </p:cNvPr>
          <p:cNvPicPr>
            <a:picLocks noChangeAspect="1" noChangeArrowheads="1"/>
          </p:cNvPicPr>
          <p:nvPr/>
        </p:nvPicPr>
        <p:blipFill>
          <a:blip r:embed="rId7" cstate="print"/>
          <a:srcRect l="4626" t="16602" r="1758" b="4318"/>
          <a:stretch>
            <a:fillRect/>
          </a:stretch>
        </p:blipFill>
        <p:spPr bwMode="auto">
          <a:xfrm>
            <a:off x="10017236" y="2810322"/>
            <a:ext cx="1548075" cy="880837"/>
          </a:xfrm>
          <a:custGeom>
            <a:avLst/>
            <a:gdLst>
              <a:gd name="connsiteX0" fmla="*/ 85265 w 1548075"/>
              <a:gd name="connsiteY0" fmla="*/ 0 h 880837"/>
              <a:gd name="connsiteX1" fmla="*/ 1462810 w 1548075"/>
              <a:gd name="connsiteY1" fmla="*/ 0 h 880837"/>
              <a:gd name="connsiteX2" fmla="*/ 1548075 w 1548075"/>
              <a:gd name="connsiteY2" fmla="*/ 85265 h 880837"/>
              <a:gd name="connsiteX3" fmla="*/ 1548075 w 1548075"/>
              <a:gd name="connsiteY3" fmla="*/ 795572 h 880837"/>
              <a:gd name="connsiteX4" fmla="*/ 1462810 w 1548075"/>
              <a:gd name="connsiteY4" fmla="*/ 880837 h 880837"/>
              <a:gd name="connsiteX5" fmla="*/ 85265 w 1548075"/>
              <a:gd name="connsiteY5" fmla="*/ 880837 h 880837"/>
              <a:gd name="connsiteX6" fmla="*/ 0 w 1548075"/>
              <a:gd name="connsiteY6" fmla="*/ 795572 h 880837"/>
              <a:gd name="connsiteX7" fmla="*/ 0 w 1548075"/>
              <a:gd name="connsiteY7" fmla="*/ 85265 h 880837"/>
              <a:gd name="connsiteX8" fmla="*/ 85265 w 1548075"/>
              <a:gd name="connsiteY8" fmla="*/ 0 h 88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75" h="880837">
                <a:moveTo>
                  <a:pt x="85265" y="0"/>
                </a:moveTo>
                <a:lnTo>
                  <a:pt x="1462810" y="0"/>
                </a:lnTo>
                <a:cubicBezTo>
                  <a:pt x="1509901" y="0"/>
                  <a:pt x="1548075" y="38174"/>
                  <a:pt x="1548075" y="85265"/>
                </a:cubicBezTo>
                <a:lnTo>
                  <a:pt x="1548075" y="795572"/>
                </a:lnTo>
                <a:cubicBezTo>
                  <a:pt x="1548075" y="842663"/>
                  <a:pt x="1509901" y="880837"/>
                  <a:pt x="1462810" y="880837"/>
                </a:cubicBezTo>
                <a:lnTo>
                  <a:pt x="85265" y="880837"/>
                </a:lnTo>
                <a:cubicBezTo>
                  <a:pt x="38174" y="880837"/>
                  <a:pt x="0" y="842663"/>
                  <a:pt x="0" y="795572"/>
                </a:cubicBezTo>
                <a:lnTo>
                  <a:pt x="0" y="85265"/>
                </a:lnTo>
                <a:cubicBezTo>
                  <a:pt x="0" y="38174"/>
                  <a:pt x="38174" y="0"/>
                  <a:pt x="85265" y="0"/>
                </a:cubicBezTo>
                <a:close/>
              </a:path>
            </a:pathLst>
          </a:custGeom>
          <a:solidFill>
            <a:srgbClr val="03539A"/>
          </a:solidFill>
          <a:ln w="9525">
            <a:solidFill>
              <a:schemeClr val="tx1">
                <a:alpha val="13000"/>
              </a:schemeClr>
            </a:solidFill>
            <a:miter lim="800000"/>
            <a:headEnd/>
            <a:tailEnd/>
          </a:ln>
          <a:effectLst/>
        </p:spPr>
      </p:pic>
      <p:sp>
        <p:nvSpPr>
          <p:cNvPr id="158" name="Прямоугольник: скругленные углы 157">
            <a:extLst>
              <a:ext uri="{FF2B5EF4-FFF2-40B4-BE49-F238E27FC236}">
                <a16:creationId xmlns:a16="http://schemas.microsoft.com/office/drawing/2014/main" id="{0BF64050-7CB8-DD3F-2DAF-F4F7407778A1}"/>
              </a:ext>
            </a:extLst>
          </p:cNvPr>
          <p:cNvSpPr/>
          <p:nvPr/>
        </p:nvSpPr>
        <p:spPr>
          <a:xfrm>
            <a:off x="2695034" y="5229011"/>
            <a:ext cx="1494906" cy="208554"/>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pic>
        <p:nvPicPr>
          <p:cNvPr id="136" name="Рисунок 135">
            <a:extLst>
              <a:ext uri="{FF2B5EF4-FFF2-40B4-BE49-F238E27FC236}">
                <a16:creationId xmlns:a16="http://schemas.microsoft.com/office/drawing/2014/main" id="{D843E008-3E0B-B6BE-C682-714E035788C5}"/>
              </a:ext>
            </a:extLst>
          </p:cNvPr>
          <p:cNvPicPr>
            <a:picLocks noChangeAspect="1" noChangeArrowheads="1"/>
          </p:cNvPicPr>
          <p:nvPr/>
        </p:nvPicPr>
        <p:blipFill>
          <a:blip r:embed="rId8" cstate="print"/>
          <a:srcRect l="2663" t="17823" r="3764" b="3031"/>
          <a:stretch>
            <a:fillRect/>
          </a:stretch>
        </p:blipFill>
        <p:spPr bwMode="auto">
          <a:xfrm>
            <a:off x="10014183" y="1668362"/>
            <a:ext cx="1548075" cy="1101551"/>
          </a:xfrm>
          <a:custGeom>
            <a:avLst/>
            <a:gdLst>
              <a:gd name="connsiteX0" fmla="*/ 106630 w 1548075"/>
              <a:gd name="connsiteY0" fmla="*/ 0 h 1101551"/>
              <a:gd name="connsiteX1" fmla="*/ 1441445 w 1548075"/>
              <a:gd name="connsiteY1" fmla="*/ 0 h 1101551"/>
              <a:gd name="connsiteX2" fmla="*/ 1548075 w 1548075"/>
              <a:gd name="connsiteY2" fmla="*/ 106630 h 1101551"/>
              <a:gd name="connsiteX3" fmla="*/ 1548075 w 1548075"/>
              <a:gd name="connsiteY3" fmla="*/ 994921 h 1101551"/>
              <a:gd name="connsiteX4" fmla="*/ 1441445 w 1548075"/>
              <a:gd name="connsiteY4" fmla="*/ 1101551 h 1101551"/>
              <a:gd name="connsiteX5" fmla="*/ 106630 w 1548075"/>
              <a:gd name="connsiteY5" fmla="*/ 1101551 h 1101551"/>
              <a:gd name="connsiteX6" fmla="*/ 0 w 1548075"/>
              <a:gd name="connsiteY6" fmla="*/ 994921 h 1101551"/>
              <a:gd name="connsiteX7" fmla="*/ 0 w 1548075"/>
              <a:gd name="connsiteY7" fmla="*/ 106630 h 1101551"/>
              <a:gd name="connsiteX8" fmla="*/ 106630 w 1548075"/>
              <a:gd name="connsiteY8" fmla="*/ 0 h 110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75" h="1101551">
                <a:moveTo>
                  <a:pt x="106630" y="0"/>
                </a:moveTo>
                <a:lnTo>
                  <a:pt x="1441445" y="0"/>
                </a:lnTo>
                <a:cubicBezTo>
                  <a:pt x="1500335" y="0"/>
                  <a:pt x="1548075" y="47740"/>
                  <a:pt x="1548075" y="106630"/>
                </a:cubicBezTo>
                <a:lnTo>
                  <a:pt x="1548075" y="994921"/>
                </a:lnTo>
                <a:cubicBezTo>
                  <a:pt x="1548075" y="1053811"/>
                  <a:pt x="1500335" y="1101551"/>
                  <a:pt x="1441445" y="1101551"/>
                </a:cubicBezTo>
                <a:lnTo>
                  <a:pt x="106630" y="1101551"/>
                </a:lnTo>
                <a:cubicBezTo>
                  <a:pt x="47740" y="1101551"/>
                  <a:pt x="0" y="1053811"/>
                  <a:pt x="0" y="994921"/>
                </a:cubicBezTo>
                <a:lnTo>
                  <a:pt x="0" y="106630"/>
                </a:lnTo>
                <a:cubicBezTo>
                  <a:pt x="0" y="47740"/>
                  <a:pt x="47740" y="0"/>
                  <a:pt x="106630" y="0"/>
                </a:cubicBezTo>
                <a:close/>
              </a:path>
            </a:pathLst>
          </a:custGeom>
          <a:solidFill>
            <a:srgbClr val="03539A"/>
          </a:solidFill>
          <a:ln w="9525">
            <a:solidFill>
              <a:schemeClr val="tx1">
                <a:alpha val="13000"/>
              </a:schemeClr>
            </a:solidFill>
            <a:miter lim="800000"/>
            <a:headEnd/>
            <a:tailEnd/>
          </a:ln>
          <a:effectLst/>
        </p:spPr>
      </p:pic>
      <p:pic>
        <p:nvPicPr>
          <p:cNvPr id="138" name="Рисунок 137">
            <a:extLst>
              <a:ext uri="{FF2B5EF4-FFF2-40B4-BE49-F238E27FC236}">
                <a16:creationId xmlns:a16="http://schemas.microsoft.com/office/drawing/2014/main" id="{CF27F034-B791-3608-0FCD-03A5A5F6EAB1}"/>
              </a:ext>
            </a:extLst>
          </p:cNvPr>
          <p:cNvPicPr>
            <a:picLocks noChangeAspect="1"/>
          </p:cNvPicPr>
          <p:nvPr/>
        </p:nvPicPr>
        <p:blipFill>
          <a:blip r:embed="rId9">
            <a:extLst>
              <a:ext uri="{28A0092B-C50C-407E-A947-70E740481C1C}">
                <a14:useLocalDpi xmlns:a14="http://schemas.microsoft.com/office/drawing/2010/main" val="0"/>
              </a:ext>
            </a:extLst>
          </a:blip>
          <a:srcRect l="4589" t="2660" r="4084" b="2297"/>
          <a:stretch>
            <a:fillRect/>
          </a:stretch>
        </p:blipFill>
        <p:spPr>
          <a:xfrm>
            <a:off x="8425222" y="1671393"/>
            <a:ext cx="1548075" cy="1101551"/>
          </a:xfrm>
          <a:custGeom>
            <a:avLst/>
            <a:gdLst>
              <a:gd name="connsiteX0" fmla="*/ 106630 w 1548075"/>
              <a:gd name="connsiteY0" fmla="*/ 0 h 1101551"/>
              <a:gd name="connsiteX1" fmla="*/ 1441445 w 1548075"/>
              <a:gd name="connsiteY1" fmla="*/ 0 h 1101551"/>
              <a:gd name="connsiteX2" fmla="*/ 1548075 w 1548075"/>
              <a:gd name="connsiteY2" fmla="*/ 106630 h 1101551"/>
              <a:gd name="connsiteX3" fmla="*/ 1548075 w 1548075"/>
              <a:gd name="connsiteY3" fmla="*/ 994921 h 1101551"/>
              <a:gd name="connsiteX4" fmla="*/ 1441445 w 1548075"/>
              <a:gd name="connsiteY4" fmla="*/ 1101551 h 1101551"/>
              <a:gd name="connsiteX5" fmla="*/ 106630 w 1548075"/>
              <a:gd name="connsiteY5" fmla="*/ 1101551 h 1101551"/>
              <a:gd name="connsiteX6" fmla="*/ 0 w 1548075"/>
              <a:gd name="connsiteY6" fmla="*/ 994921 h 1101551"/>
              <a:gd name="connsiteX7" fmla="*/ 0 w 1548075"/>
              <a:gd name="connsiteY7" fmla="*/ 106630 h 1101551"/>
              <a:gd name="connsiteX8" fmla="*/ 106630 w 1548075"/>
              <a:gd name="connsiteY8" fmla="*/ 0 h 110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75" h="1101551">
                <a:moveTo>
                  <a:pt x="106630" y="0"/>
                </a:moveTo>
                <a:lnTo>
                  <a:pt x="1441445" y="0"/>
                </a:lnTo>
                <a:cubicBezTo>
                  <a:pt x="1500335" y="0"/>
                  <a:pt x="1548075" y="47740"/>
                  <a:pt x="1548075" y="106630"/>
                </a:cubicBezTo>
                <a:lnTo>
                  <a:pt x="1548075" y="994921"/>
                </a:lnTo>
                <a:cubicBezTo>
                  <a:pt x="1548075" y="1053811"/>
                  <a:pt x="1500335" y="1101551"/>
                  <a:pt x="1441445" y="1101551"/>
                </a:cubicBezTo>
                <a:lnTo>
                  <a:pt x="106630" y="1101551"/>
                </a:lnTo>
                <a:cubicBezTo>
                  <a:pt x="47740" y="1101551"/>
                  <a:pt x="0" y="1053811"/>
                  <a:pt x="0" y="994921"/>
                </a:cubicBezTo>
                <a:lnTo>
                  <a:pt x="0" y="106630"/>
                </a:lnTo>
                <a:cubicBezTo>
                  <a:pt x="0" y="47740"/>
                  <a:pt x="47740" y="0"/>
                  <a:pt x="106630" y="0"/>
                </a:cubicBezTo>
                <a:close/>
              </a:path>
            </a:pathLst>
          </a:custGeom>
          <a:solidFill>
            <a:srgbClr val="03539A"/>
          </a:solidFill>
          <a:ln>
            <a:solidFill>
              <a:schemeClr val="tx1">
                <a:alpha val="13000"/>
              </a:schemeClr>
            </a:solidFill>
          </a:ln>
        </p:spPr>
      </p:pic>
      <p:pic>
        <p:nvPicPr>
          <p:cNvPr id="142" name="Рисунок 141">
            <a:extLst>
              <a:ext uri="{FF2B5EF4-FFF2-40B4-BE49-F238E27FC236}">
                <a16:creationId xmlns:a16="http://schemas.microsoft.com/office/drawing/2014/main" id="{00646D9C-761A-6471-EAB7-764C2E91DB76}"/>
              </a:ext>
            </a:extLst>
          </p:cNvPr>
          <p:cNvPicPr>
            <a:picLocks noChangeAspect="1"/>
          </p:cNvPicPr>
          <p:nvPr/>
        </p:nvPicPr>
        <p:blipFill>
          <a:blip r:embed="rId10" cstate="print">
            <a:extLst>
              <a:ext uri="{28A0092B-C50C-407E-A947-70E740481C1C}">
                <a14:useLocalDpi xmlns:a14="http://schemas.microsoft.com/office/drawing/2010/main" val="0"/>
              </a:ext>
            </a:extLst>
          </a:blip>
          <a:srcRect l="4715" t="1168" r="4993" b="4832"/>
          <a:stretch>
            <a:fillRect/>
          </a:stretch>
        </p:blipFill>
        <p:spPr>
          <a:xfrm>
            <a:off x="8428275" y="2813355"/>
            <a:ext cx="1548075" cy="880837"/>
          </a:xfrm>
          <a:custGeom>
            <a:avLst/>
            <a:gdLst>
              <a:gd name="connsiteX0" fmla="*/ 85265 w 1548075"/>
              <a:gd name="connsiteY0" fmla="*/ 0 h 880837"/>
              <a:gd name="connsiteX1" fmla="*/ 1462810 w 1548075"/>
              <a:gd name="connsiteY1" fmla="*/ 0 h 880837"/>
              <a:gd name="connsiteX2" fmla="*/ 1548075 w 1548075"/>
              <a:gd name="connsiteY2" fmla="*/ 85265 h 880837"/>
              <a:gd name="connsiteX3" fmla="*/ 1548075 w 1548075"/>
              <a:gd name="connsiteY3" fmla="*/ 795572 h 880837"/>
              <a:gd name="connsiteX4" fmla="*/ 1462810 w 1548075"/>
              <a:gd name="connsiteY4" fmla="*/ 880837 h 880837"/>
              <a:gd name="connsiteX5" fmla="*/ 85265 w 1548075"/>
              <a:gd name="connsiteY5" fmla="*/ 880837 h 880837"/>
              <a:gd name="connsiteX6" fmla="*/ 0 w 1548075"/>
              <a:gd name="connsiteY6" fmla="*/ 795572 h 880837"/>
              <a:gd name="connsiteX7" fmla="*/ 0 w 1548075"/>
              <a:gd name="connsiteY7" fmla="*/ 85265 h 880837"/>
              <a:gd name="connsiteX8" fmla="*/ 85265 w 1548075"/>
              <a:gd name="connsiteY8" fmla="*/ 0 h 88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75" h="880837">
                <a:moveTo>
                  <a:pt x="85265" y="0"/>
                </a:moveTo>
                <a:lnTo>
                  <a:pt x="1462810" y="0"/>
                </a:lnTo>
                <a:cubicBezTo>
                  <a:pt x="1509901" y="0"/>
                  <a:pt x="1548075" y="38174"/>
                  <a:pt x="1548075" y="85265"/>
                </a:cubicBezTo>
                <a:lnTo>
                  <a:pt x="1548075" y="795572"/>
                </a:lnTo>
                <a:cubicBezTo>
                  <a:pt x="1548075" y="842663"/>
                  <a:pt x="1509901" y="880837"/>
                  <a:pt x="1462810" y="880837"/>
                </a:cubicBezTo>
                <a:lnTo>
                  <a:pt x="85265" y="880837"/>
                </a:lnTo>
                <a:cubicBezTo>
                  <a:pt x="38174" y="880837"/>
                  <a:pt x="0" y="842663"/>
                  <a:pt x="0" y="795572"/>
                </a:cubicBezTo>
                <a:lnTo>
                  <a:pt x="0" y="85265"/>
                </a:lnTo>
                <a:cubicBezTo>
                  <a:pt x="0" y="38174"/>
                  <a:pt x="38174" y="0"/>
                  <a:pt x="85265" y="0"/>
                </a:cubicBezTo>
                <a:close/>
              </a:path>
            </a:pathLst>
          </a:custGeom>
          <a:solidFill>
            <a:srgbClr val="03539A"/>
          </a:solidFill>
          <a:ln>
            <a:solidFill>
              <a:schemeClr val="tx1">
                <a:alpha val="13000"/>
              </a:schemeClr>
            </a:solidFill>
          </a:ln>
        </p:spPr>
      </p:pic>
      <p:sp>
        <p:nvSpPr>
          <p:cNvPr id="173" name="Прямоугольник: скругленные углы 172">
            <a:extLst>
              <a:ext uri="{FF2B5EF4-FFF2-40B4-BE49-F238E27FC236}">
                <a16:creationId xmlns:a16="http://schemas.microsoft.com/office/drawing/2014/main" id="{5E6DB514-FE79-CA8A-CE41-D674AAEB0DDF}"/>
              </a:ext>
            </a:extLst>
          </p:cNvPr>
          <p:cNvSpPr/>
          <p:nvPr/>
        </p:nvSpPr>
        <p:spPr>
          <a:xfrm>
            <a:off x="-262208" y="433748"/>
            <a:ext cx="350065" cy="834673"/>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 name="Рисунок 7">
            <a:extLst>
              <a:ext uri="{FF2B5EF4-FFF2-40B4-BE49-F238E27FC236}">
                <a16:creationId xmlns:a16="http://schemas.microsoft.com/office/drawing/2014/main" id="{4F87887C-C6C8-F614-179E-F94D7C53FBD4}"/>
              </a:ext>
            </a:extLst>
          </p:cNvPr>
          <p:cNvGrpSpPr/>
          <p:nvPr/>
        </p:nvGrpSpPr>
        <p:grpSpPr>
          <a:xfrm>
            <a:off x="10523034" y="397549"/>
            <a:ext cx="1202981" cy="199524"/>
            <a:chOff x="3551339" y="3006890"/>
            <a:chExt cx="5089184" cy="844082"/>
          </a:xfrm>
        </p:grpSpPr>
        <p:sp>
          <p:nvSpPr>
            <p:cNvPr id="3" name="Полилиния: фигура 2">
              <a:extLst>
                <a:ext uri="{FF2B5EF4-FFF2-40B4-BE49-F238E27FC236}">
                  <a16:creationId xmlns:a16="http://schemas.microsoft.com/office/drawing/2014/main" id="{EC3A8DF6-5D8F-12F6-C424-7FF801E44510}"/>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4C3908F3-3BEE-C67D-60F1-0DB54B262078}"/>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pic>
        <p:nvPicPr>
          <p:cNvPr id="121" name="Рисунок 120" descr="C:\Users\Kvoloshinov\Desktop\Сев-Покач приток-состав\ESKS_ak-226Р_v2.png">
            <a:extLst>
              <a:ext uri="{FF2B5EF4-FFF2-40B4-BE49-F238E27FC236}">
                <a16:creationId xmlns:a16="http://schemas.microsoft.com/office/drawing/2014/main" id="{407F2454-D83F-823F-DA0F-FC6FF12CCA08}"/>
              </a:ext>
            </a:extLst>
          </p:cNvPr>
          <p:cNvPicPr>
            <a:picLocks noChangeAspect="1" noChangeArrowheads="1"/>
          </p:cNvPicPr>
          <p:nvPr/>
        </p:nvPicPr>
        <p:blipFill rotWithShape="1">
          <a:blip r:embed="rId11" cstate="print"/>
          <a:srcRect l="4784" t="6919" r="361" b="122"/>
          <a:stretch/>
        </p:blipFill>
        <p:spPr bwMode="auto">
          <a:xfrm>
            <a:off x="2649512" y="1675853"/>
            <a:ext cx="3204338" cy="2011831"/>
          </a:xfrm>
          <a:custGeom>
            <a:avLst/>
            <a:gdLst>
              <a:gd name="connsiteX0" fmla="*/ 100398 w 3204338"/>
              <a:gd name="connsiteY0" fmla="*/ 0 h 2011831"/>
              <a:gd name="connsiteX1" fmla="*/ 3102378 w 3204338"/>
              <a:gd name="connsiteY1" fmla="*/ 0 h 2011831"/>
              <a:gd name="connsiteX2" fmla="*/ 3204338 w 3204338"/>
              <a:gd name="connsiteY2" fmla="*/ 101960 h 2011831"/>
              <a:gd name="connsiteX3" fmla="*/ 3204338 w 3204338"/>
              <a:gd name="connsiteY3" fmla="*/ 1909871 h 2011831"/>
              <a:gd name="connsiteX4" fmla="*/ 3102378 w 3204338"/>
              <a:gd name="connsiteY4" fmla="*/ 2011831 h 2011831"/>
              <a:gd name="connsiteX5" fmla="*/ 100398 w 3204338"/>
              <a:gd name="connsiteY5" fmla="*/ 2011831 h 2011831"/>
              <a:gd name="connsiteX6" fmla="*/ 6451 w 3204338"/>
              <a:gd name="connsiteY6" fmla="*/ 1949559 h 2011831"/>
              <a:gd name="connsiteX7" fmla="*/ 0 w 3204338"/>
              <a:gd name="connsiteY7" fmla="*/ 1917608 h 2011831"/>
              <a:gd name="connsiteX8" fmla="*/ 0 w 3204338"/>
              <a:gd name="connsiteY8" fmla="*/ 94223 h 2011831"/>
              <a:gd name="connsiteX9" fmla="*/ 6451 w 3204338"/>
              <a:gd name="connsiteY9" fmla="*/ 62273 h 2011831"/>
              <a:gd name="connsiteX10" fmla="*/ 100398 w 3204338"/>
              <a:gd name="connsiteY10" fmla="*/ 0 h 20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4338" h="2011831">
                <a:moveTo>
                  <a:pt x="100398" y="0"/>
                </a:moveTo>
                <a:lnTo>
                  <a:pt x="3102378" y="0"/>
                </a:lnTo>
                <a:cubicBezTo>
                  <a:pt x="3158689" y="0"/>
                  <a:pt x="3204338" y="45649"/>
                  <a:pt x="3204338" y="101960"/>
                </a:cubicBezTo>
                <a:lnTo>
                  <a:pt x="3204338" y="1909871"/>
                </a:lnTo>
                <a:cubicBezTo>
                  <a:pt x="3204338" y="1966182"/>
                  <a:pt x="3158689" y="2011831"/>
                  <a:pt x="3102378" y="2011831"/>
                </a:cubicBezTo>
                <a:lnTo>
                  <a:pt x="100398" y="2011831"/>
                </a:lnTo>
                <a:cubicBezTo>
                  <a:pt x="58165" y="2011831"/>
                  <a:pt x="21929" y="1986154"/>
                  <a:pt x="6451" y="1949559"/>
                </a:cubicBezTo>
                <a:lnTo>
                  <a:pt x="0" y="1917608"/>
                </a:lnTo>
                <a:lnTo>
                  <a:pt x="0" y="94223"/>
                </a:lnTo>
                <a:lnTo>
                  <a:pt x="6451" y="62273"/>
                </a:lnTo>
                <a:cubicBezTo>
                  <a:pt x="21929" y="25678"/>
                  <a:pt x="58165" y="0"/>
                  <a:pt x="100398" y="0"/>
                </a:cubicBezTo>
                <a:close/>
              </a:path>
            </a:pathLst>
          </a:custGeom>
          <a:noFill/>
          <a:ln>
            <a:solidFill>
              <a:srgbClr val="03539A">
                <a:alpha val="30000"/>
              </a:srgbClr>
            </a:solidFill>
          </a:ln>
        </p:spPr>
      </p:pic>
      <p:sp>
        <p:nvSpPr>
          <p:cNvPr id="91" name="Прямоугольник: скругленные углы 90">
            <a:extLst>
              <a:ext uri="{FF2B5EF4-FFF2-40B4-BE49-F238E27FC236}">
                <a16:creationId xmlns:a16="http://schemas.microsoft.com/office/drawing/2014/main" id="{C5F38CF6-3E95-2EA4-C204-FEAA99A43E35}"/>
              </a:ext>
            </a:extLst>
          </p:cNvPr>
          <p:cNvSpPr/>
          <p:nvPr/>
        </p:nvSpPr>
        <p:spPr>
          <a:xfrm>
            <a:off x="8722984" y="6106694"/>
            <a:ext cx="539812" cy="179933"/>
          </a:xfrm>
          <a:prstGeom prst="roundRect">
            <a:avLst>
              <a:gd name="adj" fmla="val 43135"/>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3" name="Прямоугольник: скругленные углы 92">
            <a:extLst>
              <a:ext uri="{FF2B5EF4-FFF2-40B4-BE49-F238E27FC236}">
                <a16:creationId xmlns:a16="http://schemas.microsoft.com/office/drawing/2014/main" id="{F7D08D30-B459-D4D7-E373-D928E7BDC15F}"/>
              </a:ext>
            </a:extLst>
          </p:cNvPr>
          <p:cNvSpPr/>
          <p:nvPr/>
        </p:nvSpPr>
        <p:spPr>
          <a:xfrm>
            <a:off x="9368582" y="6106694"/>
            <a:ext cx="539812" cy="179933"/>
          </a:xfrm>
          <a:prstGeom prst="roundRect">
            <a:avLst>
              <a:gd name="adj" fmla="val 4313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4" name="Прямоугольник: скругленные углы 93">
            <a:extLst>
              <a:ext uri="{FF2B5EF4-FFF2-40B4-BE49-F238E27FC236}">
                <a16:creationId xmlns:a16="http://schemas.microsoft.com/office/drawing/2014/main" id="{A66090FA-0A44-B9BD-81B9-09A01D44C61C}"/>
              </a:ext>
            </a:extLst>
          </p:cNvPr>
          <p:cNvSpPr/>
          <p:nvPr/>
        </p:nvSpPr>
        <p:spPr>
          <a:xfrm>
            <a:off x="10014182" y="6106694"/>
            <a:ext cx="539812" cy="179933"/>
          </a:xfrm>
          <a:prstGeom prst="roundRect">
            <a:avLst>
              <a:gd name="adj" fmla="val 43135"/>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5" name="Прямоугольник: скругленные углы 94">
            <a:extLst>
              <a:ext uri="{FF2B5EF4-FFF2-40B4-BE49-F238E27FC236}">
                <a16:creationId xmlns:a16="http://schemas.microsoft.com/office/drawing/2014/main" id="{35D2BF0E-B61D-3385-E19F-7F7BC0DAFC08}"/>
              </a:ext>
            </a:extLst>
          </p:cNvPr>
          <p:cNvSpPr/>
          <p:nvPr/>
        </p:nvSpPr>
        <p:spPr>
          <a:xfrm>
            <a:off x="10659780" y="6106694"/>
            <a:ext cx="539812" cy="179933"/>
          </a:xfrm>
          <a:prstGeom prst="roundRect">
            <a:avLst>
              <a:gd name="adj" fmla="val 43135"/>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Рисунок 8">
            <a:extLst>
              <a:ext uri="{FF2B5EF4-FFF2-40B4-BE49-F238E27FC236}">
                <a16:creationId xmlns:a16="http://schemas.microsoft.com/office/drawing/2014/main" id="{56736D0F-D1FE-F061-F502-6E53CC465D46}"/>
              </a:ext>
            </a:extLst>
          </p:cNvPr>
          <p:cNvPicPr>
            <a:picLocks noChangeAspect="1"/>
          </p:cNvPicPr>
          <p:nvPr/>
        </p:nvPicPr>
        <p:blipFill>
          <a:blip r:embed="rId12"/>
          <a:srcRect l="1474" t="2303" r="1031" b="2117"/>
          <a:stretch>
            <a:fillRect/>
          </a:stretch>
        </p:blipFill>
        <p:spPr>
          <a:xfrm>
            <a:off x="8456250" y="4323567"/>
            <a:ext cx="3114940" cy="1732500"/>
          </a:xfrm>
          <a:custGeom>
            <a:avLst/>
            <a:gdLst>
              <a:gd name="connsiteX0" fmla="*/ 86434 w 3114940"/>
              <a:gd name="connsiteY0" fmla="*/ 0 h 1732500"/>
              <a:gd name="connsiteX1" fmla="*/ 3028506 w 3114940"/>
              <a:gd name="connsiteY1" fmla="*/ 0 h 1732500"/>
              <a:gd name="connsiteX2" fmla="*/ 3114940 w 3114940"/>
              <a:gd name="connsiteY2" fmla="*/ 86434 h 1732500"/>
              <a:gd name="connsiteX3" fmla="*/ 3114940 w 3114940"/>
              <a:gd name="connsiteY3" fmla="*/ 1646066 h 1732500"/>
              <a:gd name="connsiteX4" fmla="*/ 3028506 w 3114940"/>
              <a:gd name="connsiteY4" fmla="*/ 1732500 h 1732500"/>
              <a:gd name="connsiteX5" fmla="*/ 86434 w 3114940"/>
              <a:gd name="connsiteY5" fmla="*/ 1732500 h 1732500"/>
              <a:gd name="connsiteX6" fmla="*/ 0 w 3114940"/>
              <a:gd name="connsiteY6" fmla="*/ 1646066 h 1732500"/>
              <a:gd name="connsiteX7" fmla="*/ 0 w 3114940"/>
              <a:gd name="connsiteY7" fmla="*/ 86434 h 1732500"/>
              <a:gd name="connsiteX8" fmla="*/ 86434 w 3114940"/>
              <a:gd name="connsiteY8" fmla="*/ 0 h 173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940" h="1732500">
                <a:moveTo>
                  <a:pt x="86434" y="0"/>
                </a:moveTo>
                <a:lnTo>
                  <a:pt x="3028506" y="0"/>
                </a:lnTo>
                <a:cubicBezTo>
                  <a:pt x="3076242" y="0"/>
                  <a:pt x="3114940" y="38698"/>
                  <a:pt x="3114940" y="86434"/>
                </a:cubicBezTo>
                <a:lnTo>
                  <a:pt x="3114940" y="1646066"/>
                </a:lnTo>
                <a:cubicBezTo>
                  <a:pt x="3114940" y="1693802"/>
                  <a:pt x="3076242" y="1732500"/>
                  <a:pt x="3028506" y="1732500"/>
                </a:cubicBezTo>
                <a:lnTo>
                  <a:pt x="86434" y="1732500"/>
                </a:lnTo>
                <a:cubicBezTo>
                  <a:pt x="38698" y="1732500"/>
                  <a:pt x="0" y="1693802"/>
                  <a:pt x="0" y="1646066"/>
                </a:cubicBezTo>
                <a:lnTo>
                  <a:pt x="0" y="86434"/>
                </a:lnTo>
                <a:cubicBezTo>
                  <a:pt x="0" y="38698"/>
                  <a:pt x="38698" y="0"/>
                  <a:pt x="86434" y="0"/>
                </a:cubicBezTo>
                <a:close/>
              </a:path>
            </a:pathLst>
          </a:custGeom>
          <a:ln>
            <a:solidFill>
              <a:srgbClr val="03539A">
                <a:alpha val="20000"/>
              </a:srgbClr>
            </a:solidFill>
          </a:ln>
        </p:spPr>
      </p:pic>
      <p:sp>
        <p:nvSpPr>
          <p:cNvPr id="57" name="Прямоугольник 56">
            <a:extLst>
              <a:ext uri="{FF2B5EF4-FFF2-40B4-BE49-F238E27FC236}">
                <a16:creationId xmlns:a16="http://schemas.microsoft.com/office/drawing/2014/main" id="{A62C56EC-520F-62CA-5CF6-4BC3906AC814}"/>
              </a:ext>
            </a:extLst>
          </p:cNvPr>
          <p:cNvSpPr/>
          <p:nvPr/>
        </p:nvSpPr>
        <p:spPr>
          <a:xfrm>
            <a:off x="8722984" y="6103178"/>
            <a:ext cx="539812" cy="17993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700" dirty="0">
                <a:solidFill>
                  <a:schemeClr val="tx1"/>
                </a:solidFill>
                <a:latin typeface="Gilroy SemiBold" panose="00000700000000000000" pitchFamily="2" charset="-52"/>
              </a:rPr>
              <a:t>Класс 1</a:t>
            </a:r>
          </a:p>
        </p:txBody>
      </p:sp>
      <p:sp>
        <p:nvSpPr>
          <p:cNvPr id="58" name="Прямоугольник 57">
            <a:extLst>
              <a:ext uri="{FF2B5EF4-FFF2-40B4-BE49-F238E27FC236}">
                <a16:creationId xmlns:a16="http://schemas.microsoft.com/office/drawing/2014/main" id="{CDEDB61B-AA19-6E3F-DDEE-B513F6C19485}"/>
              </a:ext>
            </a:extLst>
          </p:cNvPr>
          <p:cNvSpPr/>
          <p:nvPr/>
        </p:nvSpPr>
        <p:spPr>
          <a:xfrm>
            <a:off x="9368583" y="6103178"/>
            <a:ext cx="539812" cy="17993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700" dirty="0">
                <a:solidFill>
                  <a:schemeClr val="tx1"/>
                </a:solidFill>
                <a:latin typeface="Gilroy SemiBold" panose="00000700000000000000" pitchFamily="2" charset="-52"/>
              </a:rPr>
              <a:t>Класс 2</a:t>
            </a:r>
          </a:p>
        </p:txBody>
      </p:sp>
      <p:sp>
        <p:nvSpPr>
          <p:cNvPr id="60" name="Прямоугольник 59">
            <a:extLst>
              <a:ext uri="{FF2B5EF4-FFF2-40B4-BE49-F238E27FC236}">
                <a16:creationId xmlns:a16="http://schemas.microsoft.com/office/drawing/2014/main" id="{75D1F6DF-A416-5B9F-7DA5-CFE2237BE54C}"/>
              </a:ext>
            </a:extLst>
          </p:cNvPr>
          <p:cNvSpPr/>
          <p:nvPr/>
        </p:nvSpPr>
        <p:spPr>
          <a:xfrm>
            <a:off x="10014182" y="6103178"/>
            <a:ext cx="539812" cy="17993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700" dirty="0">
                <a:solidFill>
                  <a:schemeClr val="tx1"/>
                </a:solidFill>
                <a:latin typeface="Gilroy SemiBold" panose="00000700000000000000" pitchFamily="2" charset="-52"/>
              </a:rPr>
              <a:t>Класс 3</a:t>
            </a:r>
          </a:p>
        </p:txBody>
      </p:sp>
      <p:sp>
        <p:nvSpPr>
          <p:cNvPr id="61" name="Прямоугольник 60">
            <a:extLst>
              <a:ext uri="{FF2B5EF4-FFF2-40B4-BE49-F238E27FC236}">
                <a16:creationId xmlns:a16="http://schemas.microsoft.com/office/drawing/2014/main" id="{E7C798C7-0172-F5F9-E87C-3305E2F51278}"/>
              </a:ext>
            </a:extLst>
          </p:cNvPr>
          <p:cNvSpPr/>
          <p:nvPr/>
        </p:nvSpPr>
        <p:spPr>
          <a:xfrm>
            <a:off x="10659780" y="6103178"/>
            <a:ext cx="539812" cy="17993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700" dirty="0">
                <a:solidFill>
                  <a:schemeClr val="tx1"/>
                </a:solidFill>
                <a:latin typeface="Gilroy SemiBold" panose="00000700000000000000" pitchFamily="2" charset="-52"/>
              </a:rPr>
              <a:t>Класс 4</a:t>
            </a:r>
          </a:p>
        </p:txBody>
      </p:sp>
      <p:grpSp>
        <p:nvGrpSpPr>
          <p:cNvPr id="178" name="Группа 177">
            <a:extLst>
              <a:ext uri="{FF2B5EF4-FFF2-40B4-BE49-F238E27FC236}">
                <a16:creationId xmlns:a16="http://schemas.microsoft.com/office/drawing/2014/main" id="{2F1D2052-61A7-D76F-0CC0-4E9010215AF6}"/>
              </a:ext>
            </a:extLst>
          </p:cNvPr>
          <p:cNvGrpSpPr/>
          <p:nvPr/>
        </p:nvGrpSpPr>
        <p:grpSpPr>
          <a:xfrm>
            <a:off x="789071" y="1460500"/>
            <a:ext cx="10936944" cy="4999951"/>
            <a:chOff x="789071" y="1746811"/>
            <a:chExt cx="10936944" cy="4713640"/>
          </a:xfrm>
        </p:grpSpPr>
        <p:sp>
          <p:nvSpPr>
            <p:cNvPr id="64" name="Прямоугольник: скругленные углы 63">
              <a:extLst>
                <a:ext uri="{FF2B5EF4-FFF2-40B4-BE49-F238E27FC236}">
                  <a16:creationId xmlns:a16="http://schemas.microsoft.com/office/drawing/2014/main" id="{0FA68FA5-37EF-A2BB-02DF-F86213B7EDF0}"/>
                </a:ext>
              </a:extLst>
            </p:cNvPr>
            <p:cNvSpPr/>
            <p:nvPr/>
          </p:nvSpPr>
          <p:spPr>
            <a:xfrm>
              <a:off x="789071" y="1746811"/>
              <a:ext cx="5225967" cy="2283607"/>
            </a:xfrm>
            <a:prstGeom prst="roundRect">
              <a:avLst>
                <a:gd name="adj" fmla="val 6104"/>
              </a:avLst>
            </a:prstGeom>
            <a:noFill/>
            <a:ln>
              <a:solidFill>
                <a:srgbClr val="03539A">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Прямоугольник: скругленные углы 76">
              <a:extLst>
                <a:ext uri="{FF2B5EF4-FFF2-40B4-BE49-F238E27FC236}">
                  <a16:creationId xmlns:a16="http://schemas.microsoft.com/office/drawing/2014/main" id="{2CD533B6-F480-EDA0-4A51-D83771942014}"/>
                </a:ext>
              </a:extLst>
            </p:cNvPr>
            <p:cNvSpPr/>
            <p:nvPr/>
          </p:nvSpPr>
          <p:spPr>
            <a:xfrm>
              <a:off x="6500048" y="1746811"/>
              <a:ext cx="5225967" cy="2283607"/>
            </a:xfrm>
            <a:prstGeom prst="roundRect">
              <a:avLst>
                <a:gd name="adj" fmla="val 5270"/>
              </a:avLst>
            </a:prstGeom>
            <a:noFill/>
            <a:ln>
              <a:solidFill>
                <a:srgbClr val="03539A">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Прямоугольник: скругленные углы 77">
              <a:extLst>
                <a:ext uri="{FF2B5EF4-FFF2-40B4-BE49-F238E27FC236}">
                  <a16:creationId xmlns:a16="http://schemas.microsoft.com/office/drawing/2014/main" id="{B83C3F4E-4A37-FF94-2C65-170EA22F80D5}"/>
                </a:ext>
              </a:extLst>
            </p:cNvPr>
            <p:cNvSpPr/>
            <p:nvPr/>
          </p:nvSpPr>
          <p:spPr>
            <a:xfrm>
              <a:off x="789071" y="4176844"/>
              <a:ext cx="5225967" cy="2283607"/>
            </a:xfrm>
            <a:prstGeom prst="roundRect">
              <a:avLst>
                <a:gd name="adj" fmla="val 6104"/>
              </a:avLst>
            </a:prstGeom>
            <a:noFill/>
            <a:ln>
              <a:solidFill>
                <a:srgbClr val="03539A">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Прямоугольник: скругленные углы 78">
              <a:extLst>
                <a:ext uri="{FF2B5EF4-FFF2-40B4-BE49-F238E27FC236}">
                  <a16:creationId xmlns:a16="http://schemas.microsoft.com/office/drawing/2014/main" id="{76461B27-08DC-FA80-9B92-75D54F01922A}"/>
                </a:ext>
              </a:extLst>
            </p:cNvPr>
            <p:cNvSpPr/>
            <p:nvPr/>
          </p:nvSpPr>
          <p:spPr>
            <a:xfrm>
              <a:off x="6500048" y="4176844"/>
              <a:ext cx="5225967" cy="2283607"/>
            </a:xfrm>
            <a:prstGeom prst="roundRect">
              <a:avLst>
                <a:gd name="adj" fmla="val 5687"/>
              </a:avLst>
            </a:prstGeom>
            <a:noFill/>
            <a:ln>
              <a:solidFill>
                <a:srgbClr val="03539A">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83" name="Рисунок 82" descr="Стрелка: изгиб против часовой стрелки">
            <a:extLst>
              <a:ext uri="{FF2B5EF4-FFF2-40B4-BE49-F238E27FC236}">
                <a16:creationId xmlns:a16="http://schemas.microsoft.com/office/drawing/2014/main" id="{8E436E2F-1A55-9EEC-5D62-4D2CF2B745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923870" flipH="1">
            <a:off x="6058050" y="5078882"/>
            <a:ext cx="407172" cy="407172"/>
          </a:xfrm>
          <a:prstGeom prst="rect">
            <a:avLst/>
          </a:prstGeom>
        </p:spPr>
      </p:pic>
      <p:pic>
        <p:nvPicPr>
          <p:cNvPr id="85" name="Рисунок 84" descr="Стрелка: изгиб против часовой стрелки">
            <a:extLst>
              <a:ext uri="{FF2B5EF4-FFF2-40B4-BE49-F238E27FC236}">
                <a16:creationId xmlns:a16="http://schemas.microsoft.com/office/drawing/2014/main" id="{AA2D7EDB-1642-3BE7-18D0-E07EF8A53E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923870" flipH="1">
            <a:off x="6045279" y="2515958"/>
            <a:ext cx="407172" cy="407172"/>
          </a:xfrm>
          <a:prstGeom prst="rect">
            <a:avLst/>
          </a:prstGeom>
        </p:spPr>
      </p:pic>
      <p:sp>
        <p:nvSpPr>
          <p:cNvPr id="86" name="Прямоугольник 85">
            <a:extLst>
              <a:ext uri="{FF2B5EF4-FFF2-40B4-BE49-F238E27FC236}">
                <a16:creationId xmlns:a16="http://schemas.microsoft.com/office/drawing/2014/main" id="{7CA7B732-4033-AE5B-5755-AABDCD23F440}"/>
              </a:ext>
            </a:extLst>
          </p:cNvPr>
          <p:cNvSpPr/>
          <p:nvPr/>
        </p:nvSpPr>
        <p:spPr>
          <a:xfrm>
            <a:off x="836623" y="2252379"/>
            <a:ext cx="1944289" cy="136429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3727">
              <a:defRPr/>
            </a:pPr>
            <a:r>
              <a:rPr lang="ru-RU" sz="1200" dirty="0">
                <a:solidFill>
                  <a:srgbClr val="00467A"/>
                </a:solidFill>
                <a:latin typeface="Nekst" panose="00000500000000000000" pitchFamily="2" charset="-52"/>
                <a:cs typeface="Arial" panose="020B0604020202020204" pitchFamily="34" charset="0"/>
              </a:rPr>
              <a:t>База данных расширенной интерпретированной информации </a:t>
            </a:r>
            <a:br>
              <a:rPr lang="ru-RU" sz="1200" dirty="0">
                <a:solidFill>
                  <a:srgbClr val="00467A"/>
                </a:solidFill>
                <a:latin typeface="Nekst" panose="00000500000000000000" pitchFamily="2" charset="-52"/>
                <a:cs typeface="Arial" panose="020B0604020202020204" pitchFamily="34" charset="0"/>
              </a:rPr>
            </a:br>
            <a:r>
              <a:rPr lang="ru-RU" sz="1200" dirty="0">
                <a:solidFill>
                  <a:srgbClr val="00467A"/>
                </a:solidFill>
                <a:latin typeface="Nekst" panose="00000500000000000000" pitchFamily="2" charset="-52"/>
                <a:cs typeface="Arial" panose="020B0604020202020204" pitchFamily="34" charset="0"/>
              </a:rPr>
              <a:t>по данным ГИС </a:t>
            </a:r>
            <a:br>
              <a:rPr lang="ru-RU" sz="1200" dirty="0">
                <a:solidFill>
                  <a:srgbClr val="00467A"/>
                </a:solidFill>
                <a:latin typeface="Nekst" panose="00000500000000000000" pitchFamily="2" charset="-52"/>
                <a:cs typeface="Arial" panose="020B0604020202020204" pitchFamily="34" charset="0"/>
              </a:rPr>
            </a:br>
            <a:r>
              <a:rPr lang="ru-RU" sz="1200" dirty="0">
                <a:solidFill>
                  <a:srgbClr val="00467A"/>
                </a:solidFill>
                <a:latin typeface="Nekst" panose="00000500000000000000" pitchFamily="2" charset="-52"/>
                <a:cs typeface="Arial" panose="020B0604020202020204" pitchFamily="34" charset="0"/>
              </a:rPr>
              <a:t>по технологии </a:t>
            </a:r>
          </a:p>
          <a:p>
            <a:pPr defTabSz="743727">
              <a:defRPr/>
            </a:pPr>
            <a:r>
              <a:rPr lang="en-US" sz="1200" dirty="0">
                <a:solidFill>
                  <a:srgbClr val="00467A"/>
                </a:solidFill>
                <a:latin typeface="Nekst" panose="00000500000000000000" pitchFamily="2" charset="-52"/>
                <a:cs typeface="Arial" panose="020B0604020202020204" pitchFamily="34" charset="0"/>
              </a:rPr>
              <a:t>ESKS-</a:t>
            </a:r>
            <a:r>
              <a:rPr lang="ru-RU" sz="1200" dirty="0">
                <a:solidFill>
                  <a:srgbClr val="00467A"/>
                </a:solidFill>
                <a:latin typeface="Nekst" panose="00000500000000000000" pitchFamily="2" charset="-52"/>
                <a:cs typeface="Arial" panose="020B0604020202020204" pitchFamily="34" charset="0"/>
              </a:rPr>
              <a:t>ТАВС </a:t>
            </a:r>
          </a:p>
        </p:txBody>
      </p:sp>
      <p:sp>
        <p:nvSpPr>
          <p:cNvPr id="152" name="Прямоугольник: скругленные углы 151">
            <a:extLst>
              <a:ext uri="{FF2B5EF4-FFF2-40B4-BE49-F238E27FC236}">
                <a16:creationId xmlns:a16="http://schemas.microsoft.com/office/drawing/2014/main" id="{32D367ED-3DE0-EBB5-9D28-0B8BE041D4F2}"/>
              </a:ext>
            </a:extLst>
          </p:cNvPr>
          <p:cNvSpPr/>
          <p:nvPr/>
        </p:nvSpPr>
        <p:spPr>
          <a:xfrm>
            <a:off x="2749461" y="4270376"/>
            <a:ext cx="1362943" cy="208554"/>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87" name="Прямоугольник 86">
            <a:extLst>
              <a:ext uri="{FF2B5EF4-FFF2-40B4-BE49-F238E27FC236}">
                <a16:creationId xmlns:a16="http://schemas.microsoft.com/office/drawing/2014/main" id="{FB8BA064-F06F-A921-970F-0EEF36F29036}"/>
              </a:ext>
            </a:extLst>
          </p:cNvPr>
          <p:cNvSpPr/>
          <p:nvPr/>
        </p:nvSpPr>
        <p:spPr>
          <a:xfrm>
            <a:off x="6578580" y="2252379"/>
            <a:ext cx="1503297" cy="7996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3727">
              <a:defRPr/>
            </a:pPr>
            <a:r>
              <a:rPr lang="ru-RU" sz="1200" dirty="0">
                <a:solidFill>
                  <a:srgbClr val="00467A"/>
                </a:solidFill>
                <a:latin typeface="Nekst" panose="00000500000000000000" pitchFamily="2" charset="-52"/>
                <a:cs typeface="Arial" panose="020B0604020202020204" pitchFamily="34" charset="0"/>
              </a:rPr>
              <a:t>Литолого-фациальное геологическое моделирование</a:t>
            </a:r>
          </a:p>
        </p:txBody>
      </p:sp>
      <p:sp>
        <p:nvSpPr>
          <p:cNvPr id="88" name="Прямоугольник 87">
            <a:extLst>
              <a:ext uri="{FF2B5EF4-FFF2-40B4-BE49-F238E27FC236}">
                <a16:creationId xmlns:a16="http://schemas.microsoft.com/office/drawing/2014/main" id="{488F4B19-19DB-9E3F-1EE4-52EA37432104}"/>
              </a:ext>
            </a:extLst>
          </p:cNvPr>
          <p:cNvSpPr/>
          <p:nvPr/>
        </p:nvSpPr>
        <p:spPr>
          <a:xfrm>
            <a:off x="836623" y="5006904"/>
            <a:ext cx="1735200" cy="4164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3727">
              <a:defRPr/>
            </a:pPr>
            <a:r>
              <a:rPr lang="ru-RU" sz="1200" dirty="0" err="1">
                <a:solidFill>
                  <a:srgbClr val="00467A"/>
                </a:solidFill>
                <a:latin typeface="Nekst" panose="00000500000000000000" pitchFamily="2" charset="-52"/>
                <a:cs typeface="Arial" panose="020B0604020202020204" pitchFamily="34" charset="0"/>
              </a:rPr>
              <a:t>Геомеханическое</a:t>
            </a:r>
            <a:r>
              <a:rPr lang="ru-RU" sz="1200" dirty="0">
                <a:solidFill>
                  <a:srgbClr val="00467A"/>
                </a:solidFill>
                <a:latin typeface="Nekst" panose="00000500000000000000" pitchFamily="2" charset="-52"/>
                <a:cs typeface="Arial" panose="020B0604020202020204" pitchFamily="34" charset="0"/>
              </a:rPr>
              <a:t> моделирование</a:t>
            </a:r>
          </a:p>
        </p:txBody>
      </p:sp>
      <p:sp>
        <p:nvSpPr>
          <p:cNvPr id="89" name="Прямоугольник 88">
            <a:extLst>
              <a:ext uri="{FF2B5EF4-FFF2-40B4-BE49-F238E27FC236}">
                <a16:creationId xmlns:a16="http://schemas.microsoft.com/office/drawing/2014/main" id="{9ACA7C2E-1427-3106-CECC-8CCC7160BEB4}"/>
              </a:ext>
            </a:extLst>
          </p:cNvPr>
          <p:cNvSpPr/>
          <p:nvPr/>
        </p:nvSpPr>
        <p:spPr>
          <a:xfrm>
            <a:off x="6578580" y="4974301"/>
            <a:ext cx="1830587" cy="84710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3727">
              <a:defRPr/>
            </a:pPr>
            <a:r>
              <a:rPr lang="ru-RU" sz="1200" dirty="0">
                <a:solidFill>
                  <a:srgbClr val="00467A"/>
                </a:solidFill>
                <a:latin typeface="Nekst" panose="00000500000000000000" pitchFamily="2" charset="-52"/>
                <a:cs typeface="Arial" panose="020B0604020202020204" pitchFamily="34" charset="0"/>
              </a:rPr>
              <a:t>Структура запасов </a:t>
            </a:r>
            <a:br>
              <a:rPr lang="ru-RU" sz="1200" dirty="0">
                <a:solidFill>
                  <a:srgbClr val="00467A"/>
                </a:solidFill>
                <a:latin typeface="Nekst" panose="00000500000000000000" pitchFamily="2" charset="-52"/>
                <a:cs typeface="Arial" panose="020B0604020202020204" pitchFamily="34" charset="0"/>
              </a:rPr>
            </a:br>
            <a:r>
              <a:rPr lang="ru-RU" sz="1200" dirty="0">
                <a:solidFill>
                  <a:srgbClr val="00467A"/>
                </a:solidFill>
                <a:latin typeface="Nekst" panose="00000500000000000000" pitchFamily="2" charset="-52"/>
                <a:cs typeface="Arial" panose="020B0604020202020204" pitchFamily="34" charset="0"/>
              </a:rPr>
              <a:t>и подсчет запасов по 3</a:t>
            </a:r>
            <a:r>
              <a:rPr lang="en-US" sz="1200" dirty="0">
                <a:solidFill>
                  <a:srgbClr val="00467A"/>
                </a:solidFill>
                <a:latin typeface="Nekst" panose="00000500000000000000" pitchFamily="2" charset="-52"/>
                <a:cs typeface="Arial" panose="020B0604020202020204" pitchFamily="34" charset="0"/>
              </a:rPr>
              <a:t>D </a:t>
            </a:r>
            <a:r>
              <a:rPr lang="ru-RU" sz="1200" dirty="0">
                <a:solidFill>
                  <a:srgbClr val="00467A"/>
                </a:solidFill>
                <a:latin typeface="Nekst" panose="00000500000000000000" pitchFamily="2" charset="-52"/>
                <a:cs typeface="Arial" panose="020B0604020202020204" pitchFamily="34" charset="0"/>
              </a:rPr>
              <a:t>геологической модели</a:t>
            </a:r>
          </a:p>
        </p:txBody>
      </p:sp>
      <p:pic>
        <p:nvPicPr>
          <p:cNvPr id="90" name="Рисунок 89" descr="Стрелка: изгиб против часовой стрелки">
            <a:extLst>
              <a:ext uri="{FF2B5EF4-FFF2-40B4-BE49-F238E27FC236}">
                <a16:creationId xmlns:a16="http://schemas.microsoft.com/office/drawing/2014/main" id="{40F2489F-5A7C-E05E-34F9-2223D2E6C26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5385622">
            <a:off x="6045278" y="3862560"/>
            <a:ext cx="407172" cy="407172"/>
          </a:xfrm>
          <a:prstGeom prst="rect">
            <a:avLst/>
          </a:prstGeom>
        </p:spPr>
      </p:pic>
      <p:grpSp>
        <p:nvGrpSpPr>
          <p:cNvPr id="97" name="Группа 96">
            <a:extLst>
              <a:ext uri="{FF2B5EF4-FFF2-40B4-BE49-F238E27FC236}">
                <a16:creationId xmlns:a16="http://schemas.microsoft.com/office/drawing/2014/main" id="{4145BAF5-4B3E-9AF7-BA4A-8F836E0392C5}"/>
              </a:ext>
            </a:extLst>
          </p:cNvPr>
          <p:cNvGrpSpPr/>
          <p:nvPr/>
        </p:nvGrpSpPr>
        <p:grpSpPr>
          <a:xfrm>
            <a:off x="904324" y="1666062"/>
            <a:ext cx="460130" cy="212923"/>
            <a:chOff x="903642" y="2568704"/>
            <a:chExt cx="345197" cy="212923"/>
          </a:xfrm>
        </p:grpSpPr>
        <p:sp>
          <p:nvSpPr>
            <p:cNvPr id="98" name="Прямоугольник: скругленные углы 97">
              <a:extLst>
                <a:ext uri="{FF2B5EF4-FFF2-40B4-BE49-F238E27FC236}">
                  <a16:creationId xmlns:a16="http://schemas.microsoft.com/office/drawing/2014/main" id="{EB5C8FD7-AEE7-9454-8E97-AD284315CF4B}"/>
                </a:ext>
              </a:extLst>
            </p:cNvPr>
            <p:cNvSpPr/>
            <p:nvPr/>
          </p:nvSpPr>
          <p:spPr>
            <a:xfrm>
              <a:off x="903642" y="2568704"/>
              <a:ext cx="279699" cy="204518"/>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TextBox 98">
              <a:extLst>
                <a:ext uri="{FF2B5EF4-FFF2-40B4-BE49-F238E27FC236}">
                  <a16:creationId xmlns:a16="http://schemas.microsoft.com/office/drawing/2014/main" id="{987CFBB0-D6EB-B646-2BA2-53AF4051BBDB}"/>
                </a:ext>
              </a:extLst>
            </p:cNvPr>
            <p:cNvSpPr txBox="1"/>
            <p:nvPr/>
          </p:nvSpPr>
          <p:spPr>
            <a:xfrm>
              <a:off x="933371" y="2578494"/>
              <a:ext cx="315468" cy="203133"/>
            </a:xfrm>
            <a:prstGeom prst="rect">
              <a:avLst/>
            </a:prstGeom>
            <a:noFill/>
          </p:spPr>
          <p:txBody>
            <a:bodyPr wrap="square">
              <a:spAutoFit/>
            </a:bodyPr>
            <a:lstStyle/>
            <a:p>
              <a:pPr>
                <a:lnSpc>
                  <a:spcPct val="80000"/>
                </a:lnSpc>
              </a:pPr>
              <a:r>
                <a:rPr lang="ru-RU" sz="900" dirty="0">
                  <a:solidFill>
                    <a:schemeClr val="bg1"/>
                  </a:solidFill>
                  <a:latin typeface="Nekst" panose="00000500000000000000" pitchFamily="2" charset="-52"/>
                </a:rPr>
                <a:t>01</a:t>
              </a:r>
              <a:endParaRPr lang="en-US" sz="900" dirty="0">
                <a:solidFill>
                  <a:schemeClr val="bg1"/>
                </a:solidFill>
                <a:latin typeface="Nekst Semi Bold" panose="00000700000000000000" pitchFamily="2" charset="-52"/>
              </a:endParaRPr>
            </a:p>
          </p:txBody>
        </p:sp>
      </p:grpSp>
      <p:grpSp>
        <p:nvGrpSpPr>
          <p:cNvPr id="100" name="Группа 99">
            <a:extLst>
              <a:ext uri="{FF2B5EF4-FFF2-40B4-BE49-F238E27FC236}">
                <a16:creationId xmlns:a16="http://schemas.microsoft.com/office/drawing/2014/main" id="{3CA76060-C922-3331-7A3B-BADB08C7E8F1}"/>
              </a:ext>
            </a:extLst>
          </p:cNvPr>
          <p:cNvGrpSpPr/>
          <p:nvPr/>
        </p:nvGrpSpPr>
        <p:grpSpPr>
          <a:xfrm>
            <a:off x="6691013" y="1666062"/>
            <a:ext cx="450605" cy="212923"/>
            <a:chOff x="903642" y="2568704"/>
            <a:chExt cx="338051" cy="212923"/>
          </a:xfrm>
        </p:grpSpPr>
        <p:sp>
          <p:nvSpPr>
            <p:cNvPr id="101" name="Прямоугольник: скругленные углы 100">
              <a:extLst>
                <a:ext uri="{FF2B5EF4-FFF2-40B4-BE49-F238E27FC236}">
                  <a16:creationId xmlns:a16="http://schemas.microsoft.com/office/drawing/2014/main" id="{8E2BCCA7-4E27-13FE-AE68-F8DC562CCD71}"/>
                </a:ext>
              </a:extLst>
            </p:cNvPr>
            <p:cNvSpPr/>
            <p:nvPr/>
          </p:nvSpPr>
          <p:spPr>
            <a:xfrm>
              <a:off x="903642" y="2568704"/>
              <a:ext cx="279699" cy="204518"/>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TextBox 101">
              <a:extLst>
                <a:ext uri="{FF2B5EF4-FFF2-40B4-BE49-F238E27FC236}">
                  <a16:creationId xmlns:a16="http://schemas.microsoft.com/office/drawing/2014/main" id="{E52D7084-B1EE-1439-0913-E44320EED1BC}"/>
                </a:ext>
              </a:extLst>
            </p:cNvPr>
            <p:cNvSpPr txBox="1"/>
            <p:nvPr/>
          </p:nvSpPr>
          <p:spPr>
            <a:xfrm>
              <a:off x="926225" y="2578494"/>
              <a:ext cx="315468" cy="203133"/>
            </a:xfrm>
            <a:prstGeom prst="rect">
              <a:avLst/>
            </a:prstGeom>
            <a:noFill/>
          </p:spPr>
          <p:txBody>
            <a:bodyPr wrap="square">
              <a:spAutoFit/>
            </a:bodyPr>
            <a:lstStyle/>
            <a:p>
              <a:pPr>
                <a:lnSpc>
                  <a:spcPct val="80000"/>
                </a:lnSpc>
              </a:pPr>
              <a:r>
                <a:rPr lang="ru-RU" sz="900" dirty="0">
                  <a:solidFill>
                    <a:schemeClr val="bg1"/>
                  </a:solidFill>
                  <a:latin typeface="Nekst" panose="00000500000000000000" pitchFamily="2" charset="-52"/>
                </a:rPr>
                <a:t>0</a:t>
              </a:r>
              <a:r>
                <a:rPr lang="en-US" sz="900" dirty="0">
                  <a:solidFill>
                    <a:schemeClr val="bg1"/>
                  </a:solidFill>
                  <a:latin typeface="Nekst" panose="00000500000000000000" pitchFamily="2" charset="-52"/>
                </a:rPr>
                <a:t>2</a:t>
              </a:r>
              <a:endParaRPr lang="en-US" sz="900" dirty="0">
                <a:solidFill>
                  <a:schemeClr val="bg1"/>
                </a:solidFill>
                <a:latin typeface="Nekst Semi Bold" panose="00000700000000000000" pitchFamily="2" charset="-52"/>
              </a:endParaRPr>
            </a:p>
          </p:txBody>
        </p:sp>
      </p:grpSp>
      <p:grpSp>
        <p:nvGrpSpPr>
          <p:cNvPr id="103" name="Группа 102">
            <a:extLst>
              <a:ext uri="{FF2B5EF4-FFF2-40B4-BE49-F238E27FC236}">
                <a16:creationId xmlns:a16="http://schemas.microsoft.com/office/drawing/2014/main" id="{C156C1F8-A78B-E2DB-E066-1796A58731E9}"/>
              </a:ext>
            </a:extLst>
          </p:cNvPr>
          <p:cNvGrpSpPr/>
          <p:nvPr/>
        </p:nvGrpSpPr>
        <p:grpSpPr>
          <a:xfrm>
            <a:off x="912752" y="4229269"/>
            <a:ext cx="441080" cy="212923"/>
            <a:chOff x="903642" y="2568704"/>
            <a:chExt cx="330905" cy="212923"/>
          </a:xfrm>
        </p:grpSpPr>
        <p:sp>
          <p:nvSpPr>
            <p:cNvPr id="105" name="Прямоугольник: скругленные углы 104">
              <a:extLst>
                <a:ext uri="{FF2B5EF4-FFF2-40B4-BE49-F238E27FC236}">
                  <a16:creationId xmlns:a16="http://schemas.microsoft.com/office/drawing/2014/main" id="{72B8F187-2D3A-8394-0108-2EE2AB449F8D}"/>
                </a:ext>
              </a:extLst>
            </p:cNvPr>
            <p:cNvSpPr/>
            <p:nvPr/>
          </p:nvSpPr>
          <p:spPr>
            <a:xfrm>
              <a:off x="903642" y="2568704"/>
              <a:ext cx="279699" cy="204518"/>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TextBox 111">
              <a:extLst>
                <a:ext uri="{FF2B5EF4-FFF2-40B4-BE49-F238E27FC236}">
                  <a16:creationId xmlns:a16="http://schemas.microsoft.com/office/drawing/2014/main" id="{B3D9F970-33FF-D0E5-F768-E18031414BA4}"/>
                </a:ext>
              </a:extLst>
            </p:cNvPr>
            <p:cNvSpPr txBox="1"/>
            <p:nvPr/>
          </p:nvSpPr>
          <p:spPr>
            <a:xfrm>
              <a:off x="919079" y="2578494"/>
              <a:ext cx="315468" cy="203133"/>
            </a:xfrm>
            <a:prstGeom prst="rect">
              <a:avLst/>
            </a:prstGeom>
            <a:noFill/>
          </p:spPr>
          <p:txBody>
            <a:bodyPr wrap="square">
              <a:spAutoFit/>
            </a:bodyPr>
            <a:lstStyle/>
            <a:p>
              <a:pPr>
                <a:lnSpc>
                  <a:spcPct val="80000"/>
                </a:lnSpc>
              </a:pPr>
              <a:r>
                <a:rPr lang="ru-RU" sz="900" dirty="0">
                  <a:solidFill>
                    <a:schemeClr val="bg1"/>
                  </a:solidFill>
                  <a:latin typeface="Nekst" panose="00000500000000000000" pitchFamily="2" charset="-52"/>
                </a:rPr>
                <a:t>0</a:t>
              </a:r>
              <a:r>
                <a:rPr lang="en-US" sz="900" dirty="0">
                  <a:solidFill>
                    <a:schemeClr val="bg1"/>
                  </a:solidFill>
                  <a:latin typeface="Nekst" panose="00000500000000000000" pitchFamily="2" charset="-52"/>
                </a:rPr>
                <a:t>3</a:t>
              </a:r>
              <a:endParaRPr lang="en-US" sz="900" dirty="0">
                <a:solidFill>
                  <a:schemeClr val="bg1"/>
                </a:solidFill>
                <a:latin typeface="Nekst Semi Bold" panose="00000700000000000000" pitchFamily="2" charset="-52"/>
              </a:endParaRPr>
            </a:p>
          </p:txBody>
        </p:sp>
      </p:grpSp>
      <p:grpSp>
        <p:nvGrpSpPr>
          <p:cNvPr id="113" name="Группа 112">
            <a:extLst>
              <a:ext uri="{FF2B5EF4-FFF2-40B4-BE49-F238E27FC236}">
                <a16:creationId xmlns:a16="http://schemas.microsoft.com/office/drawing/2014/main" id="{D61B2708-A235-5D78-058C-D3FAEF07D5E2}"/>
              </a:ext>
            </a:extLst>
          </p:cNvPr>
          <p:cNvGrpSpPr/>
          <p:nvPr/>
        </p:nvGrpSpPr>
        <p:grpSpPr>
          <a:xfrm>
            <a:off x="6699440" y="4229269"/>
            <a:ext cx="441080" cy="212923"/>
            <a:chOff x="903642" y="2568704"/>
            <a:chExt cx="330905" cy="212923"/>
          </a:xfrm>
        </p:grpSpPr>
        <p:sp>
          <p:nvSpPr>
            <p:cNvPr id="115" name="Прямоугольник: скругленные углы 114">
              <a:extLst>
                <a:ext uri="{FF2B5EF4-FFF2-40B4-BE49-F238E27FC236}">
                  <a16:creationId xmlns:a16="http://schemas.microsoft.com/office/drawing/2014/main" id="{1EEF4930-5F2D-F825-700F-383EFC79B402}"/>
                </a:ext>
              </a:extLst>
            </p:cNvPr>
            <p:cNvSpPr/>
            <p:nvPr/>
          </p:nvSpPr>
          <p:spPr>
            <a:xfrm>
              <a:off x="903642" y="2568704"/>
              <a:ext cx="279699" cy="204518"/>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TextBox 115">
              <a:extLst>
                <a:ext uri="{FF2B5EF4-FFF2-40B4-BE49-F238E27FC236}">
                  <a16:creationId xmlns:a16="http://schemas.microsoft.com/office/drawing/2014/main" id="{784B5078-9642-E9FE-1C36-549B84E3F918}"/>
                </a:ext>
              </a:extLst>
            </p:cNvPr>
            <p:cNvSpPr txBox="1"/>
            <p:nvPr/>
          </p:nvSpPr>
          <p:spPr>
            <a:xfrm>
              <a:off x="919079" y="2578494"/>
              <a:ext cx="315468" cy="203133"/>
            </a:xfrm>
            <a:prstGeom prst="rect">
              <a:avLst/>
            </a:prstGeom>
            <a:noFill/>
          </p:spPr>
          <p:txBody>
            <a:bodyPr wrap="square">
              <a:spAutoFit/>
            </a:bodyPr>
            <a:lstStyle/>
            <a:p>
              <a:pPr>
                <a:lnSpc>
                  <a:spcPct val="80000"/>
                </a:lnSpc>
              </a:pPr>
              <a:r>
                <a:rPr lang="ru-RU" sz="900" dirty="0">
                  <a:solidFill>
                    <a:schemeClr val="bg1"/>
                  </a:solidFill>
                  <a:latin typeface="Nekst" panose="00000500000000000000" pitchFamily="2" charset="-52"/>
                </a:rPr>
                <a:t>0</a:t>
              </a:r>
              <a:r>
                <a:rPr lang="en-US" sz="900" dirty="0">
                  <a:solidFill>
                    <a:schemeClr val="bg1"/>
                  </a:solidFill>
                  <a:latin typeface="Nekst" panose="00000500000000000000" pitchFamily="2" charset="-52"/>
                </a:rPr>
                <a:t>4</a:t>
              </a:r>
              <a:endParaRPr lang="en-US" sz="900" dirty="0">
                <a:solidFill>
                  <a:schemeClr val="bg1"/>
                </a:solidFill>
                <a:latin typeface="Nekst Semi Bold" panose="00000700000000000000" pitchFamily="2" charset="-52"/>
              </a:endParaRPr>
            </a:p>
          </p:txBody>
        </p:sp>
      </p:grpSp>
      <p:sp>
        <p:nvSpPr>
          <p:cNvPr id="148" name="Прямоугольник: скругленные углы 147">
            <a:extLst>
              <a:ext uri="{FF2B5EF4-FFF2-40B4-BE49-F238E27FC236}">
                <a16:creationId xmlns:a16="http://schemas.microsoft.com/office/drawing/2014/main" id="{D68AD76C-11F1-8155-B9EE-52116130B859}"/>
              </a:ext>
            </a:extLst>
          </p:cNvPr>
          <p:cNvSpPr/>
          <p:nvPr/>
        </p:nvSpPr>
        <p:spPr>
          <a:xfrm>
            <a:off x="2647950" y="4219074"/>
            <a:ext cx="3205900" cy="2063755"/>
          </a:xfrm>
          <a:prstGeom prst="roundRect">
            <a:avLst>
              <a:gd name="adj" fmla="val 4989"/>
            </a:avLst>
          </a:prstGeom>
          <a:noFill/>
          <a:ln>
            <a:solidFill>
              <a:srgbClr val="03539A">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6" name="Прямоугольник 155">
            <a:extLst>
              <a:ext uri="{FF2B5EF4-FFF2-40B4-BE49-F238E27FC236}">
                <a16:creationId xmlns:a16="http://schemas.microsoft.com/office/drawing/2014/main" id="{725385EA-D1A5-1B4C-140E-2F706C4709F8}"/>
              </a:ext>
            </a:extLst>
          </p:cNvPr>
          <p:cNvSpPr/>
          <p:nvPr/>
        </p:nvSpPr>
        <p:spPr>
          <a:xfrm>
            <a:off x="2780912" y="4296494"/>
            <a:ext cx="1409027" cy="1563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3727">
              <a:defRPr/>
            </a:pPr>
            <a:r>
              <a:rPr lang="ru-RU" sz="900" dirty="0">
                <a:solidFill>
                  <a:schemeClr val="bg1"/>
                </a:solidFill>
                <a:latin typeface="Gilroy" panose="00000500000000000000" pitchFamily="2" charset="-52"/>
                <a:cs typeface="Arial" panose="020B0604020202020204" pitchFamily="34" charset="0"/>
              </a:rPr>
              <a:t>Боковое напряжение</a:t>
            </a:r>
          </a:p>
        </p:txBody>
      </p:sp>
      <p:sp>
        <p:nvSpPr>
          <p:cNvPr id="160" name="Прямоугольник 159">
            <a:extLst>
              <a:ext uri="{FF2B5EF4-FFF2-40B4-BE49-F238E27FC236}">
                <a16:creationId xmlns:a16="http://schemas.microsoft.com/office/drawing/2014/main" id="{CAB80D40-35CA-9FA7-B0C3-FB7315E27AF7}"/>
              </a:ext>
            </a:extLst>
          </p:cNvPr>
          <p:cNvSpPr/>
          <p:nvPr/>
        </p:nvSpPr>
        <p:spPr>
          <a:xfrm>
            <a:off x="2713158" y="5257982"/>
            <a:ext cx="1617714" cy="1563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3727">
              <a:defRPr/>
            </a:pPr>
            <a:r>
              <a:rPr lang="ru-RU" sz="900" dirty="0">
                <a:solidFill>
                  <a:schemeClr val="bg1"/>
                </a:solidFill>
                <a:latin typeface="Gilroy" panose="00000500000000000000" pitchFamily="2" charset="-52"/>
                <a:cs typeface="Arial" panose="020B0604020202020204" pitchFamily="34" charset="0"/>
              </a:rPr>
              <a:t>Коэффициент Пуассона</a:t>
            </a:r>
          </a:p>
        </p:txBody>
      </p:sp>
      <p:sp>
        <p:nvSpPr>
          <p:cNvPr id="177" name="TextBox 176">
            <a:extLst>
              <a:ext uri="{FF2B5EF4-FFF2-40B4-BE49-F238E27FC236}">
                <a16:creationId xmlns:a16="http://schemas.microsoft.com/office/drawing/2014/main" id="{A69CF619-DC68-3A18-FAAF-DDD2106E7524}"/>
              </a:ext>
            </a:extLst>
          </p:cNvPr>
          <p:cNvSpPr txBox="1"/>
          <p:nvPr/>
        </p:nvSpPr>
        <p:spPr>
          <a:xfrm>
            <a:off x="644456" y="437424"/>
            <a:ext cx="9066812" cy="830997"/>
          </a:xfrm>
          <a:prstGeom prst="rect">
            <a:avLst/>
          </a:prstGeom>
          <a:noFill/>
        </p:spPr>
        <p:txBody>
          <a:bodyPr wrap="square">
            <a:spAutoFit/>
          </a:bodyPr>
          <a:lstStyle/>
          <a:p>
            <a:r>
              <a:rPr lang="ru-RU" sz="2400" dirty="0">
                <a:solidFill>
                  <a:srgbClr val="03539A"/>
                </a:solidFill>
                <a:latin typeface="Nekst Semi Bold" panose="00000700000000000000" pitchFamily="2" charset="-52"/>
              </a:rPr>
              <a:t>Отличительные особенности технологии геологического изучения строения месторождений нефти и газа</a:t>
            </a:r>
          </a:p>
        </p:txBody>
      </p:sp>
      <p:sp>
        <p:nvSpPr>
          <p:cNvPr id="4" name="TextBox 3">
            <a:extLst>
              <a:ext uri="{FF2B5EF4-FFF2-40B4-BE49-F238E27FC236}">
                <a16:creationId xmlns:a16="http://schemas.microsoft.com/office/drawing/2014/main" id="{B0322215-4300-A45C-E0B0-99F2BA1F9326}"/>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rgbClr val="0D1A47"/>
              </a:solidFill>
              <a:latin typeface="Nekst" panose="00000500000000000000" pitchFamily="2" charset="-52"/>
            </a:endParaRPr>
          </a:p>
        </p:txBody>
      </p:sp>
      <p:sp>
        <p:nvSpPr>
          <p:cNvPr id="5" name="TextBox 4">
            <a:extLst>
              <a:ext uri="{FF2B5EF4-FFF2-40B4-BE49-F238E27FC236}">
                <a16:creationId xmlns:a16="http://schemas.microsoft.com/office/drawing/2014/main" id="{E6B5919D-639F-B881-23DD-24CD24BFD6BA}"/>
              </a:ext>
            </a:extLst>
          </p:cNvPr>
          <p:cNvSpPr txBox="1"/>
          <p:nvPr/>
        </p:nvSpPr>
        <p:spPr>
          <a:xfrm>
            <a:off x="11352462" y="6403043"/>
            <a:ext cx="320356"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8</a:t>
            </a:r>
            <a:endParaRPr lang="ru-RU" sz="2800" dirty="0">
              <a:solidFill>
                <a:srgbClr val="03539A"/>
              </a:solidFill>
              <a:latin typeface="Nekst Bold" panose="00000800000000000000" pitchFamily="2" charset="-52"/>
            </a:endParaRPr>
          </a:p>
        </p:txBody>
      </p:sp>
      <p:sp>
        <p:nvSpPr>
          <p:cNvPr id="6" name="Прямоугольник: скругленные углы 5">
            <a:extLst>
              <a:ext uri="{FF2B5EF4-FFF2-40B4-BE49-F238E27FC236}">
                <a16:creationId xmlns:a16="http://schemas.microsoft.com/office/drawing/2014/main" id="{6FD7C75D-2D18-76F3-821D-F108D05E417A}"/>
              </a:ext>
            </a:extLst>
          </p:cNvPr>
          <p:cNvSpPr/>
          <p:nvPr/>
        </p:nvSpPr>
        <p:spPr>
          <a:xfrm>
            <a:off x="8456250" y="4320181"/>
            <a:ext cx="3114940" cy="2005201"/>
          </a:xfrm>
          <a:prstGeom prst="roundRect">
            <a:avLst>
              <a:gd name="adj" fmla="val 4989"/>
            </a:avLst>
          </a:prstGeom>
          <a:noFill/>
          <a:ln>
            <a:solidFill>
              <a:srgbClr val="03539A">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60639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кругленные углы 7">
            <a:extLst>
              <a:ext uri="{FF2B5EF4-FFF2-40B4-BE49-F238E27FC236}">
                <a16:creationId xmlns:a16="http://schemas.microsoft.com/office/drawing/2014/main" id="{A2311BBF-31DE-F261-4848-0455913FBBC2}"/>
              </a:ext>
            </a:extLst>
          </p:cNvPr>
          <p:cNvSpPr/>
          <p:nvPr/>
        </p:nvSpPr>
        <p:spPr>
          <a:xfrm>
            <a:off x="-262208" y="486054"/>
            <a:ext cx="350065" cy="782367"/>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9" name="Рисунок 7">
            <a:extLst>
              <a:ext uri="{FF2B5EF4-FFF2-40B4-BE49-F238E27FC236}">
                <a16:creationId xmlns:a16="http://schemas.microsoft.com/office/drawing/2014/main" id="{9F006108-70BD-035E-9A2A-C4C45143F78B}"/>
              </a:ext>
            </a:extLst>
          </p:cNvPr>
          <p:cNvGrpSpPr/>
          <p:nvPr/>
        </p:nvGrpSpPr>
        <p:grpSpPr>
          <a:xfrm>
            <a:off x="10523034" y="397549"/>
            <a:ext cx="1202981" cy="199524"/>
            <a:chOff x="3551339" y="3006890"/>
            <a:chExt cx="5089184" cy="844082"/>
          </a:xfrm>
        </p:grpSpPr>
        <p:sp>
          <p:nvSpPr>
            <p:cNvPr id="10" name="Полилиния: фигура 9">
              <a:extLst>
                <a:ext uri="{FF2B5EF4-FFF2-40B4-BE49-F238E27FC236}">
                  <a16:creationId xmlns:a16="http://schemas.microsoft.com/office/drawing/2014/main" id="{E2A354EB-E38B-98B3-884B-CBD62A3317DE}"/>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7AAC3728-FD9D-787C-B3CC-AF61BF98802F}"/>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12" name="TextBox 11">
            <a:extLst>
              <a:ext uri="{FF2B5EF4-FFF2-40B4-BE49-F238E27FC236}">
                <a16:creationId xmlns:a16="http://schemas.microsoft.com/office/drawing/2014/main" id="{8461EB5B-5111-0641-3879-DD1D7594682F}"/>
              </a:ext>
            </a:extLst>
          </p:cNvPr>
          <p:cNvSpPr txBox="1"/>
          <p:nvPr/>
        </p:nvSpPr>
        <p:spPr>
          <a:xfrm>
            <a:off x="644455" y="437424"/>
            <a:ext cx="8601145" cy="830997"/>
          </a:xfrm>
          <a:prstGeom prst="rect">
            <a:avLst/>
          </a:prstGeom>
          <a:noFill/>
        </p:spPr>
        <p:txBody>
          <a:bodyPr wrap="square">
            <a:spAutoFit/>
          </a:bodyPr>
          <a:lstStyle/>
          <a:p>
            <a:r>
              <a:rPr lang="ru-RU" sz="2400" dirty="0">
                <a:solidFill>
                  <a:srgbClr val="03539A"/>
                </a:solidFill>
                <a:latin typeface="Nekst Semi Bold" panose="00000700000000000000" pitchFamily="2" charset="-52"/>
              </a:rPr>
              <a:t>Технология автоматизированной интерпретации данных ГИС в терригенном разрезе «Методика ТАВС»</a:t>
            </a:r>
          </a:p>
        </p:txBody>
      </p:sp>
      <p:pic>
        <p:nvPicPr>
          <p:cNvPr id="46" name="Рисунок 45">
            <a:extLst>
              <a:ext uri="{FF2B5EF4-FFF2-40B4-BE49-F238E27FC236}">
                <a16:creationId xmlns:a16="http://schemas.microsoft.com/office/drawing/2014/main" id="{8B7B7FA7-31F0-E436-86E3-E6094647E60E}"/>
              </a:ext>
            </a:extLst>
          </p:cNvPr>
          <p:cNvPicPr>
            <a:picLocks noChangeAspect="1"/>
          </p:cNvPicPr>
          <p:nvPr/>
        </p:nvPicPr>
        <p:blipFill rotWithShape="1">
          <a:blip r:embed="rId3">
            <a:extLst>
              <a:ext uri="{28A0092B-C50C-407E-A947-70E740481C1C}">
                <a14:useLocalDpi xmlns:a14="http://schemas.microsoft.com/office/drawing/2010/main" val="0"/>
              </a:ext>
            </a:extLst>
          </a:blip>
          <a:srcRect t="4267" r="396" b="52929"/>
          <a:stretch/>
        </p:blipFill>
        <p:spPr>
          <a:xfrm>
            <a:off x="774700" y="1478699"/>
            <a:ext cx="5477304" cy="1878475"/>
          </a:xfrm>
          <a:custGeom>
            <a:avLst/>
            <a:gdLst>
              <a:gd name="connsiteX0" fmla="*/ 106602 w 5477304"/>
              <a:gd name="connsiteY0" fmla="*/ 0 h 1878475"/>
              <a:gd name="connsiteX1" fmla="*/ 5370701 w 5477304"/>
              <a:gd name="connsiteY1" fmla="*/ 0 h 1878475"/>
              <a:gd name="connsiteX2" fmla="*/ 5477304 w 5477304"/>
              <a:gd name="connsiteY2" fmla="*/ 106603 h 1878475"/>
              <a:gd name="connsiteX3" fmla="*/ 5477304 w 5477304"/>
              <a:gd name="connsiteY3" fmla="*/ 1771872 h 1878475"/>
              <a:gd name="connsiteX4" fmla="*/ 5370701 w 5477304"/>
              <a:gd name="connsiteY4" fmla="*/ 1878475 h 1878475"/>
              <a:gd name="connsiteX5" fmla="*/ 106602 w 5477304"/>
              <a:gd name="connsiteY5" fmla="*/ 1878475 h 1878475"/>
              <a:gd name="connsiteX6" fmla="*/ 8377 w 5477304"/>
              <a:gd name="connsiteY6" fmla="*/ 1813367 h 1878475"/>
              <a:gd name="connsiteX7" fmla="*/ 0 w 5477304"/>
              <a:gd name="connsiteY7" fmla="*/ 1771877 h 1878475"/>
              <a:gd name="connsiteX8" fmla="*/ 0 w 5477304"/>
              <a:gd name="connsiteY8" fmla="*/ 106598 h 1878475"/>
              <a:gd name="connsiteX9" fmla="*/ 8377 w 5477304"/>
              <a:gd name="connsiteY9" fmla="*/ 65108 h 1878475"/>
              <a:gd name="connsiteX10" fmla="*/ 106602 w 5477304"/>
              <a:gd name="connsiteY10" fmla="*/ 0 h 187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7304" h="1878475">
                <a:moveTo>
                  <a:pt x="106602" y="0"/>
                </a:moveTo>
                <a:lnTo>
                  <a:pt x="5370701" y="0"/>
                </a:lnTo>
                <a:cubicBezTo>
                  <a:pt x="5429576" y="0"/>
                  <a:pt x="5477304" y="47728"/>
                  <a:pt x="5477304" y="106603"/>
                </a:cubicBezTo>
                <a:lnTo>
                  <a:pt x="5477304" y="1771872"/>
                </a:lnTo>
                <a:cubicBezTo>
                  <a:pt x="5477304" y="1830747"/>
                  <a:pt x="5429576" y="1878475"/>
                  <a:pt x="5370701" y="1878475"/>
                </a:cubicBezTo>
                <a:lnTo>
                  <a:pt x="106602" y="1878475"/>
                </a:lnTo>
                <a:cubicBezTo>
                  <a:pt x="62446" y="1878475"/>
                  <a:pt x="24560" y="1851628"/>
                  <a:pt x="8377" y="1813367"/>
                </a:cubicBezTo>
                <a:lnTo>
                  <a:pt x="0" y="1771877"/>
                </a:lnTo>
                <a:lnTo>
                  <a:pt x="0" y="106598"/>
                </a:lnTo>
                <a:lnTo>
                  <a:pt x="8377" y="65108"/>
                </a:lnTo>
                <a:cubicBezTo>
                  <a:pt x="24560" y="26847"/>
                  <a:pt x="62446" y="0"/>
                  <a:pt x="106602" y="0"/>
                </a:cubicBezTo>
                <a:close/>
              </a:path>
            </a:pathLst>
          </a:custGeom>
          <a:ln>
            <a:solidFill>
              <a:srgbClr val="03539A">
                <a:alpha val="20000"/>
              </a:srgbClr>
            </a:solidFill>
          </a:ln>
        </p:spPr>
      </p:pic>
      <p:sp>
        <p:nvSpPr>
          <p:cNvPr id="17" name="Прямоугольник: скругленные углы 16">
            <a:extLst>
              <a:ext uri="{FF2B5EF4-FFF2-40B4-BE49-F238E27FC236}">
                <a16:creationId xmlns:a16="http://schemas.microsoft.com/office/drawing/2014/main" id="{AA6F1037-E679-72D0-CF05-E2F5AFAC0A91}"/>
              </a:ext>
            </a:extLst>
          </p:cNvPr>
          <p:cNvSpPr/>
          <p:nvPr/>
        </p:nvSpPr>
        <p:spPr>
          <a:xfrm>
            <a:off x="6388099" y="1459225"/>
            <a:ext cx="1838244" cy="3612808"/>
          </a:xfrm>
          <a:prstGeom prst="roundRect">
            <a:avLst>
              <a:gd name="adj" fmla="val 6759"/>
            </a:avLst>
          </a:prstGeom>
          <a:solidFill>
            <a:srgbClr val="03539A">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скругленные углы 17">
            <a:extLst>
              <a:ext uri="{FF2B5EF4-FFF2-40B4-BE49-F238E27FC236}">
                <a16:creationId xmlns:a16="http://schemas.microsoft.com/office/drawing/2014/main" id="{628BCCC3-366D-861F-FAC9-5BE6AF835566}"/>
              </a:ext>
            </a:extLst>
          </p:cNvPr>
          <p:cNvSpPr/>
          <p:nvPr/>
        </p:nvSpPr>
        <p:spPr>
          <a:xfrm>
            <a:off x="8530770" y="1464887"/>
            <a:ext cx="3258108" cy="3612808"/>
          </a:xfrm>
          <a:prstGeom prst="roundRect">
            <a:avLst>
              <a:gd name="adj" fmla="val 5785"/>
            </a:avLst>
          </a:prstGeom>
          <a:solidFill>
            <a:srgbClr val="03539A">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скругленные углы 20">
            <a:extLst>
              <a:ext uri="{FF2B5EF4-FFF2-40B4-BE49-F238E27FC236}">
                <a16:creationId xmlns:a16="http://schemas.microsoft.com/office/drawing/2014/main" id="{D5D182BD-5F54-9E8B-A076-CA8726F433A2}"/>
              </a:ext>
            </a:extLst>
          </p:cNvPr>
          <p:cNvSpPr/>
          <p:nvPr/>
        </p:nvSpPr>
        <p:spPr>
          <a:xfrm>
            <a:off x="4723347" y="5350412"/>
            <a:ext cx="1026978" cy="208554"/>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22" name="Прямоугольник: скругленные углы 21">
            <a:extLst>
              <a:ext uri="{FF2B5EF4-FFF2-40B4-BE49-F238E27FC236}">
                <a16:creationId xmlns:a16="http://schemas.microsoft.com/office/drawing/2014/main" id="{C5183A91-5BD2-1A00-4633-E7C61CC4EDE2}"/>
              </a:ext>
            </a:extLst>
          </p:cNvPr>
          <p:cNvSpPr/>
          <p:nvPr/>
        </p:nvSpPr>
        <p:spPr>
          <a:xfrm>
            <a:off x="701810" y="5350412"/>
            <a:ext cx="1026978" cy="208554"/>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24" name="TextBox 23">
            <a:extLst>
              <a:ext uri="{FF2B5EF4-FFF2-40B4-BE49-F238E27FC236}">
                <a16:creationId xmlns:a16="http://schemas.microsoft.com/office/drawing/2014/main" id="{A6867E56-21D6-03B3-87B4-1BEDF29B4671}"/>
              </a:ext>
            </a:extLst>
          </p:cNvPr>
          <p:cNvSpPr txBox="1"/>
          <p:nvPr/>
        </p:nvSpPr>
        <p:spPr>
          <a:xfrm>
            <a:off x="776039" y="5335740"/>
            <a:ext cx="889807"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bg1"/>
                </a:solidFill>
                <a:effectLst/>
                <a:uLnTx/>
                <a:uFillTx/>
                <a:latin typeface="Nekst Bold" panose="00000800000000000000" pitchFamily="2" charset="-52"/>
                <a:cs typeface="Arial" panose="020B0604020202020204" pitchFamily="34" charset="0"/>
              </a:rPr>
              <a:t>Назначение</a:t>
            </a:r>
          </a:p>
        </p:txBody>
      </p:sp>
      <p:sp>
        <p:nvSpPr>
          <p:cNvPr id="25" name="TextBox 24">
            <a:extLst>
              <a:ext uri="{FF2B5EF4-FFF2-40B4-BE49-F238E27FC236}">
                <a16:creationId xmlns:a16="http://schemas.microsoft.com/office/drawing/2014/main" id="{B78D31A7-4136-6DEC-7E13-189BAA193D81}"/>
              </a:ext>
            </a:extLst>
          </p:cNvPr>
          <p:cNvSpPr txBox="1"/>
          <p:nvPr/>
        </p:nvSpPr>
        <p:spPr>
          <a:xfrm>
            <a:off x="776038" y="5635745"/>
            <a:ext cx="3233987" cy="50783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Для непрерывной послойной обработки комплекса кривых каротажа во всем интервале терригенного разреза скважины</a:t>
            </a:r>
          </a:p>
        </p:txBody>
      </p:sp>
      <p:sp>
        <p:nvSpPr>
          <p:cNvPr id="27" name="TextBox 26">
            <a:extLst>
              <a:ext uri="{FF2B5EF4-FFF2-40B4-BE49-F238E27FC236}">
                <a16:creationId xmlns:a16="http://schemas.microsoft.com/office/drawing/2014/main" id="{6303BAA4-519F-200D-DAD6-D3EF42E3567D}"/>
              </a:ext>
            </a:extLst>
          </p:cNvPr>
          <p:cNvSpPr txBox="1"/>
          <p:nvPr/>
        </p:nvSpPr>
        <p:spPr>
          <a:xfrm>
            <a:off x="4758739" y="5345265"/>
            <a:ext cx="959990"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bg1"/>
                </a:solidFill>
                <a:effectLst/>
                <a:uLnTx/>
                <a:uFillTx/>
                <a:latin typeface="Nekst Semi Bold" panose="00000700000000000000" pitchFamily="2" charset="-52"/>
                <a:cs typeface="Arial" panose="020B0604020202020204" pitchFamily="34" charset="0"/>
              </a:rPr>
              <a:t>Особенности</a:t>
            </a:r>
          </a:p>
        </p:txBody>
      </p:sp>
      <p:sp>
        <p:nvSpPr>
          <p:cNvPr id="29" name="TextBox 28">
            <a:extLst>
              <a:ext uri="{FF2B5EF4-FFF2-40B4-BE49-F238E27FC236}">
                <a16:creationId xmlns:a16="http://schemas.microsoft.com/office/drawing/2014/main" id="{08CD828A-53EC-D49B-ECD6-57768C3B6830}"/>
              </a:ext>
            </a:extLst>
          </p:cNvPr>
          <p:cNvSpPr txBox="1"/>
          <p:nvPr/>
        </p:nvSpPr>
        <p:spPr>
          <a:xfrm>
            <a:off x="4758738" y="5635746"/>
            <a:ext cx="2997849" cy="507831"/>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Реализует запатентованный алгоритм, </a:t>
            </a:r>
            <a:b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b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в основе которого лежат результаты собственных научно-исследовательских работ авторов</a:t>
            </a:r>
          </a:p>
        </p:txBody>
      </p:sp>
      <p:sp>
        <p:nvSpPr>
          <p:cNvPr id="31" name="TextBox 30">
            <a:extLst>
              <a:ext uri="{FF2B5EF4-FFF2-40B4-BE49-F238E27FC236}">
                <a16:creationId xmlns:a16="http://schemas.microsoft.com/office/drawing/2014/main" id="{461CE13F-D9EC-8140-26AA-F3E21457E27D}"/>
              </a:ext>
            </a:extLst>
          </p:cNvPr>
          <p:cNvSpPr txBox="1"/>
          <p:nvPr/>
        </p:nvSpPr>
        <p:spPr>
          <a:xfrm>
            <a:off x="8560265" y="5635746"/>
            <a:ext cx="3439582" cy="784830"/>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В основе интеллектуального алгоритма технологии </a:t>
            </a:r>
          </a:p>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ТАВС лежат обобщенные петрофизические модели, </a:t>
            </a:r>
          </a:p>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разработанные на основе изучения закономерностей </a:t>
            </a:r>
          </a:p>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изменения адсорбционных и фильтрационно-</a:t>
            </a:r>
          </a:p>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tx1">
                    <a:lumMod val="85000"/>
                    <a:lumOff val="15000"/>
                  </a:schemeClr>
                </a:solidFill>
                <a:effectLst/>
                <a:uLnTx/>
                <a:uFillTx/>
                <a:latin typeface="Gilroy" panose="00000500000000000000" pitchFamily="2" charset="-52"/>
                <a:cs typeface="Arial" panose="020B0604020202020204" pitchFamily="34" charset="0"/>
              </a:rPr>
              <a:t>ёмкостных свойств горных пород</a:t>
            </a:r>
          </a:p>
        </p:txBody>
      </p:sp>
      <p:sp>
        <p:nvSpPr>
          <p:cNvPr id="34" name="Прямоугольник: скругленные углы 33">
            <a:extLst>
              <a:ext uri="{FF2B5EF4-FFF2-40B4-BE49-F238E27FC236}">
                <a16:creationId xmlns:a16="http://schemas.microsoft.com/office/drawing/2014/main" id="{1BFF4D5D-6851-205F-B32C-3DC466FC209A}"/>
              </a:ext>
            </a:extLst>
          </p:cNvPr>
          <p:cNvSpPr/>
          <p:nvPr/>
        </p:nvSpPr>
        <p:spPr>
          <a:xfrm>
            <a:off x="8524873" y="5350412"/>
            <a:ext cx="1104900" cy="208554"/>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35" name="TextBox 34">
            <a:extLst>
              <a:ext uri="{FF2B5EF4-FFF2-40B4-BE49-F238E27FC236}">
                <a16:creationId xmlns:a16="http://schemas.microsoft.com/office/drawing/2014/main" id="{B8513233-15A9-0BD2-4715-F2C76F104D1E}"/>
              </a:ext>
            </a:extLst>
          </p:cNvPr>
          <p:cNvSpPr txBox="1"/>
          <p:nvPr/>
        </p:nvSpPr>
        <p:spPr>
          <a:xfrm>
            <a:off x="8560265" y="5335740"/>
            <a:ext cx="1104900" cy="230832"/>
          </a:xfrm>
          <a:prstGeom prst="rect">
            <a:avLst/>
          </a:prstGeom>
          <a:noFill/>
        </p:spPr>
        <p:txBody>
          <a:bodyPr wrap="square">
            <a:spAutoFit/>
          </a:bodyPr>
          <a:lstStyle/>
          <a:p>
            <a:pPr marL="0" marR="0" lvl="0" indent="0" defTabSz="743727" rtl="0" eaLnBrk="1" fontAlgn="auto" latinLnBrk="0" hangingPunct="1">
              <a:lnSpc>
                <a:spcPct val="100000"/>
              </a:lnSpc>
              <a:spcBef>
                <a:spcPts val="0"/>
              </a:spcBef>
              <a:spcAft>
                <a:spcPts val="0"/>
              </a:spcAft>
              <a:buClrTx/>
              <a:buSzTx/>
              <a:buFontTx/>
              <a:buNone/>
              <a:tabLst/>
              <a:defRPr/>
            </a:pPr>
            <a:r>
              <a:rPr kumimoji="0" lang="ru-RU" sz="900" i="0" u="none" strike="noStrike" kern="1200" cap="none" spc="0" normalizeH="0" baseline="0" noProof="0" dirty="0">
                <a:ln>
                  <a:noFill/>
                </a:ln>
                <a:solidFill>
                  <a:schemeClr val="bg1"/>
                </a:solidFill>
                <a:effectLst/>
                <a:uLnTx/>
                <a:uFillTx/>
                <a:latin typeface="Nekst Semi Bold" panose="00000700000000000000" pitchFamily="2" charset="-52"/>
                <a:cs typeface="Arial" panose="020B0604020202020204" pitchFamily="34" charset="0"/>
              </a:rPr>
              <a:t>Преимущество</a:t>
            </a:r>
          </a:p>
        </p:txBody>
      </p:sp>
      <p:pic>
        <p:nvPicPr>
          <p:cNvPr id="41" name="Рисунок 40">
            <a:extLst>
              <a:ext uri="{FF2B5EF4-FFF2-40B4-BE49-F238E27FC236}">
                <a16:creationId xmlns:a16="http://schemas.microsoft.com/office/drawing/2014/main" id="{3BB36BB6-E60A-5157-889A-5CD6573397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835" y="3357173"/>
            <a:ext cx="5292830" cy="1814528"/>
          </a:xfrm>
          <a:prstGeom prst="rect">
            <a:avLst/>
          </a:prstGeom>
        </p:spPr>
      </p:pic>
      <p:sp>
        <p:nvSpPr>
          <p:cNvPr id="44" name="Прямоугольник: скругленные углы 43">
            <a:extLst>
              <a:ext uri="{FF2B5EF4-FFF2-40B4-BE49-F238E27FC236}">
                <a16:creationId xmlns:a16="http://schemas.microsoft.com/office/drawing/2014/main" id="{5AC72C60-F9A8-4208-088B-E1F9C33FB5AD}"/>
              </a:ext>
            </a:extLst>
          </p:cNvPr>
          <p:cNvSpPr/>
          <p:nvPr/>
        </p:nvSpPr>
        <p:spPr>
          <a:xfrm>
            <a:off x="774699" y="3457265"/>
            <a:ext cx="5477305" cy="1615032"/>
          </a:xfrm>
          <a:prstGeom prst="roundRect">
            <a:avLst>
              <a:gd name="adj" fmla="val 7041"/>
            </a:avLst>
          </a:prstGeom>
          <a:noFill/>
          <a:ln>
            <a:solidFill>
              <a:srgbClr val="03539A">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TextBox 46">
            <a:extLst>
              <a:ext uri="{FF2B5EF4-FFF2-40B4-BE49-F238E27FC236}">
                <a16:creationId xmlns:a16="http://schemas.microsoft.com/office/drawing/2014/main" id="{8D123E8A-07FE-9D75-9D1B-E2DA4B90A750}"/>
              </a:ext>
            </a:extLst>
          </p:cNvPr>
          <p:cNvSpPr txBox="1"/>
          <p:nvPr/>
        </p:nvSpPr>
        <p:spPr>
          <a:xfrm>
            <a:off x="6529274" y="1653932"/>
            <a:ext cx="1545616" cy="253916"/>
          </a:xfrm>
          <a:prstGeom prst="rect">
            <a:avLst/>
          </a:prstGeom>
          <a:noFill/>
        </p:spPr>
        <p:txBody>
          <a:bodyPr wrap="none" rtlCol="0">
            <a:spAutoFit/>
          </a:bodyPr>
          <a:lstStyle/>
          <a:p>
            <a:r>
              <a:rPr lang="ru-RU" sz="1050" dirty="0">
                <a:solidFill>
                  <a:srgbClr val="03539A"/>
                </a:solidFill>
                <a:latin typeface="Nekst Semi Bold" panose="00000700000000000000" pitchFamily="2" charset="-52"/>
              </a:rPr>
              <a:t>Исходный комплекс</a:t>
            </a:r>
          </a:p>
        </p:txBody>
      </p:sp>
      <p:sp>
        <p:nvSpPr>
          <p:cNvPr id="50" name="TextBox 49">
            <a:extLst>
              <a:ext uri="{FF2B5EF4-FFF2-40B4-BE49-F238E27FC236}">
                <a16:creationId xmlns:a16="http://schemas.microsoft.com/office/drawing/2014/main" id="{E616BC8B-2B03-5B30-D217-24EAAAC822C3}"/>
              </a:ext>
            </a:extLst>
          </p:cNvPr>
          <p:cNvSpPr txBox="1"/>
          <p:nvPr/>
        </p:nvSpPr>
        <p:spPr>
          <a:xfrm>
            <a:off x="8698223" y="1630557"/>
            <a:ext cx="1662635" cy="253916"/>
          </a:xfrm>
          <a:prstGeom prst="rect">
            <a:avLst/>
          </a:prstGeom>
          <a:noFill/>
        </p:spPr>
        <p:txBody>
          <a:bodyPr wrap="none" rtlCol="0">
            <a:spAutoFit/>
          </a:bodyPr>
          <a:lstStyle/>
          <a:p>
            <a:r>
              <a:rPr lang="ru-RU" sz="1050" dirty="0">
                <a:solidFill>
                  <a:srgbClr val="03539A"/>
                </a:solidFill>
                <a:latin typeface="Nekst Semi Bold" panose="00000700000000000000" pitchFamily="2" charset="-52"/>
              </a:rPr>
              <a:t>Выходные параметры</a:t>
            </a:r>
          </a:p>
        </p:txBody>
      </p:sp>
      <p:sp>
        <p:nvSpPr>
          <p:cNvPr id="51" name="TextBox 50">
            <a:extLst>
              <a:ext uri="{FF2B5EF4-FFF2-40B4-BE49-F238E27FC236}">
                <a16:creationId xmlns:a16="http://schemas.microsoft.com/office/drawing/2014/main" id="{B3D14865-30FF-A446-94C4-CEB7704D30F9}"/>
              </a:ext>
            </a:extLst>
          </p:cNvPr>
          <p:cNvSpPr txBox="1"/>
          <p:nvPr/>
        </p:nvSpPr>
        <p:spPr>
          <a:xfrm>
            <a:off x="6529274" y="2733183"/>
            <a:ext cx="1345240" cy="230832"/>
          </a:xfrm>
          <a:prstGeom prst="rect">
            <a:avLst/>
          </a:prstGeom>
          <a:noFill/>
        </p:spPr>
        <p:txBody>
          <a:bodyPr wrap="none" rtlCol="0">
            <a:spAutoFit/>
          </a:bodyPr>
          <a:lstStyle/>
          <a:p>
            <a:r>
              <a:rPr lang="ru-RU" sz="900" dirty="0">
                <a:solidFill>
                  <a:srgbClr val="03539A"/>
                </a:solidFill>
                <a:latin typeface="Nekst Semi Bold" panose="00000700000000000000" pitchFamily="2" charset="-52"/>
              </a:rPr>
              <a:t>УЭС (ИК, БК, БКЗ…)</a:t>
            </a:r>
          </a:p>
        </p:txBody>
      </p:sp>
      <p:sp>
        <p:nvSpPr>
          <p:cNvPr id="59" name="TextBox 58">
            <a:extLst>
              <a:ext uri="{FF2B5EF4-FFF2-40B4-BE49-F238E27FC236}">
                <a16:creationId xmlns:a16="http://schemas.microsoft.com/office/drawing/2014/main" id="{CE48D1D2-70B2-1D33-686A-634F3DC40DCD}"/>
              </a:ext>
            </a:extLst>
          </p:cNvPr>
          <p:cNvSpPr txBox="1"/>
          <p:nvPr/>
        </p:nvSpPr>
        <p:spPr>
          <a:xfrm>
            <a:off x="6529274" y="3066165"/>
            <a:ext cx="364202" cy="230832"/>
          </a:xfrm>
          <a:prstGeom prst="rect">
            <a:avLst/>
          </a:prstGeom>
          <a:noFill/>
        </p:spPr>
        <p:txBody>
          <a:bodyPr wrap="none" rtlCol="0">
            <a:spAutoFit/>
          </a:bodyPr>
          <a:lstStyle/>
          <a:p>
            <a:r>
              <a:rPr lang="ru-RU" sz="900" dirty="0">
                <a:solidFill>
                  <a:srgbClr val="03539A"/>
                </a:solidFill>
                <a:latin typeface="Nekst Semi Bold" panose="00000700000000000000" pitchFamily="2" charset="-52"/>
              </a:rPr>
              <a:t>ПС</a:t>
            </a:r>
          </a:p>
        </p:txBody>
      </p:sp>
      <p:sp>
        <p:nvSpPr>
          <p:cNvPr id="62" name="TextBox 61">
            <a:extLst>
              <a:ext uri="{FF2B5EF4-FFF2-40B4-BE49-F238E27FC236}">
                <a16:creationId xmlns:a16="http://schemas.microsoft.com/office/drawing/2014/main" id="{FA2D2B31-8CA6-60E7-43F0-D1DA8BA75FF7}"/>
              </a:ext>
            </a:extLst>
          </p:cNvPr>
          <p:cNvSpPr txBox="1"/>
          <p:nvPr/>
        </p:nvSpPr>
        <p:spPr>
          <a:xfrm>
            <a:off x="6529274" y="3399147"/>
            <a:ext cx="338554" cy="230832"/>
          </a:xfrm>
          <a:prstGeom prst="rect">
            <a:avLst/>
          </a:prstGeom>
          <a:noFill/>
        </p:spPr>
        <p:txBody>
          <a:bodyPr wrap="none" rtlCol="0">
            <a:spAutoFit/>
          </a:bodyPr>
          <a:lstStyle/>
          <a:p>
            <a:r>
              <a:rPr lang="ru-RU" sz="900" dirty="0">
                <a:solidFill>
                  <a:srgbClr val="03539A"/>
                </a:solidFill>
                <a:latin typeface="Nekst Semi Bold" panose="00000700000000000000" pitchFamily="2" charset="-52"/>
              </a:rPr>
              <a:t>ГК</a:t>
            </a:r>
          </a:p>
        </p:txBody>
      </p:sp>
      <p:sp>
        <p:nvSpPr>
          <p:cNvPr id="63" name="TextBox 62">
            <a:extLst>
              <a:ext uri="{FF2B5EF4-FFF2-40B4-BE49-F238E27FC236}">
                <a16:creationId xmlns:a16="http://schemas.microsoft.com/office/drawing/2014/main" id="{DE83AC8B-4B45-FA19-F2BB-2E74D87F60C3}"/>
              </a:ext>
            </a:extLst>
          </p:cNvPr>
          <p:cNvSpPr txBox="1"/>
          <p:nvPr/>
        </p:nvSpPr>
        <p:spPr>
          <a:xfrm>
            <a:off x="6529274" y="3732127"/>
            <a:ext cx="1035861" cy="230832"/>
          </a:xfrm>
          <a:prstGeom prst="rect">
            <a:avLst/>
          </a:prstGeom>
          <a:noFill/>
        </p:spPr>
        <p:txBody>
          <a:bodyPr wrap="none" rtlCol="0">
            <a:spAutoFit/>
          </a:bodyPr>
          <a:lstStyle/>
          <a:p>
            <a:r>
              <a:rPr lang="en-US" sz="900" dirty="0">
                <a:solidFill>
                  <a:srgbClr val="03539A"/>
                </a:solidFill>
                <a:latin typeface="Nekst Semi Bold" panose="00000700000000000000" pitchFamily="2" charset="-52"/>
              </a:rPr>
              <a:t>W</a:t>
            </a:r>
            <a:r>
              <a:rPr lang="ru-RU" sz="900" dirty="0" err="1">
                <a:solidFill>
                  <a:srgbClr val="03539A"/>
                </a:solidFill>
                <a:latin typeface="Nekst Semi Bold" panose="00000700000000000000" pitchFamily="2" charset="-52"/>
              </a:rPr>
              <a:t>нк</a:t>
            </a:r>
            <a:r>
              <a:rPr lang="ru-RU" sz="900" dirty="0">
                <a:solidFill>
                  <a:srgbClr val="03539A"/>
                </a:solidFill>
                <a:latin typeface="Nekst Semi Bold" panose="00000700000000000000" pitchFamily="2" charset="-52"/>
              </a:rPr>
              <a:t>, АК, </a:t>
            </a:r>
            <a:r>
              <a:rPr lang="ru-RU" sz="900" dirty="0" err="1">
                <a:solidFill>
                  <a:srgbClr val="03539A"/>
                </a:solidFill>
                <a:latin typeface="Nekst Semi Bold" panose="00000700000000000000" pitchFamily="2" charset="-52"/>
              </a:rPr>
              <a:t>ГГКп</a:t>
            </a:r>
            <a:endParaRPr lang="ru-RU" sz="900" dirty="0">
              <a:solidFill>
                <a:srgbClr val="03539A"/>
              </a:solidFill>
              <a:latin typeface="Nekst Semi Bold" panose="00000700000000000000" pitchFamily="2" charset="-52"/>
            </a:endParaRPr>
          </a:p>
        </p:txBody>
      </p:sp>
      <p:pic>
        <p:nvPicPr>
          <p:cNvPr id="66" name="Рисунок 65">
            <a:extLst>
              <a:ext uri="{FF2B5EF4-FFF2-40B4-BE49-F238E27FC236}">
                <a16:creationId xmlns:a16="http://schemas.microsoft.com/office/drawing/2014/main" id="{13F3151B-C931-C664-FDCC-AB97FD4B0A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1947" y="3070866"/>
            <a:ext cx="165829" cy="301507"/>
          </a:xfrm>
          <a:prstGeom prst="rect">
            <a:avLst/>
          </a:prstGeom>
        </p:spPr>
      </p:pic>
      <p:sp>
        <p:nvSpPr>
          <p:cNvPr id="67" name="TextBox 66">
            <a:extLst>
              <a:ext uri="{FF2B5EF4-FFF2-40B4-BE49-F238E27FC236}">
                <a16:creationId xmlns:a16="http://schemas.microsoft.com/office/drawing/2014/main" id="{6B3A54F9-4930-4298-65A8-8AC6F4A2B5AD}"/>
              </a:ext>
            </a:extLst>
          </p:cNvPr>
          <p:cNvSpPr txBox="1"/>
          <p:nvPr/>
        </p:nvSpPr>
        <p:spPr>
          <a:xfrm>
            <a:off x="8698223" y="1978298"/>
            <a:ext cx="2981524" cy="230832"/>
          </a:xfrm>
          <a:prstGeom prst="rect">
            <a:avLst/>
          </a:prstGeom>
          <a:noFill/>
        </p:spPr>
        <p:txBody>
          <a:bodyPr wrap="square" rtlCol="0">
            <a:spAutoFit/>
          </a:bodyPr>
          <a:lstStyle/>
          <a:p>
            <a:r>
              <a:rPr lang="ru-RU" sz="900" dirty="0">
                <a:solidFill>
                  <a:srgbClr val="03539A"/>
                </a:solidFill>
                <a:latin typeface="Nekst Semi Bold" panose="00000700000000000000" pitchFamily="2" charset="-52"/>
              </a:rPr>
              <a:t>Структурно-минералогическая модель</a:t>
            </a:r>
          </a:p>
        </p:txBody>
      </p:sp>
      <p:sp>
        <p:nvSpPr>
          <p:cNvPr id="68" name="TextBox 67">
            <a:extLst>
              <a:ext uri="{FF2B5EF4-FFF2-40B4-BE49-F238E27FC236}">
                <a16:creationId xmlns:a16="http://schemas.microsoft.com/office/drawing/2014/main" id="{0DCDBC2D-4A58-BC49-0C63-E94003E82307}"/>
              </a:ext>
            </a:extLst>
          </p:cNvPr>
          <p:cNvSpPr txBox="1"/>
          <p:nvPr/>
        </p:nvSpPr>
        <p:spPr>
          <a:xfrm>
            <a:off x="8698223" y="2418560"/>
            <a:ext cx="1487908" cy="230832"/>
          </a:xfrm>
          <a:prstGeom prst="rect">
            <a:avLst/>
          </a:prstGeom>
          <a:noFill/>
        </p:spPr>
        <p:txBody>
          <a:bodyPr wrap="none" rtlCol="0">
            <a:spAutoFit/>
          </a:bodyPr>
          <a:lstStyle/>
          <a:p>
            <a:r>
              <a:rPr lang="ru-RU" sz="900" dirty="0">
                <a:solidFill>
                  <a:srgbClr val="03539A"/>
                </a:solidFill>
                <a:latin typeface="Nekst Semi Bold" panose="00000700000000000000" pitchFamily="2" charset="-52"/>
              </a:rPr>
              <a:t>Флюидальная модель</a:t>
            </a:r>
          </a:p>
        </p:txBody>
      </p:sp>
      <p:sp>
        <p:nvSpPr>
          <p:cNvPr id="69" name="TextBox 68">
            <a:extLst>
              <a:ext uri="{FF2B5EF4-FFF2-40B4-BE49-F238E27FC236}">
                <a16:creationId xmlns:a16="http://schemas.microsoft.com/office/drawing/2014/main" id="{A9E68FD2-1FBA-9148-31A6-C72F75A4A0BF}"/>
              </a:ext>
            </a:extLst>
          </p:cNvPr>
          <p:cNvSpPr txBox="1"/>
          <p:nvPr/>
        </p:nvSpPr>
        <p:spPr>
          <a:xfrm>
            <a:off x="8698223" y="2884770"/>
            <a:ext cx="2531521" cy="230832"/>
          </a:xfrm>
          <a:prstGeom prst="rect">
            <a:avLst/>
          </a:prstGeom>
          <a:noFill/>
        </p:spPr>
        <p:txBody>
          <a:bodyPr wrap="square" rtlCol="0">
            <a:spAutoFit/>
          </a:bodyPr>
          <a:lstStyle/>
          <a:p>
            <a:r>
              <a:rPr lang="ru-RU" sz="900" dirty="0">
                <a:solidFill>
                  <a:srgbClr val="03539A"/>
                </a:solidFill>
                <a:latin typeface="Nekst Semi Bold" panose="00000700000000000000" pitchFamily="2" charset="-52"/>
              </a:rPr>
              <a:t>Фильтрационные свойства коллекторов</a:t>
            </a:r>
          </a:p>
        </p:txBody>
      </p:sp>
      <p:sp>
        <p:nvSpPr>
          <p:cNvPr id="70" name="TextBox 69">
            <a:extLst>
              <a:ext uri="{FF2B5EF4-FFF2-40B4-BE49-F238E27FC236}">
                <a16:creationId xmlns:a16="http://schemas.microsoft.com/office/drawing/2014/main" id="{E3F7433D-E8C0-7EC9-02C0-659FED1BDE0E}"/>
              </a:ext>
            </a:extLst>
          </p:cNvPr>
          <p:cNvSpPr txBox="1"/>
          <p:nvPr/>
        </p:nvSpPr>
        <p:spPr>
          <a:xfrm>
            <a:off x="8698223" y="3254745"/>
            <a:ext cx="3164052" cy="230832"/>
          </a:xfrm>
          <a:prstGeom prst="rect">
            <a:avLst/>
          </a:prstGeom>
          <a:noFill/>
        </p:spPr>
        <p:txBody>
          <a:bodyPr wrap="square" rtlCol="0">
            <a:spAutoFit/>
          </a:bodyPr>
          <a:lstStyle/>
          <a:p>
            <a:r>
              <a:rPr lang="ru-RU" sz="900" dirty="0">
                <a:solidFill>
                  <a:srgbClr val="03539A"/>
                </a:solidFill>
                <a:latin typeface="Nekst Semi Bold" panose="00000700000000000000" pitchFamily="2" charset="-52"/>
              </a:rPr>
              <a:t>Прогнозные кривые профиля притока продукции</a:t>
            </a:r>
          </a:p>
        </p:txBody>
      </p:sp>
      <p:sp>
        <p:nvSpPr>
          <p:cNvPr id="71" name="TextBox 70">
            <a:extLst>
              <a:ext uri="{FF2B5EF4-FFF2-40B4-BE49-F238E27FC236}">
                <a16:creationId xmlns:a16="http://schemas.microsoft.com/office/drawing/2014/main" id="{E81D7157-F94D-B494-7652-F8DD92C83AF5}"/>
              </a:ext>
            </a:extLst>
          </p:cNvPr>
          <p:cNvSpPr txBox="1"/>
          <p:nvPr/>
        </p:nvSpPr>
        <p:spPr>
          <a:xfrm>
            <a:off x="8694557" y="4588077"/>
            <a:ext cx="1544012" cy="230832"/>
          </a:xfrm>
          <a:prstGeom prst="rect">
            <a:avLst/>
          </a:prstGeom>
          <a:noFill/>
        </p:spPr>
        <p:txBody>
          <a:bodyPr wrap="none" rtlCol="0">
            <a:spAutoFit/>
          </a:bodyPr>
          <a:lstStyle/>
          <a:p>
            <a:r>
              <a:rPr lang="ru-RU" sz="900" dirty="0">
                <a:solidFill>
                  <a:srgbClr val="03539A"/>
                </a:solidFill>
                <a:latin typeface="Nekst Semi Bold" panose="00000700000000000000" pitchFamily="2" charset="-52"/>
              </a:rPr>
              <a:t>Теоретические кривые</a:t>
            </a:r>
          </a:p>
        </p:txBody>
      </p:sp>
      <p:sp>
        <p:nvSpPr>
          <p:cNvPr id="72" name="TextBox 71">
            <a:extLst>
              <a:ext uri="{FF2B5EF4-FFF2-40B4-BE49-F238E27FC236}">
                <a16:creationId xmlns:a16="http://schemas.microsoft.com/office/drawing/2014/main" id="{8AA98DEE-967A-E803-6B2C-FE403BB6478A}"/>
              </a:ext>
            </a:extLst>
          </p:cNvPr>
          <p:cNvSpPr txBox="1"/>
          <p:nvPr/>
        </p:nvSpPr>
        <p:spPr>
          <a:xfrm>
            <a:off x="8694557" y="4748482"/>
            <a:ext cx="2127505" cy="215444"/>
          </a:xfrm>
          <a:prstGeom prst="rect">
            <a:avLst/>
          </a:prstGeom>
          <a:noFill/>
        </p:spPr>
        <p:txBody>
          <a:bodyPr wrap="none" rtlCol="0">
            <a:spAutoFit/>
          </a:bodyPr>
          <a:lstStyle/>
          <a:p>
            <a:r>
              <a:rPr lang="ru-RU" sz="800" dirty="0">
                <a:solidFill>
                  <a:schemeClr val="tx1">
                    <a:lumMod val="85000"/>
                    <a:lumOff val="15000"/>
                  </a:schemeClr>
                </a:solidFill>
                <a:latin typeface="Nekst" panose="00000500000000000000" pitchFamily="2" charset="-52"/>
              </a:rPr>
              <a:t>УЭС и ПС для Кв=100%, </a:t>
            </a:r>
            <a:r>
              <a:rPr lang="en-US" sz="800" dirty="0">
                <a:solidFill>
                  <a:schemeClr val="tx1">
                    <a:lumMod val="85000"/>
                    <a:lumOff val="15000"/>
                  </a:schemeClr>
                </a:solidFill>
                <a:latin typeface="Nekst" panose="00000500000000000000" pitchFamily="2" charset="-52"/>
              </a:rPr>
              <a:t>DT</a:t>
            </a:r>
            <a:r>
              <a:rPr lang="ru-RU" sz="800" dirty="0">
                <a:solidFill>
                  <a:schemeClr val="tx1">
                    <a:lumMod val="85000"/>
                    <a:lumOff val="15000"/>
                  </a:schemeClr>
                </a:solidFill>
                <a:latin typeface="Nekst" panose="00000500000000000000" pitchFamily="2" charset="-52"/>
              </a:rPr>
              <a:t>, </a:t>
            </a:r>
            <a:r>
              <a:rPr lang="en-US" sz="800" dirty="0">
                <a:solidFill>
                  <a:schemeClr val="tx1">
                    <a:lumMod val="85000"/>
                    <a:lumOff val="15000"/>
                  </a:schemeClr>
                </a:solidFill>
                <a:latin typeface="Nekst" panose="00000500000000000000" pitchFamily="2" charset="-52"/>
              </a:rPr>
              <a:t>RHOB, W</a:t>
            </a:r>
            <a:endParaRPr lang="ru-RU" sz="800" dirty="0">
              <a:solidFill>
                <a:schemeClr val="tx1">
                  <a:lumMod val="85000"/>
                  <a:lumOff val="15000"/>
                </a:schemeClr>
              </a:solidFill>
              <a:latin typeface="Nekst" panose="00000500000000000000" pitchFamily="2" charset="-52"/>
            </a:endParaRPr>
          </a:p>
        </p:txBody>
      </p:sp>
      <p:sp>
        <p:nvSpPr>
          <p:cNvPr id="73" name="TextBox 72">
            <a:extLst>
              <a:ext uri="{FF2B5EF4-FFF2-40B4-BE49-F238E27FC236}">
                <a16:creationId xmlns:a16="http://schemas.microsoft.com/office/drawing/2014/main" id="{F4FB9203-40EC-C943-4952-5020A2B1DD64}"/>
              </a:ext>
            </a:extLst>
          </p:cNvPr>
          <p:cNvSpPr txBox="1"/>
          <p:nvPr/>
        </p:nvSpPr>
        <p:spPr>
          <a:xfrm>
            <a:off x="8698223" y="3407456"/>
            <a:ext cx="1407758" cy="215444"/>
          </a:xfrm>
          <a:prstGeom prst="rect">
            <a:avLst/>
          </a:prstGeom>
          <a:noFill/>
        </p:spPr>
        <p:txBody>
          <a:bodyPr wrap="none" rtlCol="0">
            <a:spAutoFit/>
          </a:bodyPr>
          <a:lstStyle/>
          <a:p>
            <a:r>
              <a:rPr lang="ru-RU" sz="800" dirty="0">
                <a:solidFill>
                  <a:schemeClr val="tx1">
                    <a:lumMod val="85000"/>
                    <a:lumOff val="15000"/>
                  </a:schemeClr>
                </a:solidFill>
                <a:latin typeface="Nekst" panose="00000500000000000000" pitchFamily="2" charset="-52"/>
              </a:rPr>
              <a:t>Оценка обводненности</a:t>
            </a:r>
          </a:p>
        </p:txBody>
      </p:sp>
      <p:sp>
        <p:nvSpPr>
          <p:cNvPr id="75" name="TextBox 74">
            <a:extLst>
              <a:ext uri="{FF2B5EF4-FFF2-40B4-BE49-F238E27FC236}">
                <a16:creationId xmlns:a16="http://schemas.microsoft.com/office/drawing/2014/main" id="{D32820FF-63AE-4E3E-C478-C555F1B00987}"/>
              </a:ext>
            </a:extLst>
          </p:cNvPr>
          <p:cNvSpPr txBox="1"/>
          <p:nvPr/>
        </p:nvSpPr>
        <p:spPr>
          <a:xfrm>
            <a:off x="8698223" y="3022890"/>
            <a:ext cx="1430200" cy="215444"/>
          </a:xfrm>
          <a:prstGeom prst="rect">
            <a:avLst/>
          </a:prstGeom>
          <a:noFill/>
        </p:spPr>
        <p:txBody>
          <a:bodyPr wrap="none" rtlCol="0">
            <a:spAutoFit/>
          </a:bodyPr>
          <a:lstStyle/>
          <a:p>
            <a:r>
              <a:rPr lang="ru-RU" sz="800" dirty="0" err="1">
                <a:solidFill>
                  <a:schemeClr val="tx1">
                    <a:lumMod val="85000"/>
                    <a:lumOff val="15000"/>
                  </a:schemeClr>
                </a:solidFill>
                <a:latin typeface="Nekst" panose="00000500000000000000" pitchFamily="2" charset="-52"/>
              </a:rPr>
              <a:t>Кпр</a:t>
            </a:r>
            <a:r>
              <a:rPr lang="ru-RU" sz="800" dirty="0">
                <a:solidFill>
                  <a:schemeClr val="tx1">
                    <a:lumMod val="85000"/>
                    <a:lumOff val="15000"/>
                  </a:schemeClr>
                </a:solidFill>
                <a:latin typeface="Nekst" panose="00000500000000000000" pitchFamily="2" charset="-52"/>
              </a:rPr>
              <a:t>, </a:t>
            </a:r>
            <a:r>
              <a:rPr lang="ru-RU" sz="800" dirty="0" err="1">
                <a:solidFill>
                  <a:schemeClr val="tx1">
                    <a:lumMod val="85000"/>
                    <a:lumOff val="15000"/>
                  </a:schemeClr>
                </a:solidFill>
                <a:latin typeface="Nekst" panose="00000500000000000000" pitchFamily="2" charset="-52"/>
              </a:rPr>
              <a:t>Кпр.в</a:t>
            </a:r>
            <a:r>
              <a:rPr lang="ru-RU" sz="800" dirty="0">
                <a:solidFill>
                  <a:schemeClr val="tx1">
                    <a:lumMod val="85000"/>
                    <a:lumOff val="15000"/>
                  </a:schemeClr>
                </a:solidFill>
                <a:latin typeface="Nekst" panose="00000500000000000000" pitchFamily="2" charset="-52"/>
              </a:rPr>
              <a:t>, </a:t>
            </a:r>
            <a:r>
              <a:rPr lang="ru-RU" sz="800" dirty="0" err="1">
                <a:solidFill>
                  <a:schemeClr val="tx1">
                    <a:lumMod val="85000"/>
                    <a:lumOff val="15000"/>
                  </a:schemeClr>
                </a:solidFill>
                <a:latin typeface="Nekst" panose="00000500000000000000" pitchFamily="2" charset="-52"/>
              </a:rPr>
              <a:t>Кпр.г</a:t>
            </a:r>
            <a:r>
              <a:rPr lang="ru-RU" sz="800" dirty="0">
                <a:solidFill>
                  <a:schemeClr val="tx1">
                    <a:lumMod val="85000"/>
                    <a:lumOff val="15000"/>
                  </a:schemeClr>
                </a:solidFill>
                <a:latin typeface="Nekst" panose="00000500000000000000" pitchFamily="2" charset="-52"/>
              </a:rPr>
              <a:t>, </a:t>
            </a:r>
            <a:r>
              <a:rPr lang="ru-RU" sz="800" dirty="0" err="1">
                <a:solidFill>
                  <a:schemeClr val="tx1">
                    <a:lumMod val="85000"/>
                    <a:lumOff val="15000"/>
                  </a:schemeClr>
                </a:solidFill>
                <a:latin typeface="Nekst" panose="00000500000000000000" pitchFamily="2" charset="-52"/>
              </a:rPr>
              <a:t>Кпр.н</a:t>
            </a:r>
            <a:endParaRPr lang="ru-RU" sz="800" dirty="0">
              <a:solidFill>
                <a:schemeClr val="tx1">
                  <a:lumMod val="85000"/>
                  <a:lumOff val="15000"/>
                </a:schemeClr>
              </a:solidFill>
              <a:latin typeface="Nekst" panose="00000500000000000000" pitchFamily="2" charset="-52"/>
            </a:endParaRPr>
          </a:p>
        </p:txBody>
      </p:sp>
      <p:sp>
        <p:nvSpPr>
          <p:cNvPr id="80" name="TextBox 79">
            <a:extLst>
              <a:ext uri="{FF2B5EF4-FFF2-40B4-BE49-F238E27FC236}">
                <a16:creationId xmlns:a16="http://schemas.microsoft.com/office/drawing/2014/main" id="{6FDCB809-F719-BB02-0B7B-028E90986448}"/>
              </a:ext>
            </a:extLst>
          </p:cNvPr>
          <p:cNvSpPr txBox="1"/>
          <p:nvPr/>
        </p:nvSpPr>
        <p:spPr>
          <a:xfrm>
            <a:off x="8698223" y="2148770"/>
            <a:ext cx="1960793" cy="215444"/>
          </a:xfrm>
          <a:prstGeom prst="rect">
            <a:avLst/>
          </a:prstGeom>
          <a:noFill/>
        </p:spPr>
        <p:txBody>
          <a:bodyPr wrap="none" rtlCol="0">
            <a:spAutoFit/>
          </a:bodyPr>
          <a:lstStyle/>
          <a:p>
            <a:r>
              <a:rPr lang="ru-RU" sz="800" dirty="0" err="1">
                <a:solidFill>
                  <a:schemeClr val="tx1">
                    <a:lumMod val="85000"/>
                    <a:lumOff val="15000"/>
                  </a:schemeClr>
                </a:solidFill>
                <a:latin typeface="Nekst" panose="00000500000000000000" pitchFamily="2" charset="-52"/>
              </a:rPr>
              <a:t>Кпес</a:t>
            </a:r>
            <a:r>
              <a:rPr lang="ru-RU" sz="800" dirty="0">
                <a:solidFill>
                  <a:schemeClr val="tx1">
                    <a:lumMod val="85000"/>
                    <a:lumOff val="15000"/>
                  </a:schemeClr>
                </a:solidFill>
                <a:latin typeface="Nekst" panose="00000500000000000000" pitchFamily="2" charset="-52"/>
              </a:rPr>
              <a:t>, Кал, </a:t>
            </a:r>
            <a:r>
              <a:rPr lang="ru-RU" sz="800" dirty="0" err="1">
                <a:solidFill>
                  <a:schemeClr val="tx1">
                    <a:lumMod val="85000"/>
                    <a:lumOff val="15000"/>
                  </a:schemeClr>
                </a:solidFill>
                <a:latin typeface="Nekst" panose="00000500000000000000" pitchFamily="2" charset="-52"/>
              </a:rPr>
              <a:t>Кгл</a:t>
            </a:r>
            <a:r>
              <a:rPr lang="ru-RU" sz="800" dirty="0">
                <a:solidFill>
                  <a:schemeClr val="tx1">
                    <a:lumMod val="85000"/>
                    <a:lumOff val="15000"/>
                  </a:schemeClr>
                </a:solidFill>
                <a:latin typeface="Nekst" panose="00000500000000000000" pitchFamily="2" charset="-52"/>
              </a:rPr>
              <a:t>, </a:t>
            </a:r>
            <a:r>
              <a:rPr lang="ru-RU" sz="800" dirty="0" err="1">
                <a:solidFill>
                  <a:schemeClr val="tx1">
                    <a:lumMod val="85000"/>
                    <a:lumOff val="15000"/>
                  </a:schemeClr>
                </a:solidFill>
                <a:latin typeface="Nekst" panose="00000500000000000000" pitchFamily="2" charset="-52"/>
              </a:rPr>
              <a:t>Ккарб</a:t>
            </a:r>
            <a:r>
              <a:rPr lang="ru-RU" sz="800" dirty="0">
                <a:solidFill>
                  <a:schemeClr val="tx1">
                    <a:lumMod val="85000"/>
                    <a:lumOff val="15000"/>
                  </a:schemeClr>
                </a:solidFill>
                <a:latin typeface="Nekst" panose="00000500000000000000" pitchFamily="2" charset="-52"/>
              </a:rPr>
              <a:t>, </a:t>
            </a:r>
            <a:r>
              <a:rPr lang="ru-RU" sz="800" dirty="0" err="1">
                <a:solidFill>
                  <a:schemeClr val="tx1">
                    <a:lumMod val="85000"/>
                    <a:lumOff val="15000"/>
                  </a:schemeClr>
                </a:solidFill>
                <a:latin typeface="Nekst" panose="00000500000000000000" pitchFamily="2" charset="-52"/>
              </a:rPr>
              <a:t>Куголь</a:t>
            </a:r>
            <a:r>
              <a:rPr lang="ru-RU" sz="800" dirty="0">
                <a:solidFill>
                  <a:schemeClr val="tx1">
                    <a:lumMod val="85000"/>
                    <a:lumOff val="15000"/>
                  </a:schemeClr>
                </a:solidFill>
                <a:latin typeface="Nekst" panose="00000500000000000000" pitchFamily="2" charset="-52"/>
              </a:rPr>
              <a:t>, </a:t>
            </a:r>
            <a:r>
              <a:rPr lang="ru-RU" sz="800" dirty="0" err="1">
                <a:solidFill>
                  <a:schemeClr val="tx1">
                    <a:lumMod val="85000"/>
                    <a:lumOff val="15000"/>
                  </a:schemeClr>
                </a:solidFill>
                <a:latin typeface="Nekst" panose="00000500000000000000" pitchFamily="2" charset="-52"/>
              </a:rPr>
              <a:t>Кп</a:t>
            </a:r>
            <a:endParaRPr lang="ru-RU" sz="800" dirty="0">
              <a:solidFill>
                <a:schemeClr val="tx1">
                  <a:lumMod val="85000"/>
                  <a:lumOff val="15000"/>
                </a:schemeClr>
              </a:solidFill>
              <a:latin typeface="Nekst" panose="00000500000000000000" pitchFamily="2" charset="-52"/>
            </a:endParaRPr>
          </a:p>
        </p:txBody>
      </p:sp>
      <p:sp>
        <p:nvSpPr>
          <p:cNvPr id="81" name="TextBox 80">
            <a:extLst>
              <a:ext uri="{FF2B5EF4-FFF2-40B4-BE49-F238E27FC236}">
                <a16:creationId xmlns:a16="http://schemas.microsoft.com/office/drawing/2014/main" id="{ACA707E8-0A5B-DDBA-3329-6CFE9B7A558D}"/>
              </a:ext>
            </a:extLst>
          </p:cNvPr>
          <p:cNvSpPr txBox="1"/>
          <p:nvPr/>
        </p:nvSpPr>
        <p:spPr>
          <a:xfrm>
            <a:off x="8698223" y="2578966"/>
            <a:ext cx="1297150" cy="215444"/>
          </a:xfrm>
          <a:prstGeom prst="rect">
            <a:avLst/>
          </a:prstGeom>
          <a:noFill/>
        </p:spPr>
        <p:txBody>
          <a:bodyPr wrap="none" rtlCol="0">
            <a:spAutoFit/>
          </a:bodyPr>
          <a:lstStyle/>
          <a:p>
            <a:r>
              <a:rPr lang="ru-RU" sz="800" dirty="0" err="1">
                <a:solidFill>
                  <a:schemeClr val="tx1">
                    <a:lumMod val="85000"/>
                    <a:lumOff val="15000"/>
                  </a:schemeClr>
                </a:solidFill>
                <a:latin typeface="Nekst" panose="00000500000000000000" pitchFamily="2" charset="-52"/>
              </a:rPr>
              <a:t>Кв.св</a:t>
            </a:r>
            <a:r>
              <a:rPr lang="ru-RU" sz="800" dirty="0">
                <a:solidFill>
                  <a:schemeClr val="tx1">
                    <a:lumMod val="85000"/>
                    <a:lumOff val="15000"/>
                  </a:schemeClr>
                </a:solidFill>
                <a:latin typeface="Nekst" panose="00000500000000000000" pitchFamily="2" charset="-52"/>
              </a:rPr>
              <a:t>, Кв, Кг, </a:t>
            </a:r>
            <a:r>
              <a:rPr lang="ru-RU" sz="800" dirty="0" err="1">
                <a:solidFill>
                  <a:schemeClr val="tx1">
                    <a:lumMod val="85000"/>
                    <a:lumOff val="15000"/>
                  </a:schemeClr>
                </a:solidFill>
                <a:latin typeface="Nekst" panose="00000500000000000000" pitchFamily="2" charset="-52"/>
              </a:rPr>
              <a:t>Кн</a:t>
            </a:r>
            <a:r>
              <a:rPr lang="ru-RU" sz="800" dirty="0">
                <a:solidFill>
                  <a:schemeClr val="tx1">
                    <a:lumMod val="85000"/>
                    <a:lumOff val="15000"/>
                  </a:schemeClr>
                </a:solidFill>
                <a:latin typeface="Nekst" panose="00000500000000000000" pitchFamily="2" charset="-52"/>
              </a:rPr>
              <a:t>, </a:t>
            </a:r>
            <a:r>
              <a:rPr lang="ru-RU" sz="800" dirty="0" err="1">
                <a:solidFill>
                  <a:schemeClr val="tx1">
                    <a:lumMod val="85000"/>
                    <a:lumOff val="15000"/>
                  </a:schemeClr>
                </a:solidFill>
                <a:latin typeface="Nekst" panose="00000500000000000000" pitchFamily="2" charset="-52"/>
              </a:rPr>
              <a:t>Кно</a:t>
            </a:r>
            <a:endParaRPr lang="ru-RU" sz="800" dirty="0">
              <a:solidFill>
                <a:schemeClr val="tx1">
                  <a:lumMod val="85000"/>
                  <a:lumOff val="15000"/>
                </a:schemeClr>
              </a:solidFill>
              <a:latin typeface="Nekst" panose="00000500000000000000" pitchFamily="2" charset="-52"/>
            </a:endParaRPr>
          </a:p>
        </p:txBody>
      </p:sp>
      <p:cxnSp>
        <p:nvCxnSpPr>
          <p:cNvPr id="84" name="Прямая соединительная линия 83">
            <a:extLst>
              <a:ext uri="{FF2B5EF4-FFF2-40B4-BE49-F238E27FC236}">
                <a16:creationId xmlns:a16="http://schemas.microsoft.com/office/drawing/2014/main" id="{F4DF18D5-1C18-63F6-0519-E685323F0BA2}"/>
              </a:ext>
            </a:extLst>
          </p:cNvPr>
          <p:cNvCxnSpPr>
            <a:cxnSpLocks/>
          </p:cNvCxnSpPr>
          <p:nvPr/>
        </p:nvCxnSpPr>
        <p:spPr>
          <a:xfrm>
            <a:off x="6573724" y="3015090"/>
            <a:ext cx="1292641" cy="0"/>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a:extLst>
              <a:ext uri="{FF2B5EF4-FFF2-40B4-BE49-F238E27FC236}">
                <a16:creationId xmlns:a16="http://schemas.microsoft.com/office/drawing/2014/main" id="{EE6F318F-6362-E17B-F212-ECDA0C292B66}"/>
              </a:ext>
            </a:extLst>
          </p:cNvPr>
          <p:cNvCxnSpPr>
            <a:cxnSpLocks/>
          </p:cNvCxnSpPr>
          <p:nvPr/>
        </p:nvCxnSpPr>
        <p:spPr>
          <a:xfrm>
            <a:off x="6573724" y="3348072"/>
            <a:ext cx="1292641" cy="0"/>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a:extLst>
              <a:ext uri="{FF2B5EF4-FFF2-40B4-BE49-F238E27FC236}">
                <a16:creationId xmlns:a16="http://schemas.microsoft.com/office/drawing/2014/main" id="{3CDCD9DC-421F-1F46-636B-BDBF56C254EC}"/>
              </a:ext>
            </a:extLst>
          </p:cNvPr>
          <p:cNvCxnSpPr>
            <a:cxnSpLocks/>
          </p:cNvCxnSpPr>
          <p:nvPr/>
        </p:nvCxnSpPr>
        <p:spPr>
          <a:xfrm>
            <a:off x="6573724" y="3681054"/>
            <a:ext cx="1292641" cy="0"/>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cxnSp>
        <p:nvCxnSpPr>
          <p:cNvPr id="104" name="Прямая соединительная линия 103">
            <a:extLst>
              <a:ext uri="{FF2B5EF4-FFF2-40B4-BE49-F238E27FC236}">
                <a16:creationId xmlns:a16="http://schemas.microsoft.com/office/drawing/2014/main" id="{402D1C13-59DE-D01A-3F37-AD8CAE464E8C}"/>
              </a:ext>
            </a:extLst>
          </p:cNvPr>
          <p:cNvCxnSpPr>
            <a:cxnSpLocks/>
          </p:cNvCxnSpPr>
          <p:nvPr/>
        </p:nvCxnSpPr>
        <p:spPr>
          <a:xfrm>
            <a:off x="8813340" y="2418560"/>
            <a:ext cx="2641241" cy="0"/>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cxnSp>
        <p:nvCxnSpPr>
          <p:cNvPr id="107" name="Прямая соединительная линия 106">
            <a:extLst>
              <a:ext uri="{FF2B5EF4-FFF2-40B4-BE49-F238E27FC236}">
                <a16:creationId xmlns:a16="http://schemas.microsoft.com/office/drawing/2014/main" id="{A4C25CD0-E61D-40F6-5A13-24AB7F077C37}"/>
              </a:ext>
            </a:extLst>
          </p:cNvPr>
          <p:cNvCxnSpPr>
            <a:cxnSpLocks/>
          </p:cNvCxnSpPr>
          <p:nvPr/>
        </p:nvCxnSpPr>
        <p:spPr>
          <a:xfrm>
            <a:off x="8785360" y="2851402"/>
            <a:ext cx="2641241" cy="0"/>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cxnSp>
        <p:nvCxnSpPr>
          <p:cNvPr id="108" name="Прямая соединительная линия 107">
            <a:extLst>
              <a:ext uri="{FF2B5EF4-FFF2-40B4-BE49-F238E27FC236}">
                <a16:creationId xmlns:a16="http://schemas.microsoft.com/office/drawing/2014/main" id="{5B6F81A6-B0DB-3D7F-60CF-952A90106358}"/>
              </a:ext>
            </a:extLst>
          </p:cNvPr>
          <p:cNvCxnSpPr>
            <a:cxnSpLocks/>
          </p:cNvCxnSpPr>
          <p:nvPr/>
        </p:nvCxnSpPr>
        <p:spPr>
          <a:xfrm>
            <a:off x="8785359" y="3282088"/>
            <a:ext cx="2641241" cy="0"/>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cxnSp>
        <p:nvCxnSpPr>
          <p:cNvPr id="109" name="Прямая соединительная линия 108">
            <a:extLst>
              <a:ext uri="{FF2B5EF4-FFF2-40B4-BE49-F238E27FC236}">
                <a16:creationId xmlns:a16="http://schemas.microsoft.com/office/drawing/2014/main" id="{E914AA6F-B249-0333-E7A8-58C5C316B5BA}"/>
              </a:ext>
            </a:extLst>
          </p:cNvPr>
          <p:cNvCxnSpPr>
            <a:cxnSpLocks/>
          </p:cNvCxnSpPr>
          <p:nvPr/>
        </p:nvCxnSpPr>
        <p:spPr>
          <a:xfrm>
            <a:off x="8781692" y="4588077"/>
            <a:ext cx="2641241" cy="0"/>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19B344C-EB7C-68AF-4C92-B262774DCFE5}"/>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rgbClr val="0D1A47"/>
              </a:solidFill>
              <a:latin typeface="Nekst" panose="00000500000000000000" pitchFamily="2" charset="-52"/>
            </a:endParaRPr>
          </a:p>
        </p:txBody>
      </p:sp>
      <p:sp>
        <p:nvSpPr>
          <p:cNvPr id="3" name="TextBox 2">
            <a:extLst>
              <a:ext uri="{FF2B5EF4-FFF2-40B4-BE49-F238E27FC236}">
                <a16:creationId xmlns:a16="http://schemas.microsoft.com/office/drawing/2014/main" id="{0BC64606-327C-318F-C412-E0517C49EA83}"/>
              </a:ext>
            </a:extLst>
          </p:cNvPr>
          <p:cNvSpPr txBox="1"/>
          <p:nvPr/>
        </p:nvSpPr>
        <p:spPr>
          <a:xfrm>
            <a:off x="11132456" y="6403043"/>
            <a:ext cx="540362"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10</a:t>
            </a:r>
            <a:endParaRPr lang="ru-RU" sz="2800" dirty="0">
              <a:solidFill>
                <a:srgbClr val="03539A"/>
              </a:solidFill>
              <a:latin typeface="Nekst Bold" panose="00000800000000000000" pitchFamily="2" charset="-52"/>
            </a:endParaRPr>
          </a:p>
        </p:txBody>
      </p:sp>
      <p:sp>
        <p:nvSpPr>
          <p:cNvPr id="4" name="TextBox 3">
            <a:extLst>
              <a:ext uri="{FF2B5EF4-FFF2-40B4-BE49-F238E27FC236}">
                <a16:creationId xmlns:a16="http://schemas.microsoft.com/office/drawing/2014/main" id="{3887EA90-1AAF-8750-8760-B5FEDB13639C}"/>
              </a:ext>
            </a:extLst>
          </p:cNvPr>
          <p:cNvSpPr txBox="1"/>
          <p:nvPr/>
        </p:nvSpPr>
        <p:spPr>
          <a:xfrm>
            <a:off x="8697836" y="3637757"/>
            <a:ext cx="2981524" cy="230832"/>
          </a:xfrm>
          <a:prstGeom prst="rect">
            <a:avLst/>
          </a:prstGeom>
          <a:noFill/>
        </p:spPr>
        <p:txBody>
          <a:bodyPr wrap="square" rtlCol="0">
            <a:spAutoFit/>
          </a:bodyPr>
          <a:lstStyle/>
          <a:p>
            <a:r>
              <a:rPr lang="ru-RU" sz="900" dirty="0">
                <a:solidFill>
                  <a:srgbClr val="03539A"/>
                </a:solidFill>
                <a:latin typeface="Nekst Semi Bold" panose="00000700000000000000" pitchFamily="2" charset="-52"/>
              </a:rPr>
              <a:t>Механические и скоростные свойства пород</a:t>
            </a:r>
          </a:p>
        </p:txBody>
      </p:sp>
      <p:sp>
        <p:nvSpPr>
          <p:cNvPr id="5" name="TextBox 4">
            <a:extLst>
              <a:ext uri="{FF2B5EF4-FFF2-40B4-BE49-F238E27FC236}">
                <a16:creationId xmlns:a16="http://schemas.microsoft.com/office/drawing/2014/main" id="{B71F8662-4027-0C1D-E9D3-E69607E42B0B}"/>
              </a:ext>
            </a:extLst>
          </p:cNvPr>
          <p:cNvSpPr txBox="1"/>
          <p:nvPr/>
        </p:nvSpPr>
        <p:spPr>
          <a:xfrm>
            <a:off x="8697836" y="4183453"/>
            <a:ext cx="752129" cy="230832"/>
          </a:xfrm>
          <a:prstGeom prst="rect">
            <a:avLst/>
          </a:prstGeom>
          <a:noFill/>
        </p:spPr>
        <p:txBody>
          <a:bodyPr wrap="none" rtlCol="0">
            <a:spAutoFit/>
          </a:bodyPr>
          <a:lstStyle/>
          <a:p>
            <a:r>
              <a:rPr lang="ru-RU" sz="900" dirty="0">
                <a:solidFill>
                  <a:srgbClr val="03539A"/>
                </a:solidFill>
                <a:latin typeface="Nekst Semi Bold" panose="00000700000000000000" pitchFamily="2" charset="-52"/>
              </a:rPr>
              <a:t>Давления</a:t>
            </a:r>
          </a:p>
        </p:txBody>
      </p:sp>
      <p:sp>
        <p:nvSpPr>
          <p:cNvPr id="6" name="TextBox 5">
            <a:extLst>
              <a:ext uri="{FF2B5EF4-FFF2-40B4-BE49-F238E27FC236}">
                <a16:creationId xmlns:a16="http://schemas.microsoft.com/office/drawing/2014/main" id="{44DA4609-2668-C527-DC61-03A3074B8D85}"/>
              </a:ext>
            </a:extLst>
          </p:cNvPr>
          <p:cNvSpPr txBox="1"/>
          <p:nvPr/>
        </p:nvSpPr>
        <p:spPr>
          <a:xfrm>
            <a:off x="8697836" y="3808229"/>
            <a:ext cx="2249334" cy="338554"/>
          </a:xfrm>
          <a:prstGeom prst="rect">
            <a:avLst/>
          </a:prstGeom>
          <a:noFill/>
        </p:spPr>
        <p:txBody>
          <a:bodyPr wrap="none" rtlCol="0">
            <a:spAutoFit/>
          </a:bodyPr>
          <a:lstStyle/>
          <a:p>
            <a:r>
              <a:rPr lang="ru-RU" sz="800" dirty="0">
                <a:solidFill>
                  <a:schemeClr val="tx1">
                    <a:lumMod val="85000"/>
                    <a:lumOff val="15000"/>
                  </a:schemeClr>
                </a:solidFill>
                <a:latin typeface="Nekst" panose="00000500000000000000" pitchFamily="2" charset="-52"/>
              </a:rPr>
              <a:t>коэффициент Пуассона,  модуль Юнга, </a:t>
            </a:r>
            <a:br>
              <a:rPr lang="ru-RU" sz="800" dirty="0">
                <a:solidFill>
                  <a:schemeClr val="tx1">
                    <a:lumMod val="85000"/>
                    <a:lumOff val="15000"/>
                  </a:schemeClr>
                </a:solidFill>
                <a:latin typeface="Nekst" panose="00000500000000000000" pitchFamily="2" charset="-52"/>
              </a:rPr>
            </a:br>
            <a:r>
              <a:rPr lang="ru-RU" sz="800" dirty="0" err="1">
                <a:solidFill>
                  <a:schemeClr val="tx1">
                    <a:lumMod val="85000"/>
                    <a:lumOff val="15000"/>
                  </a:schemeClr>
                </a:solidFill>
                <a:latin typeface="Nekst" panose="00000500000000000000" pitchFamily="2" charset="-52"/>
              </a:rPr>
              <a:t>Vp</a:t>
            </a:r>
            <a:r>
              <a:rPr lang="ru-RU" sz="800" dirty="0">
                <a:solidFill>
                  <a:schemeClr val="tx1">
                    <a:lumMod val="85000"/>
                    <a:lumOff val="15000"/>
                  </a:schemeClr>
                </a:solidFill>
                <a:latin typeface="Nekst" panose="00000500000000000000" pitchFamily="2" charset="-52"/>
              </a:rPr>
              <a:t>, </a:t>
            </a:r>
            <a:r>
              <a:rPr lang="ru-RU" sz="800" dirty="0" err="1">
                <a:solidFill>
                  <a:schemeClr val="tx1">
                    <a:lumMod val="85000"/>
                    <a:lumOff val="15000"/>
                  </a:schemeClr>
                </a:solidFill>
                <a:latin typeface="Nekst" panose="00000500000000000000" pitchFamily="2" charset="-52"/>
              </a:rPr>
              <a:t>Vs</a:t>
            </a:r>
            <a:r>
              <a:rPr lang="ru-RU" sz="800" dirty="0">
                <a:solidFill>
                  <a:schemeClr val="tx1">
                    <a:lumMod val="85000"/>
                    <a:lumOff val="15000"/>
                  </a:schemeClr>
                </a:solidFill>
                <a:latin typeface="Nekst" panose="00000500000000000000" pitchFamily="2" charset="-52"/>
              </a:rPr>
              <a:t>, </a:t>
            </a:r>
            <a:r>
              <a:rPr lang="ru-RU" sz="800" dirty="0" err="1">
                <a:solidFill>
                  <a:schemeClr val="tx1">
                    <a:lumMod val="85000"/>
                    <a:lumOff val="15000"/>
                  </a:schemeClr>
                </a:solidFill>
                <a:latin typeface="Nekst" panose="00000500000000000000" pitchFamily="2" charset="-52"/>
              </a:rPr>
              <a:t>сейсмотрасса</a:t>
            </a:r>
            <a:endParaRPr lang="ru-RU" sz="800" dirty="0">
              <a:solidFill>
                <a:schemeClr val="tx1">
                  <a:lumMod val="85000"/>
                  <a:lumOff val="15000"/>
                </a:schemeClr>
              </a:solidFill>
              <a:latin typeface="Nekst" panose="00000500000000000000" pitchFamily="2" charset="-52"/>
            </a:endParaRPr>
          </a:p>
        </p:txBody>
      </p:sp>
      <p:sp>
        <p:nvSpPr>
          <p:cNvPr id="7" name="TextBox 6">
            <a:extLst>
              <a:ext uri="{FF2B5EF4-FFF2-40B4-BE49-F238E27FC236}">
                <a16:creationId xmlns:a16="http://schemas.microsoft.com/office/drawing/2014/main" id="{EA241D4D-74FB-C059-C0A4-E6681316BA22}"/>
              </a:ext>
            </a:extLst>
          </p:cNvPr>
          <p:cNvSpPr txBox="1"/>
          <p:nvPr/>
        </p:nvSpPr>
        <p:spPr>
          <a:xfrm>
            <a:off x="8697836" y="4343859"/>
            <a:ext cx="1640193" cy="215444"/>
          </a:xfrm>
          <a:prstGeom prst="rect">
            <a:avLst/>
          </a:prstGeom>
          <a:noFill/>
        </p:spPr>
        <p:txBody>
          <a:bodyPr wrap="none" rtlCol="0">
            <a:spAutoFit/>
          </a:bodyPr>
          <a:lstStyle/>
          <a:p>
            <a:r>
              <a:rPr lang="ru-RU" sz="800">
                <a:solidFill>
                  <a:schemeClr val="tx1">
                    <a:lumMod val="85000"/>
                    <a:lumOff val="15000"/>
                  </a:schemeClr>
                </a:solidFill>
                <a:latin typeface="Nekst" panose="00000500000000000000" pitchFamily="2" charset="-52"/>
              </a:rPr>
              <a:t>Рг, Рбок, Рпл, Ргидро, Ргрп </a:t>
            </a:r>
            <a:endParaRPr lang="ru-RU" sz="800" dirty="0">
              <a:solidFill>
                <a:schemeClr val="tx1">
                  <a:lumMod val="85000"/>
                  <a:lumOff val="15000"/>
                </a:schemeClr>
              </a:solidFill>
              <a:latin typeface="Nekst" panose="00000500000000000000" pitchFamily="2" charset="-52"/>
            </a:endParaRPr>
          </a:p>
        </p:txBody>
      </p:sp>
      <p:cxnSp>
        <p:nvCxnSpPr>
          <p:cNvPr id="14" name="Прямая соединительная линия 13">
            <a:extLst>
              <a:ext uri="{FF2B5EF4-FFF2-40B4-BE49-F238E27FC236}">
                <a16:creationId xmlns:a16="http://schemas.microsoft.com/office/drawing/2014/main" id="{3133B40F-09D1-4614-C4FA-B6E1976E3D42}"/>
              </a:ext>
            </a:extLst>
          </p:cNvPr>
          <p:cNvCxnSpPr>
            <a:cxnSpLocks/>
          </p:cNvCxnSpPr>
          <p:nvPr/>
        </p:nvCxnSpPr>
        <p:spPr>
          <a:xfrm>
            <a:off x="8781692" y="3637757"/>
            <a:ext cx="2641241" cy="0"/>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E9EF917D-1E45-E7E8-98AB-5CB6C7000596}"/>
              </a:ext>
            </a:extLst>
          </p:cNvPr>
          <p:cNvCxnSpPr>
            <a:cxnSpLocks/>
          </p:cNvCxnSpPr>
          <p:nvPr/>
        </p:nvCxnSpPr>
        <p:spPr>
          <a:xfrm>
            <a:off x="8792541" y="4176675"/>
            <a:ext cx="2641241" cy="0"/>
          </a:xfrm>
          <a:prstGeom prst="line">
            <a:avLst/>
          </a:prstGeom>
          <a:ln>
            <a:solidFill>
              <a:srgbClr val="03539A">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474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Прямоугольник: скругленные углы 176">
            <a:extLst>
              <a:ext uri="{FF2B5EF4-FFF2-40B4-BE49-F238E27FC236}">
                <a16:creationId xmlns:a16="http://schemas.microsoft.com/office/drawing/2014/main" id="{A6996C0A-F7D9-7320-04A9-EEAE1D083FCA}"/>
              </a:ext>
            </a:extLst>
          </p:cNvPr>
          <p:cNvSpPr/>
          <p:nvPr/>
        </p:nvSpPr>
        <p:spPr>
          <a:xfrm>
            <a:off x="5602832" y="1396563"/>
            <a:ext cx="3398814" cy="208554"/>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sp>
        <p:nvSpPr>
          <p:cNvPr id="176" name="Прямоугольник: скругленные углы 175">
            <a:extLst>
              <a:ext uri="{FF2B5EF4-FFF2-40B4-BE49-F238E27FC236}">
                <a16:creationId xmlns:a16="http://schemas.microsoft.com/office/drawing/2014/main" id="{EE3C6C3C-90C1-4BA2-2F60-FCCE6FE60D14}"/>
              </a:ext>
            </a:extLst>
          </p:cNvPr>
          <p:cNvSpPr/>
          <p:nvPr/>
        </p:nvSpPr>
        <p:spPr>
          <a:xfrm>
            <a:off x="701809" y="1389208"/>
            <a:ext cx="2536293" cy="208554"/>
          </a:xfrm>
          <a:prstGeom prst="roundRect">
            <a:avLst>
              <a:gd name="adj" fmla="val 50000"/>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solidFill>
                <a:srgbClr val="03539A"/>
              </a:solidFill>
              <a:latin typeface="Gilroy SemiBold" panose="00000700000000000000" pitchFamily="2" charset="-52"/>
            </a:endParaRPr>
          </a:p>
        </p:txBody>
      </p:sp>
      <p:grpSp>
        <p:nvGrpSpPr>
          <p:cNvPr id="2" name="Рисунок 7">
            <a:extLst>
              <a:ext uri="{FF2B5EF4-FFF2-40B4-BE49-F238E27FC236}">
                <a16:creationId xmlns:a16="http://schemas.microsoft.com/office/drawing/2014/main" id="{4F87887C-C6C8-F614-179E-F94D7C53FBD4}"/>
              </a:ext>
            </a:extLst>
          </p:cNvPr>
          <p:cNvGrpSpPr/>
          <p:nvPr/>
        </p:nvGrpSpPr>
        <p:grpSpPr>
          <a:xfrm>
            <a:off x="10523034" y="397549"/>
            <a:ext cx="1202981" cy="199524"/>
            <a:chOff x="3551339" y="3006890"/>
            <a:chExt cx="5089184" cy="844082"/>
          </a:xfrm>
        </p:grpSpPr>
        <p:sp>
          <p:nvSpPr>
            <p:cNvPr id="3" name="Полилиния: фигура 2">
              <a:extLst>
                <a:ext uri="{FF2B5EF4-FFF2-40B4-BE49-F238E27FC236}">
                  <a16:creationId xmlns:a16="http://schemas.microsoft.com/office/drawing/2014/main" id="{EC3A8DF6-5D8F-12F6-C424-7FF801E44510}"/>
                </a:ext>
              </a:extLst>
            </p:cNvPr>
            <p:cNvSpPr/>
            <p:nvPr/>
          </p:nvSpPr>
          <p:spPr>
            <a:xfrm>
              <a:off x="3551339" y="3006890"/>
              <a:ext cx="5089184" cy="844082"/>
            </a:xfrm>
            <a:custGeom>
              <a:avLst/>
              <a:gdLst>
                <a:gd name="connsiteX0" fmla="*/ 856290 w 5089184"/>
                <a:gd name="connsiteY0" fmla="*/ 220210 h 844082"/>
                <a:gd name="connsiteX1" fmla="*/ 0 w 5089184"/>
                <a:gd name="connsiteY1" fmla="*/ 220210 h 844082"/>
                <a:gd name="connsiteX2" fmla="*/ 0 w 5089184"/>
                <a:gd name="connsiteY2" fmla="*/ 767685 h 844082"/>
                <a:gd name="connsiteX3" fmla="*/ 153139 w 5089184"/>
                <a:gd name="connsiteY3" fmla="*/ 767685 h 844082"/>
                <a:gd name="connsiteX4" fmla="*/ 153139 w 5089184"/>
                <a:gd name="connsiteY4" fmla="*/ 373350 h 844082"/>
                <a:gd name="connsiteX5" fmla="*/ 856221 w 5089184"/>
                <a:gd name="connsiteY5" fmla="*/ 373350 h 844082"/>
                <a:gd name="connsiteX6" fmla="*/ 856221 w 5089184"/>
                <a:gd name="connsiteY6" fmla="*/ 220210 h 844082"/>
                <a:gd name="connsiteX7" fmla="*/ 1724581 w 5089184"/>
                <a:gd name="connsiteY7" fmla="*/ 220210 h 844082"/>
                <a:gd name="connsiteX8" fmla="*/ 1094057 w 5089184"/>
                <a:gd name="connsiteY8" fmla="*/ 601995 h 844082"/>
                <a:gd name="connsiteX9" fmla="*/ 1094057 w 5089184"/>
                <a:gd name="connsiteY9" fmla="*/ 220210 h 844082"/>
                <a:gd name="connsiteX10" fmla="*/ 940918 w 5089184"/>
                <a:gd name="connsiteY10" fmla="*/ 220210 h 844082"/>
                <a:gd name="connsiteX11" fmla="*/ 940918 w 5089184"/>
                <a:gd name="connsiteY11" fmla="*/ 767685 h 844082"/>
                <a:gd name="connsiteX12" fmla="*/ 1094057 w 5089184"/>
                <a:gd name="connsiteY12" fmla="*/ 767685 h 844082"/>
                <a:gd name="connsiteX13" fmla="*/ 1724581 w 5089184"/>
                <a:gd name="connsiteY13" fmla="*/ 388368 h 844082"/>
                <a:gd name="connsiteX14" fmla="*/ 1724581 w 5089184"/>
                <a:gd name="connsiteY14" fmla="*/ 767685 h 844082"/>
                <a:gd name="connsiteX15" fmla="*/ 1877720 w 5089184"/>
                <a:gd name="connsiteY15" fmla="*/ 767685 h 844082"/>
                <a:gd name="connsiteX16" fmla="*/ 1877720 w 5089184"/>
                <a:gd name="connsiteY16" fmla="*/ 220210 h 844082"/>
                <a:gd name="connsiteX17" fmla="*/ 1724581 w 5089184"/>
                <a:gd name="connsiteY17" fmla="*/ 220210 h 844082"/>
                <a:gd name="connsiteX18" fmla="*/ 2790177 w 5089184"/>
                <a:gd name="connsiteY18" fmla="*/ 220210 h 844082"/>
                <a:gd name="connsiteX19" fmla="*/ 2601308 w 5089184"/>
                <a:gd name="connsiteY19" fmla="*/ 220210 h 844082"/>
                <a:gd name="connsiteX20" fmla="*/ 2601308 w 5089184"/>
                <a:gd name="connsiteY20" fmla="*/ 0 h 844082"/>
                <a:gd name="connsiteX21" fmla="*/ 2448169 w 5089184"/>
                <a:gd name="connsiteY21" fmla="*/ 0 h 844082"/>
                <a:gd name="connsiteX22" fmla="*/ 2448169 w 5089184"/>
                <a:gd name="connsiteY22" fmla="*/ 220210 h 844082"/>
                <a:gd name="connsiteX23" fmla="*/ 2259300 w 5089184"/>
                <a:gd name="connsiteY23" fmla="*/ 220210 h 844082"/>
                <a:gd name="connsiteX24" fmla="*/ 1985803 w 5089184"/>
                <a:gd name="connsiteY24" fmla="*/ 493639 h 844082"/>
                <a:gd name="connsiteX25" fmla="*/ 2259300 w 5089184"/>
                <a:gd name="connsiteY25" fmla="*/ 767067 h 844082"/>
                <a:gd name="connsiteX26" fmla="*/ 2448169 w 5089184"/>
                <a:gd name="connsiteY26" fmla="*/ 767067 h 844082"/>
                <a:gd name="connsiteX27" fmla="*/ 2448169 w 5089184"/>
                <a:gd name="connsiteY27" fmla="*/ 844083 h 844082"/>
                <a:gd name="connsiteX28" fmla="*/ 2601308 w 5089184"/>
                <a:gd name="connsiteY28" fmla="*/ 844083 h 844082"/>
                <a:gd name="connsiteX29" fmla="*/ 2601308 w 5089184"/>
                <a:gd name="connsiteY29" fmla="*/ 767547 h 844082"/>
                <a:gd name="connsiteX30" fmla="*/ 2790177 w 5089184"/>
                <a:gd name="connsiteY30" fmla="*/ 767547 h 844082"/>
                <a:gd name="connsiteX31" fmla="*/ 3063674 w 5089184"/>
                <a:gd name="connsiteY31" fmla="*/ 494050 h 844082"/>
                <a:gd name="connsiteX32" fmla="*/ 2790177 w 5089184"/>
                <a:gd name="connsiteY32" fmla="*/ 220073 h 844082"/>
                <a:gd name="connsiteX33" fmla="*/ 2259231 w 5089184"/>
                <a:gd name="connsiteY33" fmla="*/ 614545 h 844082"/>
                <a:gd name="connsiteX34" fmla="*/ 2138873 w 5089184"/>
                <a:gd name="connsiteY34" fmla="*/ 494256 h 844082"/>
                <a:gd name="connsiteX35" fmla="*/ 2259231 w 5089184"/>
                <a:gd name="connsiteY35" fmla="*/ 373829 h 844082"/>
                <a:gd name="connsiteX36" fmla="*/ 2448100 w 5089184"/>
                <a:gd name="connsiteY36" fmla="*/ 373829 h 844082"/>
                <a:gd name="connsiteX37" fmla="*/ 2448100 w 5089184"/>
                <a:gd name="connsiteY37" fmla="*/ 615094 h 844082"/>
                <a:gd name="connsiteX38" fmla="*/ 2259231 w 5089184"/>
                <a:gd name="connsiteY38" fmla="*/ 615094 h 844082"/>
                <a:gd name="connsiteX39" fmla="*/ 2259231 w 5089184"/>
                <a:gd name="connsiteY39" fmla="*/ 614545 h 844082"/>
                <a:gd name="connsiteX40" fmla="*/ 2791549 w 5089184"/>
                <a:gd name="connsiteY40" fmla="*/ 614545 h 844082"/>
                <a:gd name="connsiteX41" fmla="*/ 2601240 w 5089184"/>
                <a:gd name="connsiteY41" fmla="*/ 614545 h 844082"/>
                <a:gd name="connsiteX42" fmla="*/ 2601240 w 5089184"/>
                <a:gd name="connsiteY42" fmla="*/ 373418 h 844082"/>
                <a:gd name="connsiteX43" fmla="*/ 2791549 w 5089184"/>
                <a:gd name="connsiteY43" fmla="*/ 373418 h 844082"/>
                <a:gd name="connsiteX44" fmla="*/ 2911976 w 5089184"/>
                <a:gd name="connsiteY44" fmla="*/ 493707 h 844082"/>
                <a:gd name="connsiteX45" fmla="*/ 2791549 w 5089184"/>
                <a:gd name="connsiteY45" fmla="*/ 614545 h 844082"/>
                <a:gd name="connsiteX46" fmla="*/ 4073378 w 5089184"/>
                <a:gd name="connsiteY46" fmla="*/ 220210 h 844082"/>
                <a:gd name="connsiteX47" fmla="*/ 3127591 w 5089184"/>
                <a:gd name="connsiteY47" fmla="*/ 220210 h 844082"/>
                <a:gd name="connsiteX48" fmla="*/ 3127591 w 5089184"/>
                <a:gd name="connsiteY48" fmla="*/ 373350 h 844082"/>
                <a:gd name="connsiteX49" fmla="*/ 3523983 w 5089184"/>
                <a:gd name="connsiteY49" fmla="*/ 373350 h 844082"/>
                <a:gd name="connsiteX50" fmla="*/ 3523983 w 5089184"/>
                <a:gd name="connsiteY50" fmla="*/ 767685 h 844082"/>
                <a:gd name="connsiteX51" fmla="*/ 3676985 w 5089184"/>
                <a:gd name="connsiteY51" fmla="*/ 767685 h 844082"/>
                <a:gd name="connsiteX52" fmla="*/ 3676985 w 5089184"/>
                <a:gd name="connsiteY52" fmla="*/ 373350 h 844082"/>
                <a:gd name="connsiteX53" fmla="*/ 4073378 w 5089184"/>
                <a:gd name="connsiteY53" fmla="*/ 373350 h 844082"/>
                <a:gd name="connsiteX54" fmla="*/ 4073378 w 5089184"/>
                <a:gd name="connsiteY54" fmla="*/ 220210 h 844082"/>
                <a:gd name="connsiteX55" fmla="*/ 4073378 w 5089184"/>
                <a:gd name="connsiteY55" fmla="*/ 220210 h 844082"/>
                <a:gd name="connsiteX56" fmla="*/ 4410723 w 5089184"/>
                <a:gd name="connsiteY56" fmla="*/ 373350 h 844082"/>
                <a:gd name="connsiteX57" fmla="*/ 5089185 w 5089184"/>
                <a:gd name="connsiteY57" fmla="*/ 373350 h 844082"/>
                <a:gd name="connsiteX58" fmla="*/ 5089185 w 5089184"/>
                <a:gd name="connsiteY58" fmla="*/ 220210 h 844082"/>
                <a:gd name="connsiteX59" fmla="*/ 4410723 w 5089184"/>
                <a:gd name="connsiteY59" fmla="*/ 220210 h 844082"/>
                <a:gd name="connsiteX60" fmla="*/ 4137226 w 5089184"/>
                <a:gd name="connsiteY60" fmla="*/ 493639 h 844082"/>
                <a:gd name="connsiteX61" fmla="*/ 4410723 w 5089184"/>
                <a:gd name="connsiteY61" fmla="*/ 767067 h 844082"/>
                <a:gd name="connsiteX62" fmla="*/ 5089185 w 5089184"/>
                <a:gd name="connsiteY62" fmla="*/ 767067 h 844082"/>
                <a:gd name="connsiteX63" fmla="*/ 5089185 w 5089184"/>
                <a:gd name="connsiteY63" fmla="*/ 614065 h 844082"/>
                <a:gd name="connsiteX64" fmla="*/ 4410723 w 5089184"/>
                <a:gd name="connsiteY64" fmla="*/ 614065 h 844082"/>
                <a:gd name="connsiteX65" fmla="*/ 4290365 w 5089184"/>
                <a:gd name="connsiteY65" fmla="*/ 493639 h 844082"/>
                <a:gd name="connsiteX66" fmla="*/ 4410723 w 5089184"/>
                <a:gd name="connsiteY66" fmla="*/ 373350 h 844082"/>
                <a:gd name="connsiteX67" fmla="*/ 4410723 w 5089184"/>
                <a:gd name="connsiteY67" fmla="*/ 373350 h 8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89184" h="844082">
                  <a:moveTo>
                    <a:pt x="856290" y="220210"/>
                  </a:moveTo>
                  <a:lnTo>
                    <a:pt x="0" y="220210"/>
                  </a:lnTo>
                  <a:lnTo>
                    <a:pt x="0" y="767685"/>
                  </a:lnTo>
                  <a:lnTo>
                    <a:pt x="153139" y="767685"/>
                  </a:lnTo>
                  <a:lnTo>
                    <a:pt x="153139" y="373350"/>
                  </a:lnTo>
                  <a:lnTo>
                    <a:pt x="856221" y="373350"/>
                  </a:lnTo>
                  <a:lnTo>
                    <a:pt x="856221" y="220210"/>
                  </a:lnTo>
                  <a:close/>
                  <a:moveTo>
                    <a:pt x="1724581" y="220210"/>
                  </a:moveTo>
                  <a:lnTo>
                    <a:pt x="1094057" y="601995"/>
                  </a:lnTo>
                  <a:lnTo>
                    <a:pt x="1094057" y="220210"/>
                  </a:lnTo>
                  <a:lnTo>
                    <a:pt x="940918" y="220210"/>
                  </a:lnTo>
                  <a:lnTo>
                    <a:pt x="940918" y="767685"/>
                  </a:lnTo>
                  <a:lnTo>
                    <a:pt x="1094057" y="767685"/>
                  </a:lnTo>
                  <a:lnTo>
                    <a:pt x="1724581" y="388368"/>
                  </a:lnTo>
                  <a:lnTo>
                    <a:pt x="1724581" y="767685"/>
                  </a:lnTo>
                  <a:lnTo>
                    <a:pt x="1877720" y="767685"/>
                  </a:lnTo>
                  <a:lnTo>
                    <a:pt x="1877720" y="220210"/>
                  </a:lnTo>
                  <a:lnTo>
                    <a:pt x="1724581" y="220210"/>
                  </a:lnTo>
                  <a:close/>
                  <a:moveTo>
                    <a:pt x="2790177" y="220210"/>
                  </a:moveTo>
                  <a:lnTo>
                    <a:pt x="2601308" y="220210"/>
                  </a:lnTo>
                  <a:lnTo>
                    <a:pt x="2601308" y="0"/>
                  </a:lnTo>
                  <a:lnTo>
                    <a:pt x="2448169" y="0"/>
                  </a:lnTo>
                  <a:lnTo>
                    <a:pt x="2448169" y="220210"/>
                  </a:lnTo>
                  <a:lnTo>
                    <a:pt x="2259300" y="220210"/>
                  </a:lnTo>
                  <a:cubicBezTo>
                    <a:pt x="2108218" y="220210"/>
                    <a:pt x="1985803" y="220210"/>
                    <a:pt x="1985803" y="493639"/>
                  </a:cubicBezTo>
                  <a:cubicBezTo>
                    <a:pt x="1985803" y="767067"/>
                    <a:pt x="2108218" y="767067"/>
                    <a:pt x="2259300" y="767067"/>
                  </a:cubicBezTo>
                  <a:lnTo>
                    <a:pt x="2448169" y="767067"/>
                  </a:lnTo>
                  <a:lnTo>
                    <a:pt x="2448169" y="844083"/>
                  </a:lnTo>
                  <a:lnTo>
                    <a:pt x="2601308" y="844083"/>
                  </a:lnTo>
                  <a:lnTo>
                    <a:pt x="2601308" y="767547"/>
                  </a:lnTo>
                  <a:lnTo>
                    <a:pt x="2790177" y="767547"/>
                  </a:lnTo>
                  <a:cubicBezTo>
                    <a:pt x="2941259" y="767547"/>
                    <a:pt x="3063674" y="767547"/>
                    <a:pt x="3063674" y="494050"/>
                  </a:cubicBezTo>
                  <a:cubicBezTo>
                    <a:pt x="3063674" y="220553"/>
                    <a:pt x="2941259" y="220073"/>
                    <a:pt x="2790177" y="220073"/>
                  </a:cubicBezTo>
                  <a:close/>
                  <a:moveTo>
                    <a:pt x="2259231" y="614545"/>
                  </a:moveTo>
                  <a:cubicBezTo>
                    <a:pt x="2192777" y="614545"/>
                    <a:pt x="2138873" y="614545"/>
                    <a:pt x="2138873" y="494256"/>
                  </a:cubicBezTo>
                  <a:cubicBezTo>
                    <a:pt x="2138873" y="373967"/>
                    <a:pt x="2192708" y="373829"/>
                    <a:pt x="2259231" y="373829"/>
                  </a:cubicBezTo>
                  <a:lnTo>
                    <a:pt x="2448100" y="373829"/>
                  </a:lnTo>
                  <a:lnTo>
                    <a:pt x="2448100" y="615094"/>
                  </a:lnTo>
                  <a:lnTo>
                    <a:pt x="2259231" y="615094"/>
                  </a:lnTo>
                  <a:lnTo>
                    <a:pt x="2259231" y="614545"/>
                  </a:lnTo>
                  <a:close/>
                  <a:moveTo>
                    <a:pt x="2791549" y="614545"/>
                  </a:moveTo>
                  <a:lnTo>
                    <a:pt x="2601240" y="614545"/>
                  </a:lnTo>
                  <a:lnTo>
                    <a:pt x="2601240" y="373418"/>
                  </a:lnTo>
                  <a:lnTo>
                    <a:pt x="2791549" y="373418"/>
                  </a:lnTo>
                  <a:cubicBezTo>
                    <a:pt x="2858003" y="373418"/>
                    <a:pt x="2911976" y="373418"/>
                    <a:pt x="2911976" y="493707"/>
                  </a:cubicBezTo>
                  <a:cubicBezTo>
                    <a:pt x="2911976" y="613997"/>
                    <a:pt x="2858003" y="614545"/>
                    <a:pt x="2791549" y="614545"/>
                  </a:cubicBezTo>
                  <a:close/>
                  <a:moveTo>
                    <a:pt x="4073378" y="220210"/>
                  </a:moveTo>
                  <a:lnTo>
                    <a:pt x="3127591" y="220210"/>
                  </a:lnTo>
                  <a:lnTo>
                    <a:pt x="3127591" y="373350"/>
                  </a:lnTo>
                  <a:lnTo>
                    <a:pt x="3523983" y="373350"/>
                  </a:lnTo>
                  <a:lnTo>
                    <a:pt x="3523983" y="767685"/>
                  </a:lnTo>
                  <a:lnTo>
                    <a:pt x="3676985" y="767685"/>
                  </a:lnTo>
                  <a:lnTo>
                    <a:pt x="3676985" y="373350"/>
                  </a:lnTo>
                  <a:lnTo>
                    <a:pt x="4073378" y="373350"/>
                  </a:lnTo>
                  <a:lnTo>
                    <a:pt x="4073378" y="220210"/>
                  </a:lnTo>
                  <a:lnTo>
                    <a:pt x="4073378" y="220210"/>
                  </a:lnTo>
                  <a:close/>
                  <a:moveTo>
                    <a:pt x="4410723" y="373350"/>
                  </a:moveTo>
                  <a:lnTo>
                    <a:pt x="5089185" y="373350"/>
                  </a:lnTo>
                  <a:lnTo>
                    <a:pt x="5089185" y="220210"/>
                  </a:lnTo>
                  <a:lnTo>
                    <a:pt x="4410723" y="220210"/>
                  </a:lnTo>
                  <a:cubicBezTo>
                    <a:pt x="4259641" y="220210"/>
                    <a:pt x="4137226" y="220210"/>
                    <a:pt x="4137226" y="493639"/>
                  </a:cubicBezTo>
                  <a:cubicBezTo>
                    <a:pt x="4137226" y="767067"/>
                    <a:pt x="4259641" y="767067"/>
                    <a:pt x="4410723" y="767067"/>
                  </a:cubicBezTo>
                  <a:lnTo>
                    <a:pt x="5089185" y="767067"/>
                  </a:lnTo>
                  <a:lnTo>
                    <a:pt x="5089185" y="614065"/>
                  </a:lnTo>
                  <a:lnTo>
                    <a:pt x="4410723" y="614065"/>
                  </a:lnTo>
                  <a:cubicBezTo>
                    <a:pt x="4344201" y="614065"/>
                    <a:pt x="4290365" y="610911"/>
                    <a:pt x="4290365" y="493639"/>
                  </a:cubicBezTo>
                  <a:cubicBezTo>
                    <a:pt x="4290365" y="376367"/>
                    <a:pt x="4344201" y="373350"/>
                    <a:pt x="4410723" y="373350"/>
                  </a:cubicBezTo>
                  <a:lnTo>
                    <a:pt x="4410723" y="373350"/>
                  </a:lnTo>
                  <a:close/>
                </a:path>
              </a:pathLst>
            </a:custGeom>
            <a:solidFill>
              <a:srgbClr val="0D1A47"/>
            </a:solidFill>
            <a:ln w="6858"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4C3908F3-3BEE-C67D-60F1-0DB54B262078}"/>
                </a:ext>
              </a:extLst>
            </p:cNvPr>
            <p:cNvSpPr/>
            <p:nvPr/>
          </p:nvSpPr>
          <p:spPr>
            <a:xfrm>
              <a:off x="4492256" y="3006890"/>
              <a:ext cx="153139" cy="153139"/>
            </a:xfrm>
            <a:custGeom>
              <a:avLst/>
              <a:gdLst>
                <a:gd name="connsiteX0" fmla="*/ 153139 w 153139"/>
                <a:gd name="connsiteY0" fmla="*/ 0 h 153139"/>
                <a:gd name="connsiteX1" fmla="*/ 0 w 153139"/>
                <a:gd name="connsiteY1" fmla="*/ 0 h 153139"/>
                <a:gd name="connsiteX2" fmla="*/ 0 w 153139"/>
                <a:gd name="connsiteY2" fmla="*/ 153139 h 153139"/>
                <a:gd name="connsiteX3" fmla="*/ 153139 w 153139"/>
                <a:gd name="connsiteY3" fmla="*/ 153139 h 153139"/>
                <a:gd name="connsiteX4" fmla="*/ 153139 w 153139"/>
                <a:gd name="connsiteY4" fmla="*/ 0 h 15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39" h="153139">
                  <a:moveTo>
                    <a:pt x="153139" y="0"/>
                  </a:moveTo>
                  <a:lnTo>
                    <a:pt x="0" y="0"/>
                  </a:lnTo>
                  <a:lnTo>
                    <a:pt x="0" y="153139"/>
                  </a:lnTo>
                  <a:lnTo>
                    <a:pt x="153139" y="153139"/>
                  </a:lnTo>
                  <a:lnTo>
                    <a:pt x="153139" y="0"/>
                  </a:lnTo>
                  <a:close/>
                </a:path>
              </a:pathLst>
            </a:custGeom>
            <a:solidFill>
              <a:srgbClr val="E31E24"/>
            </a:solidFill>
            <a:ln w="6858" cap="flat">
              <a:noFill/>
              <a:prstDash val="solid"/>
              <a:miter/>
            </a:ln>
          </p:spPr>
          <p:txBody>
            <a:bodyPr rtlCol="0" anchor="ctr"/>
            <a:lstStyle/>
            <a:p>
              <a:endParaRPr lang="ru-RU"/>
            </a:p>
          </p:txBody>
        </p:sp>
      </p:grpSp>
      <p:sp>
        <p:nvSpPr>
          <p:cNvPr id="4" name="Прямоугольник: скругленные углы 3">
            <a:extLst>
              <a:ext uri="{FF2B5EF4-FFF2-40B4-BE49-F238E27FC236}">
                <a16:creationId xmlns:a16="http://schemas.microsoft.com/office/drawing/2014/main" id="{87DF8306-573B-9CBC-8C58-72BD20A3041C}"/>
              </a:ext>
            </a:extLst>
          </p:cNvPr>
          <p:cNvSpPr/>
          <p:nvPr/>
        </p:nvSpPr>
        <p:spPr>
          <a:xfrm>
            <a:off x="-262208" y="486054"/>
            <a:ext cx="350065" cy="782367"/>
          </a:xfrm>
          <a:prstGeom prst="roundRect">
            <a:avLst>
              <a:gd name="adj" fmla="val 26223"/>
            </a:avLst>
          </a:prstGeom>
          <a:solidFill>
            <a:srgbClr val="0353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CCC2D90F-D5F4-5A02-F71B-82EFAB941713}"/>
              </a:ext>
            </a:extLst>
          </p:cNvPr>
          <p:cNvSpPr txBox="1"/>
          <p:nvPr/>
        </p:nvSpPr>
        <p:spPr>
          <a:xfrm>
            <a:off x="644455" y="437424"/>
            <a:ext cx="6478942" cy="830997"/>
          </a:xfrm>
          <a:prstGeom prst="rect">
            <a:avLst/>
          </a:prstGeom>
          <a:noFill/>
        </p:spPr>
        <p:txBody>
          <a:bodyPr wrap="square">
            <a:spAutoFit/>
          </a:bodyPr>
          <a:lstStyle/>
          <a:p>
            <a:r>
              <a:rPr lang="ru-RU" sz="2400" dirty="0">
                <a:solidFill>
                  <a:srgbClr val="03539A"/>
                </a:solidFill>
                <a:latin typeface="Nekst Semi Bold" panose="00000700000000000000" pitchFamily="2" charset="-52"/>
              </a:rPr>
              <a:t>Технологии ПО </a:t>
            </a:r>
            <a:r>
              <a:rPr lang="ru-RU" sz="2400" dirty="0" err="1">
                <a:solidFill>
                  <a:srgbClr val="03539A"/>
                </a:solidFill>
                <a:latin typeface="Nekst Semi Bold" panose="00000700000000000000" pitchFamily="2" charset="-52"/>
              </a:rPr>
              <a:t>Gintel</a:t>
            </a:r>
            <a:r>
              <a:rPr lang="ru-RU" sz="2400" dirty="0">
                <a:solidFill>
                  <a:srgbClr val="03539A"/>
                </a:solidFill>
                <a:latin typeface="Nekst Semi Bold" panose="00000700000000000000" pitchFamily="2" charset="-52"/>
              </a:rPr>
              <a:t> извлекают новую информацию из данных</a:t>
            </a:r>
          </a:p>
        </p:txBody>
      </p:sp>
      <p:sp>
        <p:nvSpPr>
          <p:cNvPr id="57" name="TextBox 56">
            <a:extLst>
              <a:ext uri="{FF2B5EF4-FFF2-40B4-BE49-F238E27FC236}">
                <a16:creationId xmlns:a16="http://schemas.microsoft.com/office/drawing/2014/main" id="{3568B7A1-39F4-7D10-0289-431C8AAF4F39}"/>
              </a:ext>
            </a:extLst>
          </p:cNvPr>
          <p:cNvSpPr txBox="1"/>
          <p:nvPr/>
        </p:nvSpPr>
        <p:spPr>
          <a:xfrm>
            <a:off x="748247" y="1384444"/>
            <a:ext cx="2461881" cy="230832"/>
          </a:xfrm>
          <a:prstGeom prst="rect">
            <a:avLst/>
          </a:prstGeom>
          <a:noFill/>
        </p:spPr>
        <p:txBody>
          <a:bodyPr wrap="square">
            <a:spAutoFit/>
          </a:bodyPr>
          <a:lstStyle/>
          <a:p>
            <a:r>
              <a:rPr kumimoji="0" lang="ru-RU" sz="900" b="0" i="0" u="none" strike="noStrike" kern="0" cap="none" spc="0" normalizeH="0" baseline="0" noProof="0" dirty="0">
                <a:ln>
                  <a:noFill/>
                </a:ln>
                <a:solidFill>
                  <a:schemeClr val="bg1"/>
                </a:solidFill>
                <a:effectLst/>
                <a:uLnTx/>
                <a:uFillTx/>
                <a:latin typeface="Nekst" panose="00000500000000000000" pitchFamily="2" charset="-52"/>
                <a:ea typeface="Times New Roman" panose="02020603050405020304" pitchFamily="18" charset="0"/>
                <a:cs typeface="Times New Roman" panose="02020603050405020304" pitchFamily="18" charset="0"/>
              </a:rPr>
              <a:t>Российская традиционная технология </a:t>
            </a:r>
            <a:endParaRPr lang="ru-RU" sz="900" dirty="0">
              <a:solidFill>
                <a:schemeClr val="bg1"/>
              </a:solidFill>
            </a:endParaRPr>
          </a:p>
        </p:txBody>
      </p:sp>
      <p:sp>
        <p:nvSpPr>
          <p:cNvPr id="58" name="TextBox 57">
            <a:extLst>
              <a:ext uri="{FF2B5EF4-FFF2-40B4-BE49-F238E27FC236}">
                <a16:creationId xmlns:a16="http://schemas.microsoft.com/office/drawing/2014/main" id="{3D613953-AE00-79B5-93C4-84D4D15F28A8}"/>
              </a:ext>
            </a:extLst>
          </p:cNvPr>
          <p:cNvSpPr txBox="1"/>
          <p:nvPr/>
        </p:nvSpPr>
        <p:spPr>
          <a:xfrm>
            <a:off x="5661179" y="1384444"/>
            <a:ext cx="3279282" cy="238212"/>
          </a:xfrm>
          <a:prstGeom prst="rect">
            <a:avLst/>
          </a:prstGeom>
          <a:noFill/>
        </p:spPr>
        <p:txBody>
          <a:bodyPr wrap="square">
            <a:spAutoFit/>
          </a:bodyPr>
          <a:lstStyle/>
          <a:p>
            <a:r>
              <a:rPr kumimoji="0" lang="ru-RU" sz="900" b="0" i="0" u="none" strike="noStrike" kern="0" cap="none" spc="0" normalizeH="0" baseline="0" noProof="0" dirty="0">
                <a:ln>
                  <a:noFill/>
                </a:ln>
                <a:solidFill>
                  <a:schemeClr val="bg1"/>
                </a:solidFill>
                <a:effectLst/>
                <a:uLnTx/>
                <a:uFillTx/>
                <a:latin typeface="Nekst" panose="00000500000000000000" pitchFamily="2" charset="-52"/>
                <a:ea typeface="Times New Roman" panose="02020603050405020304" pitchFamily="18" charset="0"/>
                <a:cs typeface="Times New Roman" panose="02020603050405020304" pitchFamily="18" charset="0"/>
              </a:rPr>
              <a:t>Технология ESKS-TАВС, реализованная в ПО </a:t>
            </a:r>
            <a:r>
              <a:rPr kumimoji="0" lang="en-US" sz="900" b="0" i="0" u="none" strike="noStrike" kern="0" cap="none" spc="0" normalizeH="0" baseline="0" noProof="0" dirty="0" err="1">
                <a:ln>
                  <a:noFill/>
                </a:ln>
                <a:solidFill>
                  <a:schemeClr val="bg1"/>
                </a:solidFill>
                <a:effectLst/>
                <a:uLnTx/>
                <a:uFillTx/>
                <a:latin typeface="Nekst" panose="00000500000000000000" pitchFamily="2" charset="-52"/>
                <a:ea typeface="Times New Roman" panose="02020603050405020304" pitchFamily="18" charset="0"/>
                <a:cs typeface="Times New Roman" panose="02020603050405020304" pitchFamily="18" charset="0"/>
              </a:rPr>
              <a:t>Gintel</a:t>
            </a:r>
            <a:endParaRPr lang="ru-RU" sz="1200" dirty="0">
              <a:solidFill>
                <a:schemeClr val="bg1"/>
              </a:solidFill>
            </a:endParaRPr>
          </a:p>
        </p:txBody>
      </p:sp>
      <p:sp>
        <p:nvSpPr>
          <p:cNvPr id="146" name="Прямоугольник 145">
            <a:extLst>
              <a:ext uri="{FF2B5EF4-FFF2-40B4-BE49-F238E27FC236}">
                <a16:creationId xmlns:a16="http://schemas.microsoft.com/office/drawing/2014/main" id="{07BAF192-933A-B9E0-40B3-ABB7A69BEE41}"/>
              </a:ext>
            </a:extLst>
          </p:cNvPr>
          <p:cNvSpPr/>
          <p:nvPr/>
        </p:nvSpPr>
        <p:spPr>
          <a:xfrm>
            <a:off x="3000684" y="2789018"/>
            <a:ext cx="2881197" cy="391977"/>
          </a:xfrm>
          <a:prstGeom prst="rect">
            <a:avLst/>
          </a:prstGeom>
          <a:solidFill>
            <a:srgbClr val="03539A">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4" name="Рисунок 53">
            <a:extLst>
              <a:ext uri="{FF2B5EF4-FFF2-40B4-BE49-F238E27FC236}">
                <a16:creationId xmlns:a16="http://schemas.microsoft.com/office/drawing/2014/main" id="{3AE76863-9611-76B1-EF15-2BFF2410F230}"/>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1996" b="5311"/>
          <a:stretch/>
        </p:blipFill>
        <p:spPr>
          <a:xfrm>
            <a:off x="793166" y="1869890"/>
            <a:ext cx="2456364" cy="4310790"/>
          </a:xfrm>
          <a:custGeom>
            <a:avLst/>
            <a:gdLst>
              <a:gd name="connsiteX0" fmla="*/ 136027 w 2509727"/>
              <a:gd name="connsiteY0" fmla="*/ 0 h 4561952"/>
              <a:gd name="connsiteX1" fmla="*/ 2373700 w 2509727"/>
              <a:gd name="connsiteY1" fmla="*/ 0 h 4561952"/>
              <a:gd name="connsiteX2" fmla="*/ 2509727 w 2509727"/>
              <a:gd name="connsiteY2" fmla="*/ 136027 h 4561952"/>
              <a:gd name="connsiteX3" fmla="*/ 2509727 w 2509727"/>
              <a:gd name="connsiteY3" fmla="*/ 4425925 h 4561952"/>
              <a:gd name="connsiteX4" fmla="*/ 2373700 w 2509727"/>
              <a:gd name="connsiteY4" fmla="*/ 4561952 h 4561952"/>
              <a:gd name="connsiteX5" fmla="*/ 136027 w 2509727"/>
              <a:gd name="connsiteY5" fmla="*/ 4561952 h 4561952"/>
              <a:gd name="connsiteX6" fmla="*/ 0 w 2509727"/>
              <a:gd name="connsiteY6" fmla="*/ 4425925 h 4561952"/>
              <a:gd name="connsiteX7" fmla="*/ 0 w 2509727"/>
              <a:gd name="connsiteY7" fmla="*/ 136027 h 4561952"/>
              <a:gd name="connsiteX8" fmla="*/ 136027 w 2509727"/>
              <a:gd name="connsiteY8" fmla="*/ 0 h 456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727" h="4561952">
                <a:moveTo>
                  <a:pt x="136027" y="0"/>
                </a:moveTo>
                <a:lnTo>
                  <a:pt x="2373700" y="0"/>
                </a:lnTo>
                <a:cubicBezTo>
                  <a:pt x="2448826" y="0"/>
                  <a:pt x="2509727" y="60901"/>
                  <a:pt x="2509727" y="136027"/>
                </a:cubicBezTo>
                <a:lnTo>
                  <a:pt x="2509727" y="4425925"/>
                </a:lnTo>
                <a:cubicBezTo>
                  <a:pt x="2509727" y="4501051"/>
                  <a:pt x="2448826" y="4561952"/>
                  <a:pt x="2373700" y="4561952"/>
                </a:cubicBezTo>
                <a:lnTo>
                  <a:pt x="136027" y="4561952"/>
                </a:lnTo>
                <a:cubicBezTo>
                  <a:pt x="60901" y="4561952"/>
                  <a:pt x="0" y="4501051"/>
                  <a:pt x="0" y="4425925"/>
                </a:cubicBezTo>
                <a:lnTo>
                  <a:pt x="0" y="136027"/>
                </a:lnTo>
                <a:cubicBezTo>
                  <a:pt x="0" y="60901"/>
                  <a:pt x="60901" y="0"/>
                  <a:pt x="136027" y="0"/>
                </a:cubicBezTo>
                <a:close/>
              </a:path>
            </a:pathLst>
          </a:custGeom>
          <a:ln>
            <a:solidFill>
              <a:srgbClr val="03539A">
                <a:alpha val="20000"/>
              </a:srgbClr>
            </a:solidFill>
          </a:ln>
          <a:effectLst>
            <a:outerShdw blurRad="152400" dist="38100" dir="2700000" algn="tl" rotWithShape="0">
              <a:srgbClr val="03539A">
                <a:alpha val="13000"/>
              </a:srgbClr>
            </a:outerShdw>
          </a:effectLst>
        </p:spPr>
      </p:pic>
      <p:pic>
        <p:nvPicPr>
          <p:cNvPr id="56" name="Рисунок 55" descr="Стрелка: небольшой изгиб">
            <a:extLst>
              <a:ext uri="{FF2B5EF4-FFF2-40B4-BE49-F238E27FC236}">
                <a16:creationId xmlns:a16="http://schemas.microsoft.com/office/drawing/2014/main" id="{95F1769C-724C-0B91-F27E-47D0FD5C9B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38787" y="3780612"/>
            <a:ext cx="478155" cy="472101"/>
          </a:xfrm>
          <a:prstGeom prst="rect">
            <a:avLst/>
          </a:prstGeom>
        </p:spPr>
      </p:pic>
      <p:pic>
        <p:nvPicPr>
          <p:cNvPr id="139" name="Рисунок 138">
            <a:extLst>
              <a:ext uri="{FF2B5EF4-FFF2-40B4-BE49-F238E27FC236}">
                <a16:creationId xmlns:a16="http://schemas.microsoft.com/office/drawing/2014/main" id="{D03090A6-5C1D-0843-8C8A-84BB978C74A9}"/>
              </a:ext>
            </a:extLst>
          </p:cNvPr>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t="5556" b="2259"/>
          <a:stretch/>
        </p:blipFill>
        <p:spPr>
          <a:xfrm>
            <a:off x="5527489" y="1869889"/>
            <a:ext cx="3358199" cy="4310790"/>
          </a:xfrm>
          <a:custGeom>
            <a:avLst/>
            <a:gdLst>
              <a:gd name="connsiteX0" fmla="*/ 116562 w 3251514"/>
              <a:gd name="connsiteY0" fmla="*/ 0 h 4561951"/>
              <a:gd name="connsiteX1" fmla="*/ 3134952 w 3251514"/>
              <a:gd name="connsiteY1" fmla="*/ 0 h 4561951"/>
              <a:gd name="connsiteX2" fmla="*/ 3180320 w 3251514"/>
              <a:gd name="connsiteY2" fmla="*/ 9160 h 4561951"/>
              <a:gd name="connsiteX3" fmla="*/ 3251514 w 3251514"/>
              <a:gd name="connsiteY3" fmla="*/ 116566 h 4561951"/>
              <a:gd name="connsiteX4" fmla="*/ 3251514 w 3251514"/>
              <a:gd name="connsiteY4" fmla="*/ 4445384 h 4561951"/>
              <a:gd name="connsiteX5" fmla="*/ 3134947 w 3251514"/>
              <a:gd name="connsiteY5" fmla="*/ 4561951 h 4561951"/>
              <a:gd name="connsiteX6" fmla="*/ 116567 w 3251514"/>
              <a:gd name="connsiteY6" fmla="*/ 4561951 h 4561951"/>
              <a:gd name="connsiteX7" fmla="*/ 0 w 3251514"/>
              <a:gd name="connsiteY7" fmla="*/ 4445384 h 4561951"/>
              <a:gd name="connsiteX8" fmla="*/ 0 w 3251514"/>
              <a:gd name="connsiteY8" fmla="*/ 116566 h 4561951"/>
              <a:gd name="connsiteX9" fmla="*/ 71194 w 3251514"/>
              <a:gd name="connsiteY9" fmla="*/ 9160 h 456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514" h="4561951">
                <a:moveTo>
                  <a:pt x="116562" y="0"/>
                </a:moveTo>
                <a:lnTo>
                  <a:pt x="3134952" y="0"/>
                </a:lnTo>
                <a:lnTo>
                  <a:pt x="3180320" y="9160"/>
                </a:lnTo>
                <a:cubicBezTo>
                  <a:pt x="3222158" y="26855"/>
                  <a:pt x="3251514" y="68283"/>
                  <a:pt x="3251514" y="116566"/>
                </a:cubicBezTo>
                <a:lnTo>
                  <a:pt x="3251514" y="4445384"/>
                </a:lnTo>
                <a:cubicBezTo>
                  <a:pt x="3251514" y="4509762"/>
                  <a:pt x="3199325" y="4561951"/>
                  <a:pt x="3134947" y="4561951"/>
                </a:cubicBezTo>
                <a:lnTo>
                  <a:pt x="116567" y="4561951"/>
                </a:lnTo>
                <a:cubicBezTo>
                  <a:pt x="52189" y="4561951"/>
                  <a:pt x="0" y="4509762"/>
                  <a:pt x="0" y="4445384"/>
                </a:cubicBezTo>
                <a:lnTo>
                  <a:pt x="0" y="116566"/>
                </a:lnTo>
                <a:cubicBezTo>
                  <a:pt x="0" y="68283"/>
                  <a:pt x="29357" y="26855"/>
                  <a:pt x="71194" y="9160"/>
                </a:cubicBezTo>
                <a:close/>
              </a:path>
            </a:pathLst>
          </a:custGeom>
          <a:ln>
            <a:solidFill>
              <a:srgbClr val="03539A">
                <a:alpha val="20000"/>
              </a:srgbClr>
            </a:solidFill>
          </a:ln>
          <a:effectLst>
            <a:outerShdw blurRad="152400" dist="38100" dir="2700000" algn="tl" rotWithShape="0">
              <a:srgbClr val="03539A">
                <a:alpha val="13000"/>
              </a:srgbClr>
            </a:outerShdw>
          </a:effectLst>
        </p:spPr>
      </p:pic>
      <p:pic>
        <p:nvPicPr>
          <p:cNvPr id="145" name="Рисунок 144">
            <a:extLst>
              <a:ext uri="{FF2B5EF4-FFF2-40B4-BE49-F238E27FC236}">
                <a16:creationId xmlns:a16="http://schemas.microsoft.com/office/drawing/2014/main" id="{56FF658D-A876-3213-EB44-0F5CBA1B05B6}"/>
              </a:ext>
            </a:extLst>
          </p:cNvPr>
          <p:cNvPicPr>
            <a:picLocks noChangeAspect="1"/>
          </p:cNvPicPr>
          <p:nvPr/>
        </p:nvPicPr>
        <p:blipFill rotWithShape="1">
          <a:blip r:embed="rId6">
            <a:extLst>
              <a:ext uri="{28A0092B-C50C-407E-A947-70E740481C1C}">
                <a14:useLocalDpi xmlns:a14="http://schemas.microsoft.com/office/drawing/2010/main" val="0"/>
              </a:ext>
            </a:extLst>
          </a:blip>
          <a:srcRect l="42496" t="17632" r="2446" b="10316"/>
          <a:stretch/>
        </p:blipFill>
        <p:spPr>
          <a:xfrm>
            <a:off x="7222344" y="2299364"/>
            <a:ext cx="1842962" cy="3358421"/>
          </a:xfrm>
          <a:custGeom>
            <a:avLst/>
            <a:gdLst>
              <a:gd name="connsiteX0" fmla="*/ 110484 w 1567247"/>
              <a:gd name="connsiteY0" fmla="*/ 0 h 3009900"/>
              <a:gd name="connsiteX1" fmla="*/ 1460673 w 1567247"/>
              <a:gd name="connsiteY1" fmla="*/ 0 h 3009900"/>
              <a:gd name="connsiteX2" fmla="*/ 1562475 w 1567247"/>
              <a:gd name="connsiteY2" fmla="*/ 67479 h 3009900"/>
              <a:gd name="connsiteX3" fmla="*/ 1567247 w 1567247"/>
              <a:gd name="connsiteY3" fmla="*/ 91117 h 3009900"/>
              <a:gd name="connsiteX4" fmla="*/ 1567247 w 1567247"/>
              <a:gd name="connsiteY4" fmla="*/ 2918783 h 3009900"/>
              <a:gd name="connsiteX5" fmla="*/ 1562475 w 1567247"/>
              <a:gd name="connsiteY5" fmla="*/ 2942422 h 3009900"/>
              <a:gd name="connsiteX6" fmla="*/ 1460673 w 1567247"/>
              <a:gd name="connsiteY6" fmla="*/ 3009900 h 3009900"/>
              <a:gd name="connsiteX7" fmla="*/ 110484 w 1567247"/>
              <a:gd name="connsiteY7" fmla="*/ 3009900 h 3009900"/>
              <a:gd name="connsiteX8" fmla="*/ 0 w 1567247"/>
              <a:gd name="connsiteY8" fmla="*/ 2899416 h 3009900"/>
              <a:gd name="connsiteX9" fmla="*/ 0 w 1567247"/>
              <a:gd name="connsiteY9" fmla="*/ 110484 h 3009900"/>
              <a:gd name="connsiteX10" fmla="*/ 110484 w 1567247"/>
              <a:gd name="connsiteY10" fmla="*/ 0 h 30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247" h="3009900">
                <a:moveTo>
                  <a:pt x="110484" y="0"/>
                </a:moveTo>
                <a:lnTo>
                  <a:pt x="1460673" y="0"/>
                </a:lnTo>
                <a:cubicBezTo>
                  <a:pt x="1506438" y="0"/>
                  <a:pt x="1545703" y="27824"/>
                  <a:pt x="1562475" y="67479"/>
                </a:cubicBezTo>
                <a:lnTo>
                  <a:pt x="1567247" y="91117"/>
                </a:lnTo>
                <a:lnTo>
                  <a:pt x="1567247" y="2918783"/>
                </a:lnTo>
                <a:lnTo>
                  <a:pt x="1562475" y="2942422"/>
                </a:lnTo>
                <a:cubicBezTo>
                  <a:pt x="1545703" y="2982076"/>
                  <a:pt x="1506438" y="3009900"/>
                  <a:pt x="1460673" y="3009900"/>
                </a:cubicBezTo>
                <a:lnTo>
                  <a:pt x="110484" y="3009900"/>
                </a:lnTo>
                <a:cubicBezTo>
                  <a:pt x="49465" y="3009900"/>
                  <a:pt x="0" y="2960435"/>
                  <a:pt x="0" y="2899416"/>
                </a:cubicBezTo>
                <a:lnTo>
                  <a:pt x="0" y="110484"/>
                </a:lnTo>
                <a:cubicBezTo>
                  <a:pt x="0" y="49465"/>
                  <a:pt x="49465" y="0"/>
                  <a:pt x="110484" y="0"/>
                </a:cubicBezTo>
                <a:close/>
              </a:path>
            </a:pathLst>
          </a:custGeom>
          <a:effectLst>
            <a:outerShdw blurRad="266700" dist="38100" dir="8100000" algn="tr" rotWithShape="0">
              <a:srgbClr val="03539A">
                <a:alpha val="65000"/>
              </a:srgbClr>
            </a:outerShdw>
          </a:effectLst>
        </p:spPr>
      </p:pic>
      <p:pic>
        <p:nvPicPr>
          <p:cNvPr id="143" name="Рисунок 142">
            <a:extLst>
              <a:ext uri="{FF2B5EF4-FFF2-40B4-BE49-F238E27FC236}">
                <a16:creationId xmlns:a16="http://schemas.microsoft.com/office/drawing/2014/main" id="{F786B913-356E-8062-3967-A724BABEDE3D}"/>
              </a:ext>
            </a:extLst>
          </p:cNvPr>
          <p:cNvPicPr>
            <a:picLocks noChangeAspect="1"/>
          </p:cNvPicPr>
          <p:nvPr/>
        </p:nvPicPr>
        <p:blipFill rotWithShape="1">
          <a:blip r:embed="rId3">
            <a:extLst>
              <a:ext uri="{28A0092B-C50C-407E-A947-70E740481C1C}">
                <a14:useLocalDpi xmlns:a14="http://schemas.microsoft.com/office/drawing/2010/main" val="0"/>
              </a:ext>
            </a:extLst>
          </a:blip>
          <a:srcRect l="66107" t="15675" b="20405"/>
          <a:stretch/>
        </p:blipFill>
        <p:spPr>
          <a:xfrm>
            <a:off x="2417006" y="2318137"/>
            <a:ext cx="935298" cy="3339648"/>
          </a:xfrm>
          <a:custGeom>
            <a:avLst/>
            <a:gdLst>
              <a:gd name="connsiteX0" fmla="*/ 55931 w 795373"/>
              <a:gd name="connsiteY0" fmla="*/ 0 h 3009900"/>
              <a:gd name="connsiteX1" fmla="*/ 739443 w 795373"/>
              <a:gd name="connsiteY1" fmla="*/ 0 h 3009900"/>
              <a:gd name="connsiteX2" fmla="*/ 790979 w 795373"/>
              <a:gd name="connsiteY2" fmla="*/ 34160 h 3009900"/>
              <a:gd name="connsiteX3" fmla="*/ 795373 w 795373"/>
              <a:gd name="connsiteY3" fmla="*/ 55926 h 3009900"/>
              <a:gd name="connsiteX4" fmla="*/ 795373 w 795373"/>
              <a:gd name="connsiteY4" fmla="*/ 2953974 h 3009900"/>
              <a:gd name="connsiteX5" fmla="*/ 790979 w 795373"/>
              <a:gd name="connsiteY5" fmla="*/ 2975740 h 3009900"/>
              <a:gd name="connsiteX6" fmla="*/ 739443 w 795373"/>
              <a:gd name="connsiteY6" fmla="*/ 3009900 h 3009900"/>
              <a:gd name="connsiteX7" fmla="*/ 55931 w 795373"/>
              <a:gd name="connsiteY7" fmla="*/ 3009900 h 3009900"/>
              <a:gd name="connsiteX8" fmla="*/ 0 w 795373"/>
              <a:gd name="connsiteY8" fmla="*/ 2953969 h 3009900"/>
              <a:gd name="connsiteX9" fmla="*/ 0 w 795373"/>
              <a:gd name="connsiteY9" fmla="*/ 55931 h 3009900"/>
              <a:gd name="connsiteX10" fmla="*/ 55931 w 795373"/>
              <a:gd name="connsiteY10" fmla="*/ 0 h 30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373" h="3009900">
                <a:moveTo>
                  <a:pt x="55931" y="0"/>
                </a:moveTo>
                <a:lnTo>
                  <a:pt x="739443" y="0"/>
                </a:lnTo>
                <a:cubicBezTo>
                  <a:pt x="762611" y="0"/>
                  <a:pt x="782488" y="14086"/>
                  <a:pt x="790979" y="34160"/>
                </a:cubicBezTo>
                <a:lnTo>
                  <a:pt x="795373" y="55926"/>
                </a:lnTo>
                <a:lnTo>
                  <a:pt x="795373" y="2953974"/>
                </a:lnTo>
                <a:lnTo>
                  <a:pt x="790979" y="2975740"/>
                </a:lnTo>
                <a:cubicBezTo>
                  <a:pt x="782488" y="2995815"/>
                  <a:pt x="762611" y="3009900"/>
                  <a:pt x="739443" y="3009900"/>
                </a:cubicBezTo>
                <a:lnTo>
                  <a:pt x="55931" y="3009900"/>
                </a:lnTo>
                <a:cubicBezTo>
                  <a:pt x="25041" y="3009900"/>
                  <a:pt x="0" y="2984859"/>
                  <a:pt x="0" y="2953969"/>
                </a:cubicBezTo>
                <a:lnTo>
                  <a:pt x="0" y="55931"/>
                </a:lnTo>
                <a:cubicBezTo>
                  <a:pt x="0" y="25041"/>
                  <a:pt x="25041" y="0"/>
                  <a:pt x="55931" y="0"/>
                </a:cubicBezTo>
                <a:close/>
              </a:path>
            </a:pathLst>
          </a:custGeom>
          <a:effectLst>
            <a:outerShdw blurRad="266700" dist="38100" dir="8100000" algn="tr" rotWithShape="0">
              <a:srgbClr val="C00000">
                <a:alpha val="65000"/>
              </a:srgbClr>
            </a:outerShdw>
          </a:effectLst>
        </p:spPr>
      </p:pic>
      <p:sp>
        <p:nvSpPr>
          <p:cNvPr id="147" name="Прямоугольник 146">
            <a:extLst>
              <a:ext uri="{FF2B5EF4-FFF2-40B4-BE49-F238E27FC236}">
                <a16:creationId xmlns:a16="http://schemas.microsoft.com/office/drawing/2014/main" id="{880260CD-E05A-1220-D99C-97AC83502B8F}"/>
              </a:ext>
            </a:extLst>
          </p:cNvPr>
          <p:cNvSpPr/>
          <p:nvPr/>
        </p:nvSpPr>
        <p:spPr>
          <a:xfrm>
            <a:off x="793166" y="2789018"/>
            <a:ext cx="2565147" cy="391977"/>
          </a:xfrm>
          <a:prstGeom prst="rect">
            <a:avLst/>
          </a:prstGeom>
          <a:solidFill>
            <a:srgbClr val="03539A">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8" name="Прямоугольник: скругленные углы 147">
            <a:extLst>
              <a:ext uri="{FF2B5EF4-FFF2-40B4-BE49-F238E27FC236}">
                <a16:creationId xmlns:a16="http://schemas.microsoft.com/office/drawing/2014/main" id="{7984C3B8-BD0E-EE80-0F46-CF3B6DB19660}"/>
              </a:ext>
            </a:extLst>
          </p:cNvPr>
          <p:cNvSpPr/>
          <p:nvPr/>
        </p:nvSpPr>
        <p:spPr>
          <a:xfrm>
            <a:off x="2408969" y="2799311"/>
            <a:ext cx="949341" cy="391977"/>
          </a:xfrm>
          <a:prstGeom prst="roundRect">
            <a:avLst/>
          </a:prstGeom>
          <a:solidFill>
            <a:srgbClr val="C8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9" name="Прямоугольник 148">
            <a:extLst>
              <a:ext uri="{FF2B5EF4-FFF2-40B4-BE49-F238E27FC236}">
                <a16:creationId xmlns:a16="http://schemas.microsoft.com/office/drawing/2014/main" id="{C5CC3156-E721-856F-7580-22BF2C9CD634}"/>
              </a:ext>
            </a:extLst>
          </p:cNvPr>
          <p:cNvSpPr/>
          <p:nvPr/>
        </p:nvSpPr>
        <p:spPr>
          <a:xfrm>
            <a:off x="5520948" y="2789018"/>
            <a:ext cx="3563156" cy="391977"/>
          </a:xfrm>
          <a:prstGeom prst="rect">
            <a:avLst/>
          </a:prstGeom>
          <a:solidFill>
            <a:srgbClr val="03539A">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0" name="Прямоугольник: скругленные углы 149">
            <a:extLst>
              <a:ext uri="{FF2B5EF4-FFF2-40B4-BE49-F238E27FC236}">
                <a16:creationId xmlns:a16="http://schemas.microsoft.com/office/drawing/2014/main" id="{3B5D7447-1DD8-31BD-12C5-5F0C283F466F}"/>
              </a:ext>
            </a:extLst>
          </p:cNvPr>
          <p:cNvSpPr/>
          <p:nvPr/>
        </p:nvSpPr>
        <p:spPr>
          <a:xfrm>
            <a:off x="7217214" y="2795324"/>
            <a:ext cx="1856150" cy="391977"/>
          </a:xfrm>
          <a:prstGeom prst="roundRect">
            <a:avLst/>
          </a:prstGeom>
          <a:solidFill>
            <a:srgbClr val="03539A">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0" name="Рисунок 169">
            <a:extLst>
              <a:ext uri="{FF2B5EF4-FFF2-40B4-BE49-F238E27FC236}">
                <a16:creationId xmlns:a16="http://schemas.microsoft.com/office/drawing/2014/main" id="{1491BD12-2196-5D4F-4BE3-AFF26F4769AC}"/>
              </a:ext>
            </a:extLst>
          </p:cNvPr>
          <p:cNvPicPr>
            <a:picLocks noChangeAspect="1"/>
          </p:cNvPicPr>
          <p:nvPr/>
        </p:nvPicPr>
        <p:blipFill rotWithShape="1">
          <a:blip r:embed="rId6">
            <a:extLst>
              <a:ext uri="{28A0092B-C50C-407E-A947-70E740481C1C}">
                <a14:useLocalDpi xmlns:a14="http://schemas.microsoft.com/office/drawing/2010/main" val="0"/>
              </a:ext>
            </a:extLst>
          </a:blip>
          <a:srcRect l="50592" t="29057" r="1788" b="64949"/>
          <a:stretch/>
        </p:blipFill>
        <p:spPr>
          <a:xfrm>
            <a:off x="7181145" y="1757719"/>
            <a:ext cx="3753906" cy="657934"/>
          </a:xfrm>
          <a:custGeom>
            <a:avLst/>
            <a:gdLst>
              <a:gd name="connsiteX0" fmla="*/ 135840 w 4210638"/>
              <a:gd name="connsiteY0" fmla="*/ 0 h 760174"/>
              <a:gd name="connsiteX1" fmla="*/ 4076504 w 4210638"/>
              <a:gd name="connsiteY1" fmla="*/ 0 h 760174"/>
              <a:gd name="connsiteX2" fmla="*/ 4121098 w 4210638"/>
              <a:gd name="connsiteY2" fmla="*/ 8929 h 760174"/>
              <a:gd name="connsiteX3" fmla="*/ 4200685 w 4210638"/>
              <a:gd name="connsiteY3" fmla="*/ 88105 h 760174"/>
              <a:gd name="connsiteX4" fmla="*/ 4210638 w 4210638"/>
              <a:gd name="connsiteY4" fmla="*/ 137465 h 760174"/>
              <a:gd name="connsiteX5" fmla="*/ 4210638 w 4210638"/>
              <a:gd name="connsiteY5" fmla="*/ 623627 h 760174"/>
              <a:gd name="connsiteX6" fmla="*/ 4200068 w 4210638"/>
              <a:gd name="connsiteY6" fmla="*/ 672916 h 760174"/>
              <a:gd name="connsiteX7" fmla="*/ 4120892 w 4210638"/>
              <a:gd name="connsiteY7" fmla="*/ 752504 h 760174"/>
              <a:gd name="connsiteX8" fmla="*/ 4083389 w 4210638"/>
              <a:gd name="connsiteY8" fmla="*/ 760174 h 760174"/>
              <a:gd name="connsiteX9" fmla="*/ 128809 w 4210638"/>
              <a:gd name="connsiteY9" fmla="*/ 760174 h 760174"/>
              <a:gd name="connsiteX10" fmla="*/ 90772 w 4210638"/>
              <a:gd name="connsiteY10" fmla="*/ 752504 h 760174"/>
              <a:gd name="connsiteX11" fmla="*/ 0 w 4210638"/>
              <a:gd name="connsiteY11" fmla="*/ 615009 h 760174"/>
              <a:gd name="connsiteX12" fmla="*/ 0 w 4210638"/>
              <a:gd name="connsiteY12" fmla="*/ 146630 h 760174"/>
              <a:gd name="connsiteX13" fmla="*/ 90772 w 4210638"/>
              <a:gd name="connsiteY13" fmla="*/ 8929 h 76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0638" h="760174">
                <a:moveTo>
                  <a:pt x="135840" y="0"/>
                </a:moveTo>
                <a:lnTo>
                  <a:pt x="4076504" y="0"/>
                </a:lnTo>
                <a:lnTo>
                  <a:pt x="4121098" y="8929"/>
                </a:lnTo>
                <a:cubicBezTo>
                  <a:pt x="4156775" y="23886"/>
                  <a:pt x="4185500" y="52291"/>
                  <a:pt x="4200685" y="88105"/>
                </a:cubicBezTo>
                <a:lnTo>
                  <a:pt x="4210638" y="137465"/>
                </a:lnTo>
                <a:lnTo>
                  <a:pt x="4210638" y="623627"/>
                </a:lnTo>
                <a:lnTo>
                  <a:pt x="4200068" y="672916"/>
                </a:lnTo>
                <a:cubicBezTo>
                  <a:pt x="4184745" y="708594"/>
                  <a:pt x="4156341" y="737318"/>
                  <a:pt x="4120892" y="752504"/>
                </a:cubicBezTo>
                <a:lnTo>
                  <a:pt x="4083389" y="760174"/>
                </a:lnTo>
                <a:lnTo>
                  <a:pt x="128809" y="760174"/>
                </a:lnTo>
                <a:lnTo>
                  <a:pt x="90772" y="752504"/>
                </a:lnTo>
                <a:cubicBezTo>
                  <a:pt x="37050" y="729725"/>
                  <a:pt x="0" y="676484"/>
                  <a:pt x="0" y="615009"/>
                </a:cubicBezTo>
                <a:lnTo>
                  <a:pt x="0" y="146630"/>
                </a:lnTo>
                <a:cubicBezTo>
                  <a:pt x="0" y="84057"/>
                  <a:pt x="37050" y="31365"/>
                  <a:pt x="90772" y="8929"/>
                </a:cubicBezTo>
                <a:close/>
              </a:path>
            </a:pathLst>
          </a:custGeom>
          <a:effectLst>
            <a:outerShdw blurRad="850900" dist="177800" dir="7560000" sx="84000" sy="84000" algn="tl" rotWithShape="0">
              <a:srgbClr val="03539A">
                <a:alpha val="52000"/>
              </a:srgbClr>
            </a:outerShdw>
          </a:effectLst>
        </p:spPr>
      </p:pic>
      <p:pic>
        <p:nvPicPr>
          <p:cNvPr id="152" name="Рисунок 151">
            <a:extLst>
              <a:ext uri="{FF2B5EF4-FFF2-40B4-BE49-F238E27FC236}">
                <a16:creationId xmlns:a16="http://schemas.microsoft.com/office/drawing/2014/main" id="{C66E077A-97EF-7D1B-2B36-99486C1E54D4}"/>
              </a:ext>
            </a:extLst>
          </p:cNvPr>
          <p:cNvPicPr>
            <a:picLocks noChangeAspect="1"/>
          </p:cNvPicPr>
          <p:nvPr/>
        </p:nvPicPr>
        <p:blipFill rotWithShape="1">
          <a:blip r:embed="rId7">
            <a:extLst>
              <a:ext uri="{28A0092B-C50C-407E-A947-70E740481C1C}">
                <a14:useLocalDpi xmlns:a14="http://schemas.microsoft.com/office/drawing/2010/main" val="0"/>
              </a:ext>
            </a:extLst>
          </a:blip>
          <a:srcRect l="67342" t="26728" r="163" b="65652"/>
          <a:stretch/>
        </p:blipFill>
        <p:spPr>
          <a:xfrm>
            <a:off x="2366034" y="1746037"/>
            <a:ext cx="1629670" cy="676993"/>
          </a:xfrm>
          <a:custGeom>
            <a:avLst/>
            <a:gdLst>
              <a:gd name="connsiteX0" fmla="*/ 98942 w 1437758"/>
              <a:gd name="connsiteY0" fmla="*/ 0 h 593640"/>
              <a:gd name="connsiteX1" fmla="*/ 1338816 w 1437758"/>
              <a:gd name="connsiteY1" fmla="*/ 0 h 593640"/>
              <a:gd name="connsiteX2" fmla="*/ 1437758 w 1437758"/>
              <a:gd name="connsiteY2" fmla="*/ 98942 h 593640"/>
              <a:gd name="connsiteX3" fmla="*/ 1437758 w 1437758"/>
              <a:gd name="connsiteY3" fmla="*/ 494698 h 593640"/>
              <a:gd name="connsiteX4" fmla="*/ 1338816 w 1437758"/>
              <a:gd name="connsiteY4" fmla="*/ 593640 h 593640"/>
              <a:gd name="connsiteX5" fmla="*/ 98942 w 1437758"/>
              <a:gd name="connsiteY5" fmla="*/ 593640 h 593640"/>
              <a:gd name="connsiteX6" fmla="*/ 0 w 1437758"/>
              <a:gd name="connsiteY6" fmla="*/ 494698 h 593640"/>
              <a:gd name="connsiteX7" fmla="*/ 0 w 1437758"/>
              <a:gd name="connsiteY7" fmla="*/ 98942 h 593640"/>
              <a:gd name="connsiteX8" fmla="*/ 98942 w 1437758"/>
              <a:gd name="connsiteY8" fmla="*/ 0 h 59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758" h="593640">
                <a:moveTo>
                  <a:pt x="98942" y="0"/>
                </a:moveTo>
                <a:lnTo>
                  <a:pt x="1338816" y="0"/>
                </a:lnTo>
                <a:cubicBezTo>
                  <a:pt x="1393460" y="0"/>
                  <a:pt x="1437758" y="44298"/>
                  <a:pt x="1437758" y="98942"/>
                </a:cubicBezTo>
                <a:lnTo>
                  <a:pt x="1437758" y="494698"/>
                </a:lnTo>
                <a:cubicBezTo>
                  <a:pt x="1437758" y="549342"/>
                  <a:pt x="1393460" y="593640"/>
                  <a:pt x="1338816" y="593640"/>
                </a:cubicBezTo>
                <a:lnTo>
                  <a:pt x="98942" y="593640"/>
                </a:lnTo>
                <a:cubicBezTo>
                  <a:pt x="44298" y="593640"/>
                  <a:pt x="0" y="549342"/>
                  <a:pt x="0" y="494698"/>
                </a:cubicBezTo>
                <a:lnTo>
                  <a:pt x="0" y="98942"/>
                </a:lnTo>
                <a:cubicBezTo>
                  <a:pt x="0" y="44298"/>
                  <a:pt x="44298" y="0"/>
                  <a:pt x="98942" y="0"/>
                </a:cubicBezTo>
                <a:close/>
              </a:path>
            </a:pathLst>
          </a:custGeom>
          <a:effectLst>
            <a:outerShdw blurRad="469900" dist="152400" dir="7380000" algn="tl" rotWithShape="0">
              <a:srgbClr val="C00000">
                <a:alpha val="33000"/>
              </a:srgbClr>
            </a:outerShdw>
          </a:effectLst>
        </p:spPr>
      </p:pic>
      <p:sp>
        <p:nvSpPr>
          <p:cNvPr id="154" name="Полилиния: фигура 153">
            <a:extLst>
              <a:ext uri="{FF2B5EF4-FFF2-40B4-BE49-F238E27FC236}">
                <a16:creationId xmlns:a16="http://schemas.microsoft.com/office/drawing/2014/main" id="{850F207A-67BB-6676-6B69-322B3E566659}"/>
              </a:ext>
            </a:extLst>
          </p:cNvPr>
          <p:cNvSpPr/>
          <p:nvPr/>
        </p:nvSpPr>
        <p:spPr>
          <a:xfrm>
            <a:off x="7218748" y="2786890"/>
            <a:ext cx="1854616" cy="392204"/>
          </a:xfrm>
          <a:custGeom>
            <a:avLst/>
            <a:gdLst>
              <a:gd name="connsiteX0" fmla="*/ 1447161 w 1500600"/>
              <a:gd name="connsiteY0" fmla="*/ 273614 h 273613"/>
              <a:gd name="connsiteX1" fmla="*/ 53440 w 1500600"/>
              <a:gd name="connsiteY1" fmla="*/ 273614 h 273613"/>
              <a:gd name="connsiteX2" fmla="*/ 0 w 1500600"/>
              <a:gd name="connsiteY2" fmla="*/ 220174 h 273613"/>
              <a:gd name="connsiteX3" fmla="*/ 0 w 1500600"/>
              <a:gd name="connsiteY3" fmla="*/ 53440 h 273613"/>
              <a:gd name="connsiteX4" fmla="*/ 53440 w 1500600"/>
              <a:gd name="connsiteY4" fmla="*/ 0 h 273613"/>
              <a:gd name="connsiteX5" fmla="*/ 1447161 w 1500600"/>
              <a:gd name="connsiteY5" fmla="*/ 0 h 273613"/>
              <a:gd name="connsiteX6" fmla="*/ 1500601 w 1500600"/>
              <a:gd name="connsiteY6" fmla="*/ 53440 h 273613"/>
              <a:gd name="connsiteX7" fmla="*/ 1500601 w 1500600"/>
              <a:gd name="connsiteY7" fmla="*/ 220174 h 273613"/>
              <a:gd name="connsiteX8" fmla="*/ 1447161 w 1500600"/>
              <a:gd name="connsiteY8" fmla="*/ 273614 h 27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0600" h="273613">
                <a:moveTo>
                  <a:pt x="1447161" y="273614"/>
                </a:moveTo>
                <a:lnTo>
                  <a:pt x="53440" y="273614"/>
                </a:lnTo>
                <a:cubicBezTo>
                  <a:pt x="24582" y="273614"/>
                  <a:pt x="0" y="250100"/>
                  <a:pt x="0" y="220174"/>
                </a:cubicBezTo>
                <a:lnTo>
                  <a:pt x="0" y="53440"/>
                </a:lnTo>
                <a:cubicBezTo>
                  <a:pt x="0" y="24582"/>
                  <a:pt x="23514" y="0"/>
                  <a:pt x="53440" y="0"/>
                </a:cubicBezTo>
                <a:lnTo>
                  <a:pt x="1447161" y="0"/>
                </a:lnTo>
                <a:cubicBezTo>
                  <a:pt x="1476019" y="0"/>
                  <a:pt x="1500601" y="23514"/>
                  <a:pt x="1500601" y="53440"/>
                </a:cubicBezTo>
                <a:lnTo>
                  <a:pt x="1500601" y="220174"/>
                </a:lnTo>
                <a:cubicBezTo>
                  <a:pt x="1500601" y="250100"/>
                  <a:pt x="1477087" y="273614"/>
                  <a:pt x="1447161" y="273614"/>
                </a:cubicBezTo>
                <a:close/>
              </a:path>
            </a:pathLst>
          </a:custGeom>
          <a:noFill/>
          <a:ln w="9525" cap="flat">
            <a:solidFill>
              <a:srgbClr val="03539A"/>
            </a:solidFill>
            <a:prstDash val="solid"/>
            <a:miter/>
          </a:ln>
        </p:spPr>
        <p:txBody>
          <a:bodyPr rtlCol="0" anchor="ctr"/>
          <a:lstStyle/>
          <a:p>
            <a:endParaRPr lang="ru-RU"/>
          </a:p>
        </p:txBody>
      </p:sp>
      <p:sp>
        <p:nvSpPr>
          <p:cNvPr id="155" name="Полилиния: фигура 154">
            <a:extLst>
              <a:ext uri="{FF2B5EF4-FFF2-40B4-BE49-F238E27FC236}">
                <a16:creationId xmlns:a16="http://schemas.microsoft.com/office/drawing/2014/main" id="{9CB76D67-40A3-EF03-2CF9-4786383AD458}"/>
              </a:ext>
            </a:extLst>
          </p:cNvPr>
          <p:cNvSpPr/>
          <p:nvPr/>
        </p:nvSpPr>
        <p:spPr>
          <a:xfrm>
            <a:off x="7183511" y="1753633"/>
            <a:ext cx="3751541" cy="664254"/>
          </a:xfrm>
          <a:custGeom>
            <a:avLst/>
            <a:gdLst>
              <a:gd name="connsiteX0" fmla="*/ 2967000 w 3076018"/>
              <a:gd name="connsiteY0" fmla="*/ 560053 h 560053"/>
              <a:gd name="connsiteX1" fmla="*/ 109018 w 3076018"/>
              <a:gd name="connsiteY1" fmla="*/ 560053 h 560053"/>
              <a:gd name="connsiteX2" fmla="*/ 0 w 3076018"/>
              <a:gd name="connsiteY2" fmla="*/ 451035 h 560053"/>
              <a:gd name="connsiteX3" fmla="*/ 0 w 3076018"/>
              <a:gd name="connsiteY3" fmla="*/ 109018 h 560053"/>
              <a:gd name="connsiteX4" fmla="*/ 109018 w 3076018"/>
              <a:gd name="connsiteY4" fmla="*/ 0 h 560053"/>
              <a:gd name="connsiteX5" fmla="*/ 2967000 w 3076018"/>
              <a:gd name="connsiteY5" fmla="*/ 0 h 560053"/>
              <a:gd name="connsiteX6" fmla="*/ 3076018 w 3076018"/>
              <a:gd name="connsiteY6" fmla="*/ 109018 h 560053"/>
              <a:gd name="connsiteX7" fmla="*/ 3076018 w 3076018"/>
              <a:gd name="connsiteY7" fmla="*/ 451035 h 560053"/>
              <a:gd name="connsiteX8" fmla="*/ 2967000 w 3076018"/>
              <a:gd name="connsiteY8" fmla="*/ 560053 h 56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6018" h="560053">
                <a:moveTo>
                  <a:pt x="2967000" y="560053"/>
                </a:moveTo>
                <a:lnTo>
                  <a:pt x="109018" y="560053"/>
                </a:lnTo>
                <a:cubicBezTo>
                  <a:pt x="48096" y="560053"/>
                  <a:pt x="0" y="510888"/>
                  <a:pt x="0" y="451035"/>
                </a:cubicBezTo>
                <a:lnTo>
                  <a:pt x="0" y="109018"/>
                </a:lnTo>
                <a:cubicBezTo>
                  <a:pt x="0" y="48096"/>
                  <a:pt x="48096" y="0"/>
                  <a:pt x="109018" y="0"/>
                </a:cubicBezTo>
                <a:lnTo>
                  <a:pt x="2967000" y="0"/>
                </a:lnTo>
                <a:cubicBezTo>
                  <a:pt x="3026854" y="0"/>
                  <a:pt x="3076018" y="48096"/>
                  <a:pt x="3076018" y="109018"/>
                </a:cubicBezTo>
                <a:lnTo>
                  <a:pt x="3076018" y="451035"/>
                </a:lnTo>
                <a:cubicBezTo>
                  <a:pt x="3074950" y="510888"/>
                  <a:pt x="3026854" y="560053"/>
                  <a:pt x="2967000" y="560053"/>
                </a:cubicBezTo>
                <a:close/>
              </a:path>
            </a:pathLst>
          </a:custGeom>
          <a:noFill/>
          <a:ln w="9525" cap="flat">
            <a:solidFill>
              <a:srgbClr val="03539A"/>
            </a:solidFill>
            <a:prstDash val="solid"/>
            <a:miter/>
          </a:ln>
        </p:spPr>
        <p:txBody>
          <a:bodyPr rtlCol="0" anchor="ctr"/>
          <a:lstStyle/>
          <a:p>
            <a:endParaRPr lang="ru-RU"/>
          </a:p>
        </p:txBody>
      </p:sp>
      <p:sp>
        <p:nvSpPr>
          <p:cNvPr id="156" name="Полилиния: фигура 155">
            <a:extLst>
              <a:ext uri="{FF2B5EF4-FFF2-40B4-BE49-F238E27FC236}">
                <a16:creationId xmlns:a16="http://schemas.microsoft.com/office/drawing/2014/main" id="{83CC4364-AD3D-459F-5257-BF5B4BFA3664}"/>
              </a:ext>
            </a:extLst>
          </p:cNvPr>
          <p:cNvSpPr/>
          <p:nvPr/>
        </p:nvSpPr>
        <p:spPr>
          <a:xfrm>
            <a:off x="9021280" y="2417887"/>
            <a:ext cx="1811199" cy="757990"/>
          </a:xfrm>
          <a:custGeom>
            <a:avLst/>
            <a:gdLst>
              <a:gd name="connsiteX0" fmla="*/ 0 w 1495256"/>
              <a:gd name="connsiteY0" fmla="*/ 476687 h 476686"/>
              <a:gd name="connsiteX1" fmla="*/ 1495257 w 1495256"/>
              <a:gd name="connsiteY1" fmla="*/ 0 h 476686"/>
            </a:gdLst>
            <a:ahLst/>
            <a:cxnLst>
              <a:cxn ang="0">
                <a:pos x="connsiteX0" y="connsiteY0"/>
              </a:cxn>
              <a:cxn ang="0">
                <a:pos x="connsiteX1" y="connsiteY1"/>
              </a:cxn>
            </a:cxnLst>
            <a:rect l="l" t="t" r="r" b="b"/>
            <a:pathLst>
              <a:path w="1495256" h="476686">
                <a:moveTo>
                  <a:pt x="0" y="476687"/>
                </a:moveTo>
                <a:lnTo>
                  <a:pt x="1495257" y="0"/>
                </a:lnTo>
              </a:path>
            </a:pathLst>
          </a:custGeom>
          <a:ln w="9525" cap="flat">
            <a:solidFill>
              <a:srgbClr val="03539A"/>
            </a:solidFill>
            <a:prstDash val="solid"/>
            <a:miter/>
          </a:ln>
        </p:spPr>
        <p:txBody>
          <a:bodyPr rtlCol="0" anchor="ctr"/>
          <a:lstStyle/>
          <a:p>
            <a:endParaRPr lang="ru-RU"/>
          </a:p>
        </p:txBody>
      </p:sp>
      <p:cxnSp>
        <p:nvCxnSpPr>
          <p:cNvPr id="157" name="Прямая соединительная линия 156">
            <a:extLst>
              <a:ext uri="{FF2B5EF4-FFF2-40B4-BE49-F238E27FC236}">
                <a16:creationId xmlns:a16="http://schemas.microsoft.com/office/drawing/2014/main" id="{BE488A06-5A1B-4C53-080C-145278A43440}"/>
              </a:ext>
            </a:extLst>
          </p:cNvPr>
          <p:cNvCxnSpPr>
            <a:cxnSpLocks/>
            <a:stCxn id="154" idx="2"/>
            <a:endCxn id="155" idx="2"/>
          </p:cNvCxnSpPr>
          <p:nvPr/>
        </p:nvCxnSpPr>
        <p:spPr>
          <a:xfrm flipH="1" flipV="1">
            <a:off x="7183511" y="2288586"/>
            <a:ext cx="35237" cy="813906"/>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59" name="Полилиния: фигура 158">
            <a:extLst>
              <a:ext uri="{FF2B5EF4-FFF2-40B4-BE49-F238E27FC236}">
                <a16:creationId xmlns:a16="http://schemas.microsoft.com/office/drawing/2014/main" id="{13564309-9A0D-134B-A3D4-CA0202610B80}"/>
              </a:ext>
            </a:extLst>
          </p:cNvPr>
          <p:cNvSpPr/>
          <p:nvPr/>
        </p:nvSpPr>
        <p:spPr>
          <a:xfrm>
            <a:off x="2408325" y="2799947"/>
            <a:ext cx="932603" cy="390006"/>
          </a:xfrm>
          <a:custGeom>
            <a:avLst/>
            <a:gdLst>
              <a:gd name="connsiteX0" fmla="*/ 626316 w 667928"/>
              <a:gd name="connsiteY0" fmla="*/ 272079 h 272079"/>
              <a:gd name="connsiteX1" fmla="*/ 41612 w 667928"/>
              <a:gd name="connsiteY1" fmla="*/ 272079 h 272079"/>
              <a:gd name="connsiteX2" fmla="*/ 0 w 667928"/>
              <a:gd name="connsiteY2" fmla="*/ 230467 h 272079"/>
              <a:gd name="connsiteX3" fmla="*/ 0 w 667928"/>
              <a:gd name="connsiteY3" fmla="*/ 41612 h 272079"/>
              <a:gd name="connsiteX4" fmla="*/ 41612 w 667928"/>
              <a:gd name="connsiteY4" fmla="*/ 0 h 272079"/>
              <a:gd name="connsiteX5" fmla="*/ 626316 w 667928"/>
              <a:gd name="connsiteY5" fmla="*/ 0 h 272079"/>
              <a:gd name="connsiteX6" fmla="*/ 667928 w 667928"/>
              <a:gd name="connsiteY6" fmla="*/ 41612 h 272079"/>
              <a:gd name="connsiteX7" fmla="*/ 667928 w 667928"/>
              <a:gd name="connsiteY7" fmla="*/ 230467 h 272079"/>
              <a:gd name="connsiteX8" fmla="*/ 626316 w 667928"/>
              <a:gd name="connsiteY8" fmla="*/ 272079 h 27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928" h="272079">
                <a:moveTo>
                  <a:pt x="626316" y="272079"/>
                </a:moveTo>
                <a:lnTo>
                  <a:pt x="41612" y="272079"/>
                </a:lnTo>
                <a:cubicBezTo>
                  <a:pt x="18139" y="272079"/>
                  <a:pt x="0" y="252874"/>
                  <a:pt x="0" y="230467"/>
                </a:cubicBezTo>
                <a:lnTo>
                  <a:pt x="0" y="41612"/>
                </a:lnTo>
                <a:cubicBezTo>
                  <a:pt x="0" y="18139"/>
                  <a:pt x="19206" y="0"/>
                  <a:pt x="41612" y="0"/>
                </a:cubicBezTo>
                <a:lnTo>
                  <a:pt x="626316" y="0"/>
                </a:lnTo>
                <a:cubicBezTo>
                  <a:pt x="649790" y="0"/>
                  <a:pt x="667928" y="19206"/>
                  <a:pt x="667928" y="41612"/>
                </a:cubicBezTo>
                <a:lnTo>
                  <a:pt x="667928" y="230467"/>
                </a:lnTo>
                <a:cubicBezTo>
                  <a:pt x="667928" y="252874"/>
                  <a:pt x="649790" y="272079"/>
                  <a:pt x="626316" y="272079"/>
                </a:cubicBezTo>
                <a:close/>
              </a:path>
            </a:pathLst>
          </a:custGeom>
          <a:noFill/>
          <a:ln w="9525" cap="flat">
            <a:solidFill>
              <a:srgbClr val="C00000"/>
            </a:solidFill>
            <a:prstDash val="solid"/>
            <a:miter/>
          </a:ln>
        </p:spPr>
        <p:txBody>
          <a:bodyPr rtlCol="0" anchor="ctr"/>
          <a:lstStyle/>
          <a:p>
            <a:endParaRPr lang="ru-RU"/>
          </a:p>
        </p:txBody>
      </p:sp>
      <p:sp>
        <p:nvSpPr>
          <p:cNvPr id="160" name="Полилиния: фигура 159">
            <a:extLst>
              <a:ext uri="{FF2B5EF4-FFF2-40B4-BE49-F238E27FC236}">
                <a16:creationId xmlns:a16="http://schemas.microsoft.com/office/drawing/2014/main" id="{D996A3BC-25B5-2BD6-7FBE-4DDE4429C7DC}"/>
              </a:ext>
            </a:extLst>
          </p:cNvPr>
          <p:cNvSpPr/>
          <p:nvPr/>
        </p:nvSpPr>
        <p:spPr>
          <a:xfrm>
            <a:off x="2365390" y="1755766"/>
            <a:ext cx="1627948" cy="666916"/>
          </a:xfrm>
          <a:custGeom>
            <a:avLst/>
            <a:gdLst>
              <a:gd name="connsiteX0" fmla="*/ 1251565 w 1334811"/>
              <a:gd name="connsiteY0" fmla="*/ 562297 h 562297"/>
              <a:gd name="connsiteX1" fmla="*/ 84291 w 1334811"/>
              <a:gd name="connsiteY1" fmla="*/ 562297 h 562297"/>
              <a:gd name="connsiteX2" fmla="*/ 0 w 1334811"/>
              <a:gd name="connsiteY2" fmla="*/ 478006 h 562297"/>
              <a:gd name="connsiteX3" fmla="*/ 0 w 1334811"/>
              <a:gd name="connsiteY3" fmla="*/ 84291 h 562297"/>
              <a:gd name="connsiteX4" fmla="*/ 84291 w 1334811"/>
              <a:gd name="connsiteY4" fmla="*/ 0 h 562297"/>
              <a:gd name="connsiteX5" fmla="*/ 1250498 w 1334811"/>
              <a:gd name="connsiteY5" fmla="*/ 0 h 562297"/>
              <a:gd name="connsiteX6" fmla="*/ 1334789 w 1334811"/>
              <a:gd name="connsiteY6" fmla="*/ 84291 h 562297"/>
              <a:gd name="connsiteX7" fmla="*/ 1334789 w 1334811"/>
              <a:gd name="connsiteY7" fmla="*/ 476939 h 562297"/>
              <a:gd name="connsiteX8" fmla="*/ 1251565 w 1334811"/>
              <a:gd name="connsiteY8" fmla="*/ 562297 h 56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811" h="562297">
                <a:moveTo>
                  <a:pt x="1251565" y="562297"/>
                </a:moveTo>
                <a:lnTo>
                  <a:pt x="84291" y="562297"/>
                </a:lnTo>
                <a:cubicBezTo>
                  <a:pt x="37344" y="562297"/>
                  <a:pt x="0" y="523886"/>
                  <a:pt x="0" y="478006"/>
                </a:cubicBezTo>
                <a:lnTo>
                  <a:pt x="0" y="84291"/>
                </a:lnTo>
                <a:cubicBezTo>
                  <a:pt x="0" y="37344"/>
                  <a:pt x="38411" y="0"/>
                  <a:pt x="84291" y="0"/>
                </a:cubicBezTo>
                <a:lnTo>
                  <a:pt x="1250498" y="0"/>
                </a:lnTo>
                <a:cubicBezTo>
                  <a:pt x="1297445" y="0"/>
                  <a:pt x="1334789" y="38411"/>
                  <a:pt x="1334789" y="84291"/>
                </a:cubicBezTo>
                <a:lnTo>
                  <a:pt x="1334789" y="476939"/>
                </a:lnTo>
                <a:cubicBezTo>
                  <a:pt x="1335856" y="523886"/>
                  <a:pt x="1298512" y="562297"/>
                  <a:pt x="1251565" y="562297"/>
                </a:cubicBezTo>
                <a:close/>
              </a:path>
            </a:pathLst>
          </a:custGeom>
          <a:noFill/>
          <a:ln w="9525" cap="flat">
            <a:solidFill>
              <a:srgbClr val="C00000"/>
            </a:solidFill>
            <a:prstDash val="solid"/>
            <a:miter/>
          </a:ln>
        </p:spPr>
        <p:txBody>
          <a:bodyPr rtlCol="0" anchor="ctr"/>
          <a:lstStyle/>
          <a:p>
            <a:endParaRPr lang="ru-RU"/>
          </a:p>
        </p:txBody>
      </p:sp>
      <p:sp>
        <p:nvSpPr>
          <p:cNvPr id="161" name="Полилиния: фигура 160">
            <a:extLst>
              <a:ext uri="{FF2B5EF4-FFF2-40B4-BE49-F238E27FC236}">
                <a16:creationId xmlns:a16="http://schemas.microsoft.com/office/drawing/2014/main" id="{48CE39F1-F89D-438F-DF15-2EF0A18622CB}"/>
              </a:ext>
            </a:extLst>
          </p:cNvPr>
          <p:cNvSpPr/>
          <p:nvPr/>
        </p:nvSpPr>
        <p:spPr>
          <a:xfrm>
            <a:off x="3312684" y="2417887"/>
            <a:ext cx="623298" cy="772064"/>
          </a:xfrm>
          <a:custGeom>
            <a:avLst/>
            <a:gdLst>
              <a:gd name="connsiteX0" fmla="*/ 0 w 678597"/>
              <a:gd name="connsiteY0" fmla="*/ 491877 h 491876"/>
              <a:gd name="connsiteX1" fmla="*/ 678598 w 678597"/>
              <a:gd name="connsiteY1" fmla="*/ 0 h 491876"/>
            </a:gdLst>
            <a:ahLst/>
            <a:cxnLst>
              <a:cxn ang="0">
                <a:pos x="connsiteX0" y="connsiteY0"/>
              </a:cxn>
              <a:cxn ang="0">
                <a:pos x="connsiteX1" y="connsiteY1"/>
              </a:cxn>
            </a:cxnLst>
            <a:rect l="l" t="t" r="r" b="b"/>
            <a:pathLst>
              <a:path w="678597" h="491876">
                <a:moveTo>
                  <a:pt x="0" y="491877"/>
                </a:moveTo>
                <a:lnTo>
                  <a:pt x="678598" y="0"/>
                </a:lnTo>
              </a:path>
            </a:pathLst>
          </a:custGeom>
          <a:ln w="9525" cap="flat">
            <a:solidFill>
              <a:srgbClr val="C00000"/>
            </a:solidFill>
            <a:prstDash val="solid"/>
            <a:miter/>
          </a:ln>
        </p:spPr>
        <p:txBody>
          <a:bodyPr rtlCol="0" anchor="ctr"/>
          <a:lstStyle/>
          <a:p>
            <a:endParaRPr lang="ru-RU"/>
          </a:p>
        </p:txBody>
      </p:sp>
      <p:cxnSp>
        <p:nvCxnSpPr>
          <p:cNvPr id="162" name="Прямая соединительная линия 161">
            <a:extLst>
              <a:ext uri="{FF2B5EF4-FFF2-40B4-BE49-F238E27FC236}">
                <a16:creationId xmlns:a16="http://schemas.microsoft.com/office/drawing/2014/main" id="{FB05193F-54CF-35F8-DD61-41079900971C}"/>
              </a:ext>
            </a:extLst>
          </p:cNvPr>
          <p:cNvCxnSpPr>
            <a:cxnSpLocks/>
            <a:stCxn id="159" idx="2"/>
            <a:endCxn id="160" idx="2"/>
          </p:cNvCxnSpPr>
          <p:nvPr/>
        </p:nvCxnSpPr>
        <p:spPr>
          <a:xfrm flipH="1" flipV="1">
            <a:off x="2365390" y="2322708"/>
            <a:ext cx="42935" cy="807597"/>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742E79E-D30D-2185-073B-F84569F2CE30}"/>
              </a:ext>
            </a:extLst>
          </p:cNvPr>
          <p:cNvSpPr txBox="1"/>
          <p:nvPr/>
        </p:nvSpPr>
        <p:spPr>
          <a:xfrm>
            <a:off x="10427312" y="641514"/>
            <a:ext cx="1483098" cy="200055"/>
          </a:xfrm>
          <a:prstGeom prst="rect">
            <a:avLst/>
          </a:prstGeom>
          <a:noFill/>
        </p:spPr>
        <p:txBody>
          <a:bodyPr wrap="none" rtlCol="0">
            <a:spAutoFit/>
          </a:bodyPr>
          <a:lstStyle/>
          <a:p>
            <a:r>
              <a:rPr lang="ru-RU" sz="700" spc="250" dirty="0">
                <a:solidFill>
                  <a:srgbClr val="0D1A47"/>
                </a:solidFill>
                <a:effectLst/>
                <a:latin typeface="Nekst" panose="00000500000000000000" pitchFamily="2" charset="-52"/>
                <a:ea typeface="Calibri" panose="020F0502020204030204" pitchFamily="34" charset="0"/>
                <a:cs typeface="Times New Roman" panose="02020603050405020304" pitchFamily="18" charset="0"/>
              </a:rPr>
              <a:t>ДЕТАЛИ ВО ВСЁМ</a:t>
            </a:r>
            <a:endParaRPr lang="ru-RU" sz="700" spc="250" dirty="0">
              <a:solidFill>
                <a:srgbClr val="0D1A47"/>
              </a:solidFill>
              <a:latin typeface="Nekst" panose="00000500000000000000" pitchFamily="2" charset="-52"/>
            </a:endParaRPr>
          </a:p>
        </p:txBody>
      </p:sp>
      <p:sp>
        <p:nvSpPr>
          <p:cNvPr id="7" name="TextBox 6">
            <a:extLst>
              <a:ext uri="{FF2B5EF4-FFF2-40B4-BE49-F238E27FC236}">
                <a16:creationId xmlns:a16="http://schemas.microsoft.com/office/drawing/2014/main" id="{486C8B1E-73D7-021E-0D6F-029F1C22558B}"/>
              </a:ext>
            </a:extLst>
          </p:cNvPr>
          <p:cNvSpPr txBox="1"/>
          <p:nvPr/>
        </p:nvSpPr>
        <p:spPr>
          <a:xfrm>
            <a:off x="11132456" y="6403043"/>
            <a:ext cx="540362" cy="400110"/>
          </a:xfrm>
          <a:prstGeom prst="rect">
            <a:avLst/>
          </a:prstGeom>
          <a:noFill/>
        </p:spPr>
        <p:txBody>
          <a:bodyPr wrap="square">
            <a:spAutoFit/>
          </a:bodyPr>
          <a:lstStyle/>
          <a:p>
            <a:pPr algn="r"/>
            <a:r>
              <a:rPr kumimoji="0" lang="en-US" sz="2000" b="0" i="0" u="none" strike="noStrike" kern="1200" cap="none" spc="0" normalizeH="0" baseline="0" noProof="0" dirty="0">
                <a:ln>
                  <a:noFill/>
                </a:ln>
                <a:solidFill>
                  <a:srgbClr val="03539A"/>
                </a:solidFill>
                <a:effectLst/>
                <a:uLnTx/>
                <a:uFillTx/>
                <a:latin typeface="Nekst Bold" panose="00000800000000000000" pitchFamily="2" charset="-52"/>
              </a:rPr>
              <a:t>11</a:t>
            </a:r>
            <a:endParaRPr lang="ru-RU" sz="2800" dirty="0">
              <a:solidFill>
                <a:srgbClr val="03539A"/>
              </a:solidFill>
              <a:latin typeface="Nekst Bold" panose="00000800000000000000" pitchFamily="2" charset="-52"/>
            </a:endParaRPr>
          </a:p>
        </p:txBody>
      </p:sp>
      <p:sp>
        <p:nvSpPr>
          <p:cNvPr id="30" name="Прямоугольник: скругленные углы 29">
            <a:extLst>
              <a:ext uri="{FF2B5EF4-FFF2-40B4-BE49-F238E27FC236}">
                <a16:creationId xmlns:a16="http://schemas.microsoft.com/office/drawing/2014/main" id="{26330A7A-4D22-8AE6-5E53-A9C32DFD01D7}"/>
              </a:ext>
            </a:extLst>
          </p:cNvPr>
          <p:cNvSpPr/>
          <p:nvPr/>
        </p:nvSpPr>
        <p:spPr>
          <a:xfrm>
            <a:off x="701809" y="224813"/>
            <a:ext cx="4363570" cy="237409"/>
          </a:xfrm>
          <a:prstGeom prst="roundRect">
            <a:avLst/>
          </a:prstGeom>
          <a:solidFill>
            <a:srgbClr val="03539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Box 31">
            <a:extLst>
              <a:ext uri="{FF2B5EF4-FFF2-40B4-BE49-F238E27FC236}">
                <a16:creationId xmlns:a16="http://schemas.microsoft.com/office/drawing/2014/main" id="{D27D3DA5-BB0C-5C84-E282-1B46FC95AD22}"/>
              </a:ext>
            </a:extLst>
          </p:cNvPr>
          <p:cNvSpPr txBox="1"/>
          <p:nvPr/>
        </p:nvSpPr>
        <p:spPr>
          <a:xfrm>
            <a:off x="781237" y="223824"/>
            <a:ext cx="4284142" cy="261610"/>
          </a:xfrm>
          <a:prstGeom prst="rect">
            <a:avLst/>
          </a:prstGeom>
          <a:noFill/>
        </p:spPr>
        <p:txBody>
          <a:bodyPr wrap="square">
            <a:spAutoFit/>
          </a:bodyPr>
          <a:lstStyle/>
          <a:p>
            <a:r>
              <a:rPr lang="ru-RU" sz="1100" dirty="0">
                <a:solidFill>
                  <a:srgbClr val="03539A"/>
                </a:solidFill>
                <a:effectLst/>
                <a:latin typeface="Nekst" panose="00000500000000000000" pitchFamily="2" charset="-52"/>
                <a:ea typeface="Calibri" panose="020F0502020204030204" pitchFamily="34" charset="0"/>
                <a:cs typeface="Times New Roman" panose="02020603050405020304" pitchFamily="18" charset="0"/>
              </a:rPr>
              <a:t>Искусственный интеллект. Data </a:t>
            </a:r>
            <a:r>
              <a:rPr lang="ru-RU" sz="1100" dirty="0" err="1">
                <a:solidFill>
                  <a:srgbClr val="03539A"/>
                </a:solidFill>
                <a:effectLst/>
                <a:latin typeface="Nekst" panose="00000500000000000000" pitchFamily="2" charset="-52"/>
                <a:ea typeface="Calibri" panose="020F0502020204030204" pitchFamily="34" charset="0"/>
                <a:cs typeface="Times New Roman" panose="02020603050405020304" pitchFamily="18" charset="0"/>
              </a:rPr>
              <a:t>mining</a:t>
            </a:r>
            <a:r>
              <a:rPr lang="ru-RU" sz="1100" dirty="0">
                <a:solidFill>
                  <a:srgbClr val="03539A"/>
                </a:solidFill>
                <a:effectLst/>
                <a:latin typeface="Nekst" panose="00000500000000000000" pitchFamily="2" charset="-52"/>
                <a:ea typeface="Calibri" panose="020F0502020204030204" pitchFamily="34" charset="0"/>
                <a:cs typeface="Times New Roman" panose="02020603050405020304" pitchFamily="18" charset="0"/>
              </a:rPr>
              <a:t> (Добыча данных)</a:t>
            </a:r>
            <a:endParaRPr lang="ru-RU" sz="1100" dirty="0">
              <a:solidFill>
                <a:srgbClr val="03539A"/>
              </a:solidFill>
              <a:latin typeface="Nekst" panose="00000500000000000000" pitchFamily="2" charset="-52"/>
            </a:endParaRPr>
          </a:p>
        </p:txBody>
      </p:sp>
    </p:spTree>
    <p:extLst>
      <p:ext uri="{BB962C8B-B14F-4D97-AF65-F5344CB8AC3E}">
        <p14:creationId xmlns:p14="http://schemas.microsoft.com/office/powerpoint/2010/main" val="41734412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6195</TotalTime>
  <Words>4473</Words>
  <Application>Microsoft Office PowerPoint</Application>
  <PresentationFormat>Широкоэкранный</PresentationFormat>
  <Paragraphs>899</Paragraphs>
  <Slides>31</Slides>
  <Notes>29</Notes>
  <HiddenSlides>0</HiddenSlides>
  <MMClips>0</MMClips>
  <ScaleCrop>false</ScaleCrop>
  <HeadingPairs>
    <vt:vector size="6" baseType="variant">
      <vt:variant>
        <vt:lpstr>Использованные шрифты</vt:lpstr>
      </vt:variant>
      <vt:variant>
        <vt:i4>18</vt:i4>
      </vt:variant>
      <vt:variant>
        <vt:lpstr>Тема</vt:lpstr>
      </vt:variant>
      <vt:variant>
        <vt:i4>1</vt:i4>
      </vt:variant>
      <vt:variant>
        <vt:lpstr>Заголовки слайдов</vt:lpstr>
      </vt:variant>
      <vt:variant>
        <vt:i4>31</vt:i4>
      </vt:variant>
    </vt:vector>
  </HeadingPairs>
  <TitlesOfParts>
    <vt:vector size="50" baseType="lpstr">
      <vt:lpstr>Cambria Math</vt:lpstr>
      <vt:lpstr>Gilroy</vt:lpstr>
      <vt:lpstr>Nekst </vt:lpstr>
      <vt:lpstr>Helvetica</vt:lpstr>
      <vt:lpstr>Calibri</vt:lpstr>
      <vt:lpstr>TT Norms</vt:lpstr>
      <vt:lpstr>Nekst Semi Bold</vt:lpstr>
      <vt:lpstr>Nekst Bold</vt:lpstr>
      <vt:lpstr>Nekst Medium</vt:lpstr>
      <vt:lpstr>Arial</vt:lpstr>
      <vt:lpstr>Gilroy UltraLight</vt:lpstr>
      <vt:lpstr>Times New Roman</vt:lpstr>
      <vt:lpstr>Calibri Light</vt:lpstr>
      <vt:lpstr>Symbol</vt:lpstr>
      <vt:lpstr>Gilroy SemiBold</vt:lpstr>
      <vt:lpstr>Gilroy Medium</vt:lpstr>
      <vt:lpstr>Nekst</vt:lpstr>
      <vt:lpstr>Gilroy </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Дарья</dc:creator>
  <cp:lastModifiedBy>Дарья Суржикова</cp:lastModifiedBy>
  <cp:revision>187</cp:revision>
  <dcterms:created xsi:type="dcterms:W3CDTF">2023-09-21T09:54:17Z</dcterms:created>
  <dcterms:modified xsi:type="dcterms:W3CDTF">2024-05-27T04:49:06Z</dcterms:modified>
</cp:coreProperties>
</file>